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9" r:id="rId4"/>
    <p:sldId id="273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4" r:id="rId17"/>
    <p:sldId id="275" r:id="rId18"/>
    <p:sldId id="276" r:id="rId19"/>
    <p:sldId id="277" r:id="rId20"/>
    <p:sldId id="278" r:id="rId21"/>
    <p:sldId id="272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2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80764EB-1B1D-4AC4-8021-BED2FD63EFB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37259FD2-AC87-4D27-A9BF-B7AD9F13B409}">
      <dgm:prSet phldrT="[Text]" phldr="1"/>
      <dgm:spPr/>
      <dgm:t>
        <a:bodyPr/>
        <a:lstStyle/>
        <a:p>
          <a:endParaRPr lang="cs-CZ" dirty="0"/>
        </a:p>
      </dgm:t>
    </dgm:pt>
    <dgm:pt modelId="{25CC9F8A-3207-45AD-B514-885183462555}" type="parTrans" cxnId="{60860D36-8B9D-4686-8774-1A5B7D9D43F6}">
      <dgm:prSet/>
      <dgm:spPr/>
      <dgm:t>
        <a:bodyPr/>
        <a:lstStyle/>
        <a:p>
          <a:endParaRPr lang="cs-CZ"/>
        </a:p>
      </dgm:t>
    </dgm:pt>
    <dgm:pt modelId="{26B93C4C-4373-4D14-BC97-804E67840804}" type="sibTrans" cxnId="{60860D36-8B9D-4686-8774-1A5B7D9D43F6}">
      <dgm:prSet/>
      <dgm:spPr/>
      <dgm:t>
        <a:bodyPr/>
        <a:lstStyle/>
        <a:p>
          <a:endParaRPr lang="cs-CZ"/>
        </a:p>
      </dgm:t>
    </dgm:pt>
    <dgm:pt modelId="{1679A98E-930B-4A81-B298-2D40575B8ECD}">
      <dgm:prSet/>
      <dgm:spPr/>
      <dgm:t>
        <a:bodyPr/>
        <a:lstStyle/>
        <a:p>
          <a:endParaRPr lang="cs-CZ"/>
        </a:p>
      </dgm:t>
    </dgm:pt>
    <dgm:pt modelId="{D1D8098F-13D4-4357-A216-40E94D50C98A}" type="parTrans" cxnId="{F5D672EF-5ECE-4BE3-B75F-0721A6BE0DAD}">
      <dgm:prSet/>
      <dgm:spPr/>
      <dgm:t>
        <a:bodyPr/>
        <a:lstStyle/>
        <a:p>
          <a:endParaRPr lang="cs-CZ"/>
        </a:p>
      </dgm:t>
    </dgm:pt>
    <dgm:pt modelId="{EB9E1951-D2F5-43D4-8E40-28091EF0F31F}" type="sibTrans" cxnId="{F5D672EF-5ECE-4BE3-B75F-0721A6BE0DAD}">
      <dgm:prSet/>
      <dgm:spPr/>
      <dgm:t>
        <a:bodyPr/>
        <a:lstStyle/>
        <a:p>
          <a:endParaRPr lang="cs-CZ"/>
        </a:p>
      </dgm:t>
    </dgm:pt>
    <dgm:pt modelId="{406EF91C-C3B1-40DF-829C-57FD8CA4902A}">
      <dgm:prSet/>
      <dgm:spPr/>
      <dgm:t>
        <a:bodyPr/>
        <a:lstStyle/>
        <a:p>
          <a:endParaRPr lang="cs-CZ"/>
        </a:p>
      </dgm:t>
    </dgm:pt>
    <dgm:pt modelId="{621F6912-343A-4141-94CB-A6893951409C}" type="parTrans" cxnId="{AD59BF76-27EA-4BBE-914D-2EEA1868E523}">
      <dgm:prSet/>
      <dgm:spPr/>
      <dgm:t>
        <a:bodyPr/>
        <a:lstStyle/>
        <a:p>
          <a:endParaRPr lang="cs-CZ"/>
        </a:p>
      </dgm:t>
    </dgm:pt>
    <dgm:pt modelId="{CCB68735-A6E5-49A5-B3D5-0168ECF5BCC2}" type="sibTrans" cxnId="{AD59BF76-27EA-4BBE-914D-2EEA1868E523}">
      <dgm:prSet/>
      <dgm:spPr/>
      <dgm:t>
        <a:bodyPr/>
        <a:lstStyle/>
        <a:p>
          <a:endParaRPr lang="cs-CZ"/>
        </a:p>
      </dgm:t>
    </dgm:pt>
    <dgm:pt modelId="{34DF0D2A-EA93-4E62-8A53-0E4075412B41}">
      <dgm:prSet/>
      <dgm:spPr/>
      <dgm:t>
        <a:bodyPr/>
        <a:lstStyle/>
        <a:p>
          <a:endParaRPr lang="cs-CZ"/>
        </a:p>
      </dgm:t>
    </dgm:pt>
    <dgm:pt modelId="{1D1CCE70-F274-4C56-A7A5-8B18D933F48E}" type="parTrans" cxnId="{1916BC58-E2EA-4B93-9359-E595687856DE}">
      <dgm:prSet/>
      <dgm:spPr/>
      <dgm:t>
        <a:bodyPr/>
        <a:lstStyle/>
        <a:p>
          <a:endParaRPr lang="cs-CZ"/>
        </a:p>
      </dgm:t>
    </dgm:pt>
    <dgm:pt modelId="{AFBF96D3-23C7-4775-AC35-07697207F820}" type="sibTrans" cxnId="{1916BC58-E2EA-4B93-9359-E595687856DE}">
      <dgm:prSet/>
      <dgm:spPr/>
      <dgm:t>
        <a:bodyPr/>
        <a:lstStyle/>
        <a:p>
          <a:endParaRPr lang="cs-CZ"/>
        </a:p>
      </dgm:t>
    </dgm:pt>
    <dgm:pt modelId="{B757B149-CBE9-4058-8438-9C628E68743B}">
      <dgm:prSet/>
      <dgm:spPr/>
      <dgm:t>
        <a:bodyPr/>
        <a:lstStyle/>
        <a:p>
          <a:endParaRPr lang="cs-CZ"/>
        </a:p>
      </dgm:t>
    </dgm:pt>
    <dgm:pt modelId="{C1D935B2-7E23-49A5-B350-6FA306C44CBF}" type="parTrans" cxnId="{A78D0792-BF80-4E5D-9700-A3B877172E1B}">
      <dgm:prSet/>
      <dgm:spPr/>
      <dgm:t>
        <a:bodyPr/>
        <a:lstStyle/>
        <a:p>
          <a:endParaRPr lang="cs-CZ"/>
        </a:p>
      </dgm:t>
    </dgm:pt>
    <dgm:pt modelId="{DB7E5600-17DA-46DD-AEEE-E362F7B8CA00}" type="sibTrans" cxnId="{A78D0792-BF80-4E5D-9700-A3B877172E1B}">
      <dgm:prSet/>
      <dgm:spPr/>
      <dgm:t>
        <a:bodyPr/>
        <a:lstStyle/>
        <a:p>
          <a:endParaRPr lang="cs-CZ"/>
        </a:p>
      </dgm:t>
    </dgm:pt>
    <dgm:pt modelId="{53876789-2726-4DB8-B27E-30148BB3DECD}" type="pres">
      <dgm:prSet presAssocID="{280764EB-1B1D-4AC4-8021-BED2FD63EFBC}" presName="CompostProcess" presStyleCnt="0">
        <dgm:presLayoutVars>
          <dgm:dir/>
          <dgm:resizeHandles val="exact"/>
        </dgm:presLayoutVars>
      </dgm:prSet>
      <dgm:spPr/>
    </dgm:pt>
    <dgm:pt modelId="{D95EB506-6452-420D-909F-4F5CE4B39E1F}" type="pres">
      <dgm:prSet presAssocID="{280764EB-1B1D-4AC4-8021-BED2FD63EFBC}" presName="arrow" presStyleLbl="bgShp" presStyleIdx="0" presStyleCnt="1"/>
      <dgm:spPr>
        <a:solidFill>
          <a:schemeClr val="accent2"/>
        </a:solidFill>
      </dgm:spPr>
    </dgm:pt>
    <dgm:pt modelId="{85349BE8-7B7C-4CD8-9F0F-B91829BA658F}" type="pres">
      <dgm:prSet presAssocID="{280764EB-1B1D-4AC4-8021-BED2FD63EFBC}" presName="linearProcess" presStyleCnt="0"/>
      <dgm:spPr/>
    </dgm:pt>
    <dgm:pt modelId="{C9D90113-D588-44E1-B446-7A0AA1980BB4}" type="pres">
      <dgm:prSet presAssocID="{37259FD2-AC87-4D27-A9BF-B7AD9F13B409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FBAB101-0E97-4DE4-A1B9-ACFCBEB5000B}" type="pres">
      <dgm:prSet presAssocID="{26B93C4C-4373-4D14-BC97-804E67840804}" presName="sibTrans" presStyleCnt="0"/>
      <dgm:spPr/>
    </dgm:pt>
    <dgm:pt modelId="{BB046F0C-0487-4F79-A419-F9C983DF2BF8}" type="pres">
      <dgm:prSet presAssocID="{1679A98E-930B-4A81-B298-2D40575B8ECD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5FFDEDB-71DD-4669-B5FD-2DD406930695}" type="pres">
      <dgm:prSet presAssocID="{EB9E1951-D2F5-43D4-8E40-28091EF0F31F}" presName="sibTrans" presStyleCnt="0"/>
      <dgm:spPr/>
    </dgm:pt>
    <dgm:pt modelId="{3720CC8D-CF50-49B6-81BD-2BA4FA0B3E85}" type="pres">
      <dgm:prSet presAssocID="{406EF91C-C3B1-40DF-829C-57FD8CA4902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AA50D0D-1D80-4E20-8E42-5B75F7217C1D}" type="pres">
      <dgm:prSet presAssocID="{CCB68735-A6E5-49A5-B3D5-0168ECF5BCC2}" presName="sibTrans" presStyleCnt="0"/>
      <dgm:spPr/>
    </dgm:pt>
    <dgm:pt modelId="{A7515D3F-625A-45D8-AAD9-FF20FD11B209}" type="pres">
      <dgm:prSet presAssocID="{34DF0D2A-EA93-4E62-8A53-0E4075412B41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13313A-67CC-47B4-8505-840B57C08FFD}" type="pres">
      <dgm:prSet presAssocID="{AFBF96D3-23C7-4775-AC35-07697207F820}" presName="sibTrans" presStyleCnt="0"/>
      <dgm:spPr/>
    </dgm:pt>
    <dgm:pt modelId="{9CC41B70-8147-4A74-84A1-985AA802C936}" type="pres">
      <dgm:prSet presAssocID="{B757B149-CBE9-4058-8438-9C628E68743B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78D0792-BF80-4E5D-9700-A3B877172E1B}" srcId="{280764EB-1B1D-4AC4-8021-BED2FD63EFBC}" destId="{B757B149-CBE9-4058-8438-9C628E68743B}" srcOrd="4" destOrd="0" parTransId="{C1D935B2-7E23-49A5-B350-6FA306C44CBF}" sibTransId="{DB7E5600-17DA-46DD-AEEE-E362F7B8CA00}"/>
    <dgm:cxn modelId="{4B081640-5E3D-448C-B564-06F2F653C47A}" type="presOf" srcId="{280764EB-1B1D-4AC4-8021-BED2FD63EFBC}" destId="{53876789-2726-4DB8-B27E-30148BB3DECD}" srcOrd="0" destOrd="0" presId="urn:microsoft.com/office/officeart/2005/8/layout/hProcess9"/>
    <dgm:cxn modelId="{60860D36-8B9D-4686-8774-1A5B7D9D43F6}" srcId="{280764EB-1B1D-4AC4-8021-BED2FD63EFBC}" destId="{37259FD2-AC87-4D27-A9BF-B7AD9F13B409}" srcOrd="0" destOrd="0" parTransId="{25CC9F8A-3207-45AD-B514-885183462555}" sibTransId="{26B93C4C-4373-4D14-BC97-804E67840804}"/>
    <dgm:cxn modelId="{8DEE2358-E62C-4477-9A7D-EDF297929002}" type="presOf" srcId="{37259FD2-AC87-4D27-A9BF-B7AD9F13B409}" destId="{C9D90113-D588-44E1-B446-7A0AA1980BB4}" srcOrd="0" destOrd="0" presId="urn:microsoft.com/office/officeart/2005/8/layout/hProcess9"/>
    <dgm:cxn modelId="{030B175A-E7D4-4072-A0BF-3F8FB8E05FB0}" type="presOf" srcId="{34DF0D2A-EA93-4E62-8A53-0E4075412B41}" destId="{A7515D3F-625A-45D8-AAD9-FF20FD11B209}" srcOrd="0" destOrd="0" presId="urn:microsoft.com/office/officeart/2005/8/layout/hProcess9"/>
    <dgm:cxn modelId="{F5D672EF-5ECE-4BE3-B75F-0721A6BE0DAD}" srcId="{280764EB-1B1D-4AC4-8021-BED2FD63EFBC}" destId="{1679A98E-930B-4A81-B298-2D40575B8ECD}" srcOrd="1" destOrd="0" parTransId="{D1D8098F-13D4-4357-A216-40E94D50C98A}" sibTransId="{EB9E1951-D2F5-43D4-8E40-28091EF0F31F}"/>
    <dgm:cxn modelId="{1916BC58-E2EA-4B93-9359-E595687856DE}" srcId="{280764EB-1B1D-4AC4-8021-BED2FD63EFBC}" destId="{34DF0D2A-EA93-4E62-8A53-0E4075412B41}" srcOrd="3" destOrd="0" parTransId="{1D1CCE70-F274-4C56-A7A5-8B18D933F48E}" sibTransId="{AFBF96D3-23C7-4775-AC35-07697207F820}"/>
    <dgm:cxn modelId="{1B9D1FCD-579C-4335-8432-9B016F5A6483}" type="presOf" srcId="{406EF91C-C3B1-40DF-829C-57FD8CA4902A}" destId="{3720CC8D-CF50-49B6-81BD-2BA4FA0B3E85}" srcOrd="0" destOrd="0" presId="urn:microsoft.com/office/officeart/2005/8/layout/hProcess9"/>
    <dgm:cxn modelId="{47671CD1-1767-4959-972C-D47E559AEABE}" type="presOf" srcId="{1679A98E-930B-4A81-B298-2D40575B8ECD}" destId="{BB046F0C-0487-4F79-A419-F9C983DF2BF8}" srcOrd="0" destOrd="0" presId="urn:microsoft.com/office/officeart/2005/8/layout/hProcess9"/>
    <dgm:cxn modelId="{AD59BF76-27EA-4BBE-914D-2EEA1868E523}" srcId="{280764EB-1B1D-4AC4-8021-BED2FD63EFBC}" destId="{406EF91C-C3B1-40DF-829C-57FD8CA4902A}" srcOrd="2" destOrd="0" parTransId="{621F6912-343A-4141-94CB-A6893951409C}" sibTransId="{CCB68735-A6E5-49A5-B3D5-0168ECF5BCC2}"/>
    <dgm:cxn modelId="{2ECD62D7-36F6-4647-8421-424769BF551E}" type="presOf" srcId="{B757B149-CBE9-4058-8438-9C628E68743B}" destId="{9CC41B70-8147-4A74-84A1-985AA802C936}" srcOrd="0" destOrd="0" presId="urn:microsoft.com/office/officeart/2005/8/layout/hProcess9"/>
    <dgm:cxn modelId="{0FAE9798-A530-442D-A76C-7C6D94F307FB}" type="presParOf" srcId="{53876789-2726-4DB8-B27E-30148BB3DECD}" destId="{D95EB506-6452-420D-909F-4F5CE4B39E1F}" srcOrd="0" destOrd="0" presId="urn:microsoft.com/office/officeart/2005/8/layout/hProcess9"/>
    <dgm:cxn modelId="{9F9E9269-7B29-4E4F-BCAE-20B555EECDE7}" type="presParOf" srcId="{53876789-2726-4DB8-B27E-30148BB3DECD}" destId="{85349BE8-7B7C-4CD8-9F0F-B91829BA658F}" srcOrd="1" destOrd="0" presId="urn:microsoft.com/office/officeart/2005/8/layout/hProcess9"/>
    <dgm:cxn modelId="{D61C736C-6043-447F-8617-F86202710DA8}" type="presParOf" srcId="{85349BE8-7B7C-4CD8-9F0F-B91829BA658F}" destId="{C9D90113-D588-44E1-B446-7A0AA1980BB4}" srcOrd="0" destOrd="0" presId="urn:microsoft.com/office/officeart/2005/8/layout/hProcess9"/>
    <dgm:cxn modelId="{8062ECF2-C1FF-4908-895D-1CE8DCF94610}" type="presParOf" srcId="{85349BE8-7B7C-4CD8-9F0F-B91829BA658F}" destId="{6FBAB101-0E97-4DE4-A1B9-ACFCBEB5000B}" srcOrd="1" destOrd="0" presId="urn:microsoft.com/office/officeart/2005/8/layout/hProcess9"/>
    <dgm:cxn modelId="{157605C8-3CE8-439D-B6B6-018E963245B9}" type="presParOf" srcId="{85349BE8-7B7C-4CD8-9F0F-B91829BA658F}" destId="{BB046F0C-0487-4F79-A419-F9C983DF2BF8}" srcOrd="2" destOrd="0" presId="urn:microsoft.com/office/officeart/2005/8/layout/hProcess9"/>
    <dgm:cxn modelId="{D6793250-7BE9-49C5-A5F9-2618E9F578D5}" type="presParOf" srcId="{85349BE8-7B7C-4CD8-9F0F-B91829BA658F}" destId="{35FFDEDB-71DD-4669-B5FD-2DD406930695}" srcOrd="3" destOrd="0" presId="urn:microsoft.com/office/officeart/2005/8/layout/hProcess9"/>
    <dgm:cxn modelId="{2BD4AD12-9818-4116-B4ED-ACFB6D64A3EC}" type="presParOf" srcId="{85349BE8-7B7C-4CD8-9F0F-B91829BA658F}" destId="{3720CC8D-CF50-49B6-81BD-2BA4FA0B3E85}" srcOrd="4" destOrd="0" presId="urn:microsoft.com/office/officeart/2005/8/layout/hProcess9"/>
    <dgm:cxn modelId="{DF16D513-5F22-4B3E-8F21-7B5609069511}" type="presParOf" srcId="{85349BE8-7B7C-4CD8-9F0F-B91829BA658F}" destId="{BAA50D0D-1D80-4E20-8E42-5B75F7217C1D}" srcOrd="5" destOrd="0" presId="urn:microsoft.com/office/officeart/2005/8/layout/hProcess9"/>
    <dgm:cxn modelId="{07717451-F900-4C7F-AA9D-769EBF9BD894}" type="presParOf" srcId="{85349BE8-7B7C-4CD8-9F0F-B91829BA658F}" destId="{A7515D3F-625A-45D8-AAD9-FF20FD11B209}" srcOrd="6" destOrd="0" presId="urn:microsoft.com/office/officeart/2005/8/layout/hProcess9"/>
    <dgm:cxn modelId="{DBA7A88F-A153-4970-B6C9-70E24EF36DCE}" type="presParOf" srcId="{85349BE8-7B7C-4CD8-9F0F-B91829BA658F}" destId="{6513313A-67CC-47B4-8505-840B57C08FFD}" srcOrd="7" destOrd="0" presId="urn:microsoft.com/office/officeart/2005/8/layout/hProcess9"/>
    <dgm:cxn modelId="{3E65D044-F7D4-4160-8685-2CB6539757FC}" type="presParOf" srcId="{85349BE8-7B7C-4CD8-9F0F-B91829BA658F}" destId="{9CC41B70-8147-4A74-84A1-985AA802C936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5EB506-6452-420D-909F-4F5CE4B39E1F}">
      <dsp:nvSpPr>
        <dsp:cNvPr id="0" name=""/>
        <dsp:cNvSpPr/>
      </dsp:nvSpPr>
      <dsp:spPr>
        <a:xfrm>
          <a:off x="664273" y="0"/>
          <a:ext cx="7528436" cy="3573016"/>
        </a:xfrm>
        <a:prstGeom prst="rightArrow">
          <a:avLst/>
        </a:prstGeom>
        <a:solidFill>
          <a:schemeClr val="accent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D90113-D588-44E1-B446-7A0AA1980BB4}">
      <dsp:nvSpPr>
        <dsp:cNvPr id="0" name=""/>
        <dsp:cNvSpPr/>
      </dsp:nvSpPr>
      <dsp:spPr>
        <a:xfrm>
          <a:off x="2594" y="1071904"/>
          <a:ext cx="1562081" cy="142920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900" kern="1200" dirty="0"/>
        </a:p>
      </dsp:txBody>
      <dsp:txXfrm>
        <a:off x="72362" y="1141672"/>
        <a:ext cx="1422545" cy="1289670"/>
      </dsp:txXfrm>
    </dsp:sp>
    <dsp:sp modelId="{BB046F0C-0487-4F79-A419-F9C983DF2BF8}">
      <dsp:nvSpPr>
        <dsp:cNvPr id="0" name=""/>
        <dsp:cNvSpPr/>
      </dsp:nvSpPr>
      <dsp:spPr>
        <a:xfrm>
          <a:off x="1825023" y="1071904"/>
          <a:ext cx="1562081" cy="142920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lvl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200" kern="1200"/>
        </a:p>
      </dsp:txBody>
      <dsp:txXfrm>
        <a:off x="1894791" y="1141672"/>
        <a:ext cx="1422545" cy="1289670"/>
      </dsp:txXfrm>
    </dsp:sp>
    <dsp:sp modelId="{3720CC8D-CF50-49B6-81BD-2BA4FA0B3E85}">
      <dsp:nvSpPr>
        <dsp:cNvPr id="0" name=""/>
        <dsp:cNvSpPr/>
      </dsp:nvSpPr>
      <dsp:spPr>
        <a:xfrm>
          <a:off x="3647451" y="1071904"/>
          <a:ext cx="1562081" cy="142920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lvl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200" kern="1200"/>
        </a:p>
      </dsp:txBody>
      <dsp:txXfrm>
        <a:off x="3717219" y="1141672"/>
        <a:ext cx="1422545" cy="1289670"/>
      </dsp:txXfrm>
    </dsp:sp>
    <dsp:sp modelId="{A7515D3F-625A-45D8-AAD9-FF20FD11B209}">
      <dsp:nvSpPr>
        <dsp:cNvPr id="0" name=""/>
        <dsp:cNvSpPr/>
      </dsp:nvSpPr>
      <dsp:spPr>
        <a:xfrm>
          <a:off x="5469879" y="1071904"/>
          <a:ext cx="1562081" cy="142920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lvl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200" kern="1200"/>
        </a:p>
      </dsp:txBody>
      <dsp:txXfrm>
        <a:off x="5539647" y="1141672"/>
        <a:ext cx="1422545" cy="1289670"/>
      </dsp:txXfrm>
    </dsp:sp>
    <dsp:sp modelId="{9CC41B70-8147-4A74-84A1-985AA802C936}">
      <dsp:nvSpPr>
        <dsp:cNvPr id="0" name=""/>
        <dsp:cNvSpPr/>
      </dsp:nvSpPr>
      <dsp:spPr>
        <a:xfrm>
          <a:off x="7292307" y="1071904"/>
          <a:ext cx="1562081" cy="142920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lvl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200" kern="1200"/>
        </a:p>
      </dsp:txBody>
      <dsp:txXfrm>
        <a:off x="7362075" y="1141672"/>
        <a:ext cx="1422545" cy="12896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5098F-FEF5-489E-AF1B-F7F26319CE7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32E3F33-18FA-4985-AED4-25A625810C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5098F-FEF5-489E-AF1B-F7F26319CE7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32E3F33-18FA-4985-AED4-25A625810C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5098F-FEF5-489E-AF1B-F7F26319CE7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E3F33-18FA-4985-AED4-25A625810CA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5098F-FEF5-489E-AF1B-F7F26319CE7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E3F33-18FA-4985-AED4-25A625810C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5098F-FEF5-489E-AF1B-F7F26319CE7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32E3F33-18FA-4985-AED4-25A625810CA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5098F-FEF5-489E-AF1B-F7F26319CE7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E3F33-18FA-4985-AED4-25A625810C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5098F-FEF5-489E-AF1B-F7F26319CE7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E3F33-18FA-4985-AED4-25A625810C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5098F-FEF5-489E-AF1B-F7F26319CE7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E3F33-18FA-4985-AED4-25A625810C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5098F-FEF5-489E-AF1B-F7F26319CE7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E3F33-18FA-4985-AED4-25A625810CAD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5098F-FEF5-489E-AF1B-F7F26319CE7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E3F33-18FA-4985-AED4-25A625810C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5098F-FEF5-489E-AF1B-F7F26319CE7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E3F33-18FA-4985-AED4-25A625810C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75098F-FEF5-489E-AF1B-F7F26319CE7B}" type="datetimeFigureOut">
              <a:rPr lang="cs-CZ" smtClean="0"/>
              <a:t>2.9.2013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32E3F33-18FA-4985-AED4-25A625810CA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Novov%C4%9Bk" TargetMode="External"/><Relationship Id="rId3" Type="http://schemas.openxmlformats.org/officeDocument/2006/relationships/image" Target="../media/image4.jpg"/><Relationship Id="rId7" Type="http://schemas.openxmlformats.org/officeDocument/2006/relationships/image" Target="../media/image6.jpeg"/><Relationship Id="rId2" Type="http://schemas.openxmlformats.org/officeDocument/2006/relationships/hyperlink" Target="http://www.muzeumpv.cz/html/2010_Velky_Kosir_strana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Dalimilova_kronika_parizsky_fragment.jpg" TargetMode="External"/><Relationship Id="rId11" Type="http://schemas.openxmlformats.org/officeDocument/2006/relationships/image" Target="../media/image8.jpg"/><Relationship Id="rId5" Type="http://schemas.openxmlformats.org/officeDocument/2006/relationships/image" Target="../media/image5.jpg"/><Relationship Id="rId10" Type="http://schemas.openxmlformats.org/officeDocument/2006/relationships/hyperlink" Target="http://zpravy.idnes.cz/kvuli-extremismu-ucte-vice-moderni-dejiny-radi-skolam-kopicova-pse-/domaci.aspx?c=A091001_145557_studium_pje" TargetMode="External"/><Relationship Id="rId4" Type="http://schemas.openxmlformats.org/officeDocument/2006/relationships/hyperlink" Target="http://www.holiday.cz/clanky/-egypt-zeme-faraonu-pyramid-reky-nil-a-rudeho-more/" TargetMode="External"/><Relationship Id="rId9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neoluxor.cz/ucebnice/dejepis-9-novovekmoderni-dejiny-nsb--188654/" TargetMode="External"/><Relationship Id="rId3" Type="http://schemas.openxmlformats.org/officeDocument/2006/relationships/image" Target="../media/image9.jpg"/><Relationship Id="rId7" Type="http://schemas.openxmlformats.org/officeDocument/2006/relationships/image" Target="../media/image11.jpg"/><Relationship Id="rId2" Type="http://schemas.openxmlformats.org/officeDocument/2006/relationships/hyperlink" Target="http://www.sirion.sk/kniha/dejepis-pro-6-rocnik-ucebnice-pravek-starovek-131778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knihy.abz.cz/prodej/dejepis-pro-8-rocnik-ucebnice-novovek" TargetMode="External"/><Relationship Id="rId5" Type="http://schemas.openxmlformats.org/officeDocument/2006/relationships/image" Target="../media/image10.jpg"/><Relationship Id="rId4" Type="http://schemas.openxmlformats.org/officeDocument/2006/relationships/hyperlink" Target="http://knihy.abz.cz/prodej/dejepis-pro-7-rocnik-ucebnice-stredovek-pocatky-novoveku" TargetMode="External"/><Relationship Id="rId9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7" Type="http://schemas.openxmlformats.org/officeDocument/2006/relationships/image" Target="../media/image15.jpg"/><Relationship Id="rId2" Type="http://schemas.openxmlformats.org/officeDocument/2006/relationships/hyperlink" Target="http://www.wallpaper.cz/priroda/fauna/pravek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pravekazoo.estranky.cz/fotoalbum/praveka-zoo/praveka-zoo/pravek--65-.jpg.html" TargetMode="External"/><Relationship Id="rId5" Type="http://schemas.openxmlformats.org/officeDocument/2006/relationships/image" Target="../media/image14.jpeg"/><Relationship Id="rId4" Type="http://schemas.openxmlformats.org/officeDocument/2006/relationships/hyperlink" Target="http://www.rotrekl.cz/images/Historie/Starovek/Venuse.jpg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6.jpg"/><Relationship Id="rId7" Type="http://schemas.openxmlformats.org/officeDocument/2006/relationships/hyperlink" Target="http://82.114.195.35:90/ProjektModerniUmeni/Starov%C4%9Bk/Projekt%20-%20Mezopot%C3%A1mie/" TargetMode="External"/><Relationship Id="rId2" Type="http://schemas.openxmlformats.org/officeDocument/2006/relationships/hyperlink" Target="http://cs.wikipedia.org/wiki/Starov%C4%9Bk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hyperlink" Target="http://www.dejepisvkostce.estranky.cz/clanky/starovek/starovek--mezopotamie--egypt--indie--cina--chetite--asyrie-.html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20.jpg"/><Relationship Id="rId7" Type="http://schemas.openxmlformats.org/officeDocument/2006/relationships/hyperlink" Target="http://www.hernimag.cz/406/mount-blade-simulator-stredoveku/" TargetMode="External"/><Relationship Id="rId2" Type="http://schemas.openxmlformats.org/officeDocument/2006/relationships/hyperlink" Target="http://www.donamimona.cz/zpravy.php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g"/><Relationship Id="rId5" Type="http://schemas.openxmlformats.org/officeDocument/2006/relationships/image" Target="../media/image21.png"/><Relationship Id="rId4" Type="http://schemas.openxmlformats.org/officeDocument/2006/relationships/hyperlink" Target="http://www.zsskolnikaplice.cz/files/zaci/web9/web2009/karel/files/stavby.htm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7" Type="http://schemas.openxmlformats.org/officeDocument/2006/relationships/image" Target="../media/image26.jpg"/><Relationship Id="rId2" Type="http://schemas.openxmlformats.org/officeDocument/2006/relationships/hyperlink" Target="http://www.radek-rybar.eu/?ukol=dejepis&amp;clanek=5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mages.google.com/imgres?q=francouzsk%C3%A1+revoluce&amp;biw=1280&amp;bih=617&amp;tbm=isch&amp;tbnid=zazaruRjauqYiM:&amp;imgrefurl=http://vfr.rohir.net/&amp;docid=luDMpEX6PDUiiM&amp;imgurl=http://vfr.rohir.net/Bastille.jpg&amp;w=611&amp;h=461&amp;ei=plgbUourJo6BhQeGmoHACw&amp;zoom=1&amp;iact=hc&amp;vpx=2&amp;vpy=122&amp;dur=2187&amp;hovh=195&amp;hovw=259&amp;tx=103&amp;ty=104&amp;page=1&amp;tbnh=134&amp;tbnw=174&amp;start=0&amp;ndsp=21&amp;ved=1t:429,r:0,s:0,i:79" TargetMode="External"/><Relationship Id="rId5" Type="http://schemas.openxmlformats.org/officeDocument/2006/relationships/image" Target="../media/image25.jpeg"/><Relationship Id="rId4" Type="http://schemas.openxmlformats.org/officeDocument/2006/relationships/hyperlink" Target="http://www.dejepisvkostce.estranky.cz/clanky/novovek/nejen-ceske-zeme-za-vlady-marie-terezie-a-josefa-ii..html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mek.kosmo.cz/nosice/usa/taurus/" TargetMode="External"/><Relationship Id="rId3" Type="http://schemas.openxmlformats.org/officeDocument/2006/relationships/image" Target="../media/image27.jpeg"/><Relationship Id="rId7" Type="http://schemas.openxmlformats.org/officeDocument/2006/relationships/image" Target="../media/image29.jpg"/><Relationship Id="rId2" Type="http://schemas.openxmlformats.org/officeDocument/2006/relationships/hyperlink" Target="http://www.worldviator.com/place/eiffel-tower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Kloun" TargetMode="External"/><Relationship Id="rId11" Type="http://schemas.openxmlformats.org/officeDocument/2006/relationships/image" Target="../media/image31.jpeg"/><Relationship Id="rId5" Type="http://schemas.openxmlformats.org/officeDocument/2006/relationships/image" Target="../media/image28.jpg"/><Relationship Id="rId10" Type="http://schemas.openxmlformats.org/officeDocument/2006/relationships/hyperlink" Target="http://smartercharger.com/2013/03/a-better-battery-maintainer-and-other-popular-auto-trends/" TargetMode="External"/><Relationship Id="rId4" Type="http://schemas.openxmlformats.org/officeDocument/2006/relationships/hyperlink" Target="http://21stoleti.cz/blog/2010/09/17/hvezdy-pomahaji-datovat-dejiny/" TargetMode="External"/><Relationship Id="rId9" Type="http://schemas.openxmlformats.org/officeDocument/2006/relationships/image" Target="../media/image30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images.google.com/imgres?q=dokumenty&amp;biw=1280&amp;bih=617&amp;tbm=isch&amp;tbnid=2FbeHyOpnmW6hM:&amp;imgrefurl=http://rctimber.pl/dokumenty&amp;docid=meIwShzu-atN7M&amp;imgurl=http://rctimber.pl/uploads/outside/dokumenty.png&amp;w=256&amp;h=256&amp;ei=GXobUoOGAsmZhQf0m4DgDQ&amp;zoom=1&amp;iact=hc&amp;vpx=84&amp;vpy=260&amp;dur=156&amp;hovh=204&amp;hovw=204&amp;tx=133&amp;ty=104&amp;page=1&amp;tbnh=137&amp;tbnw=135&amp;start=0&amp;ndsp=26&amp;ved=1t:429,r:10,s:0,i:109" TargetMode="External"/><Relationship Id="rId3" Type="http://schemas.openxmlformats.org/officeDocument/2006/relationships/image" Target="../media/image32.jpeg"/><Relationship Id="rId7" Type="http://schemas.openxmlformats.org/officeDocument/2006/relationships/image" Target="../media/image34.jpeg"/><Relationship Id="rId2" Type="http://schemas.openxmlformats.org/officeDocument/2006/relationships/hyperlink" Target="http://www.knihovnalukavec.webk.cz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Bezruc-dopis-obalka.jpg" TargetMode="External"/><Relationship Id="rId11" Type="http://schemas.openxmlformats.org/officeDocument/2006/relationships/image" Target="../media/image36.jpeg"/><Relationship Id="rId5" Type="http://schemas.openxmlformats.org/officeDocument/2006/relationships/image" Target="../media/image33.jpg"/><Relationship Id="rId10" Type="http://schemas.openxmlformats.org/officeDocument/2006/relationships/hyperlink" Target="http://www.hostivickahistorie.cz/odkazy.htm" TargetMode="External"/><Relationship Id="rId4" Type="http://schemas.openxmlformats.org/officeDocument/2006/relationships/hyperlink" Target="http://www.gjar-po.sk/~krisova0b/zaluby.html" TargetMode="External"/><Relationship Id="rId9" Type="http://schemas.openxmlformats.org/officeDocument/2006/relationships/image" Target="../media/image35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g"/><Relationship Id="rId3" Type="http://schemas.openxmlformats.org/officeDocument/2006/relationships/image" Target="../media/image37.jpg"/><Relationship Id="rId7" Type="http://schemas.openxmlformats.org/officeDocument/2006/relationships/image" Target="../media/image39.jpg"/><Relationship Id="rId2" Type="http://schemas.openxmlformats.org/officeDocument/2006/relationships/hyperlink" Target="http://www.extrainzerce.eu/Sport-Hobby_22/Zbrane_178/stranka_2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panoramio.com/photo/67634042" TargetMode="External"/><Relationship Id="rId5" Type="http://schemas.openxmlformats.org/officeDocument/2006/relationships/image" Target="../media/image38.jpg"/><Relationship Id="rId10" Type="http://schemas.openxmlformats.org/officeDocument/2006/relationships/image" Target="../media/image41.jpeg"/><Relationship Id="rId4" Type="http://schemas.openxmlformats.org/officeDocument/2006/relationships/hyperlink" Target="http://www.lidovky.cz/lupici-v-praze-ukradli-sperky-za-milion-cast-lupu-hodili-do-vltavy-105-/zpravy-domov.aspx?c=A130428_214945_ln_domov_vs" TargetMode="External"/><Relationship Id="rId9" Type="http://schemas.openxmlformats.org/officeDocument/2006/relationships/hyperlink" Target="http://www.starajizba.cz/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/>
              <a:t>Úvod do dějepisu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cs-CZ" dirty="0" smtClean="0"/>
              <a:t>Dějepis 6.ročníku</a:t>
            </a:r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/>
          <a:stretch>
            <a:fillRect/>
          </a:stretch>
        </p:blipFill>
        <p:spPr>
          <a:xfrm>
            <a:off x="1678940" y="1052736"/>
            <a:ext cx="5760720" cy="260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812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ANOTACE: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/>
              <a:t>Název: </a:t>
            </a:r>
            <a:r>
              <a:rPr lang="cs-CZ" dirty="0" smtClean="0"/>
              <a:t>Dějepis 6.ročníku – Úvod do dějepisu</a:t>
            </a:r>
            <a:endParaRPr lang="cs-CZ" dirty="0"/>
          </a:p>
          <a:p>
            <a:r>
              <a:rPr lang="cs-CZ" dirty="0"/>
              <a:t>Šablona: III/2</a:t>
            </a:r>
          </a:p>
          <a:p>
            <a:r>
              <a:rPr lang="cs-CZ" dirty="0" smtClean="0"/>
              <a:t>Číslo:61 </a:t>
            </a:r>
            <a:endParaRPr lang="cs-CZ" dirty="0"/>
          </a:p>
          <a:p>
            <a:r>
              <a:rPr lang="cs-CZ" dirty="0"/>
              <a:t>Autor: Mgr. Soňa Blažková</a:t>
            </a:r>
          </a:p>
          <a:p>
            <a:r>
              <a:rPr lang="cs-CZ" dirty="0"/>
              <a:t>ZŠ Choltice </a:t>
            </a:r>
            <a:r>
              <a:rPr lang="cs-CZ" dirty="0" smtClean="0"/>
              <a:t>„Učíme </a:t>
            </a:r>
            <a:r>
              <a:rPr lang="cs-CZ" dirty="0"/>
              <a:t>se pro život“</a:t>
            </a:r>
          </a:p>
          <a:p>
            <a:r>
              <a:rPr lang="cs-CZ" dirty="0"/>
              <a:t>Klíčová slova: </a:t>
            </a:r>
            <a:r>
              <a:rPr lang="cs-CZ" dirty="0" smtClean="0"/>
              <a:t>dějepis, historie, pravěk, starověk, středověk, novověk, současné dějiny, historické prameny</a:t>
            </a:r>
          </a:p>
          <a:p>
            <a:r>
              <a:rPr lang="cs-CZ" dirty="0" smtClean="0"/>
              <a:t>Cíl</a:t>
            </a:r>
            <a:r>
              <a:rPr lang="cs-CZ" dirty="0"/>
              <a:t>: </a:t>
            </a:r>
            <a:r>
              <a:rPr lang="cs-CZ" dirty="0" smtClean="0"/>
              <a:t>výklad a seznámení s tématem</a:t>
            </a:r>
            <a:endParaRPr lang="cs-CZ" dirty="0"/>
          </a:p>
          <a:p>
            <a:endParaRPr lang="cs-CZ" dirty="0"/>
          </a:p>
          <a:p>
            <a:r>
              <a:rPr lang="cs-CZ" dirty="0"/>
              <a:t>Třída: dějepis </a:t>
            </a:r>
            <a:r>
              <a:rPr lang="cs-CZ" dirty="0" smtClean="0"/>
              <a:t>6                            </a:t>
            </a:r>
            <a:r>
              <a:rPr lang="cs-CZ" dirty="0"/>
              <a:t>Datum: </a:t>
            </a:r>
            <a:r>
              <a:rPr lang="cs-CZ" dirty="0" smtClean="0"/>
              <a:t>11.9. 2012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7886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víš z vlastivědy?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Znáš nějakého našeho panovníka?</a:t>
            </a:r>
          </a:p>
          <a:p>
            <a:r>
              <a:rPr lang="cs-CZ" dirty="0" smtClean="0"/>
              <a:t>Který byl nejvýznamnější?</a:t>
            </a:r>
          </a:p>
          <a:p>
            <a:r>
              <a:rPr lang="cs-CZ" dirty="0" smtClean="0"/>
              <a:t>Znáš nějaký vládnoucí rod v Čechách?</a:t>
            </a:r>
          </a:p>
          <a:p>
            <a:r>
              <a:rPr lang="cs-CZ" dirty="0" smtClean="0"/>
              <a:t>Kdo to byl praotec Čech?</a:t>
            </a:r>
          </a:p>
          <a:p>
            <a:r>
              <a:rPr lang="cs-CZ" dirty="0" smtClean="0"/>
              <a:t>Co ti říká jméno Jan Žižka z Trocnova?</a:t>
            </a:r>
          </a:p>
          <a:p>
            <a:r>
              <a:rPr lang="cs-CZ" dirty="0" smtClean="0"/>
              <a:t>Kdo to byli husité?</a:t>
            </a:r>
          </a:p>
          <a:p>
            <a:r>
              <a:rPr lang="cs-CZ" dirty="0" smtClean="0"/>
              <a:t>Ve které pohádce jsi mohl/a  vidět císaře Rudolfa II. 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5405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Proč máme ve škole Dějepis?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Seznamuje nás s minulostí</a:t>
            </a:r>
          </a:p>
          <a:p>
            <a:r>
              <a:rPr lang="cs-CZ" dirty="0"/>
              <a:t>Je dobré znát minulost svého národa</a:t>
            </a:r>
          </a:p>
          <a:p>
            <a:r>
              <a:rPr lang="cs-CZ" dirty="0" smtClean="0"/>
              <a:t>Učíme se od našich předků</a:t>
            </a:r>
          </a:p>
          <a:p>
            <a:r>
              <a:rPr lang="cs-CZ" dirty="0"/>
              <a:t>Učíme se z chyb našich předků</a:t>
            </a:r>
          </a:p>
          <a:p>
            <a:r>
              <a:rPr lang="cs-CZ" dirty="0" smtClean="0"/>
              <a:t>Navazujeme a můžeme rozšířit vědomosti již známé</a:t>
            </a:r>
          </a:p>
        </p:txBody>
      </p:sp>
    </p:spTree>
    <p:extLst>
      <p:ext uri="{BB962C8B-B14F-4D97-AF65-F5344CB8AC3E}">
        <p14:creationId xmlns:p14="http://schemas.microsoft.com/office/powerpoint/2010/main" val="2435741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to je Historie?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8600" y="1340769"/>
            <a:ext cx="8686800" cy="4895862"/>
          </a:xfrm>
        </p:spPr>
        <p:txBody>
          <a:bodyPr/>
          <a:lstStyle/>
          <a:p>
            <a:r>
              <a:rPr lang="cs-CZ" dirty="0" smtClean="0"/>
              <a:t>Vědní obor, který zkoumá minulost</a:t>
            </a:r>
            <a:endParaRPr lang="cs-CZ" dirty="0"/>
          </a:p>
        </p:txBody>
      </p:sp>
      <p:pic>
        <p:nvPicPr>
          <p:cNvPr id="4" name="Obrázek 3">
            <a:hlinkClick r:id="rId2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204865"/>
            <a:ext cx="1388160" cy="2448272"/>
          </a:xfrm>
          <a:prstGeom prst="rect">
            <a:avLst/>
          </a:prstGeom>
        </p:spPr>
      </p:pic>
      <p:pic>
        <p:nvPicPr>
          <p:cNvPr id="5" name="Obrázek 4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4437112"/>
            <a:ext cx="2808312" cy="2057394"/>
          </a:xfrm>
          <a:prstGeom prst="rect">
            <a:avLst/>
          </a:prstGeom>
        </p:spPr>
      </p:pic>
      <p:pic>
        <p:nvPicPr>
          <p:cNvPr id="6" name="Obrázek 5">
            <a:hlinkClick r:id="rId6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2281066"/>
            <a:ext cx="3199668" cy="1770396"/>
          </a:xfrm>
          <a:prstGeom prst="rect">
            <a:avLst/>
          </a:prstGeom>
        </p:spPr>
      </p:pic>
      <p:pic>
        <p:nvPicPr>
          <p:cNvPr id="7" name="Obrázek 6">
            <a:hlinkClick r:id="rId8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4403949"/>
            <a:ext cx="2435673" cy="1841369"/>
          </a:xfrm>
          <a:prstGeom prst="rect">
            <a:avLst/>
          </a:prstGeom>
        </p:spPr>
      </p:pic>
      <p:pic>
        <p:nvPicPr>
          <p:cNvPr id="8" name="Obrázek 7">
            <a:hlinkClick r:id="rId10"/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2420888"/>
            <a:ext cx="2070348" cy="1552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564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to je dějepis?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340768"/>
            <a:ext cx="8686800" cy="4886003"/>
          </a:xfrm>
        </p:spPr>
        <p:txBody>
          <a:bodyPr/>
          <a:lstStyle/>
          <a:p>
            <a:r>
              <a:rPr lang="cs-CZ" dirty="0" smtClean="0"/>
              <a:t>školní předmět, který nás seznamuje s tím, co historie vybádala</a:t>
            </a:r>
            <a:endParaRPr lang="cs-CZ" dirty="0"/>
          </a:p>
        </p:txBody>
      </p:sp>
      <p:pic>
        <p:nvPicPr>
          <p:cNvPr id="4" name="Obrázek 3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067" y="3284984"/>
            <a:ext cx="2371725" cy="3371850"/>
          </a:xfrm>
          <a:prstGeom prst="rect">
            <a:avLst/>
          </a:prstGeom>
        </p:spPr>
      </p:pic>
      <p:pic>
        <p:nvPicPr>
          <p:cNvPr id="5" name="Obrázek 4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2492896"/>
            <a:ext cx="2095500" cy="3314700"/>
          </a:xfrm>
          <a:prstGeom prst="rect">
            <a:avLst/>
          </a:prstGeom>
        </p:spPr>
      </p:pic>
      <p:pic>
        <p:nvPicPr>
          <p:cNvPr id="6" name="Obrázek 5">
            <a:hlinkClick r:id="rId6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3160807"/>
            <a:ext cx="2275036" cy="3593523"/>
          </a:xfrm>
          <a:prstGeom prst="rect">
            <a:avLst/>
          </a:prstGeom>
        </p:spPr>
      </p:pic>
      <p:pic>
        <p:nvPicPr>
          <p:cNvPr id="7" name="Obrázek 6">
            <a:hlinkClick r:id="rId8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2382143"/>
            <a:ext cx="2232248" cy="324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337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Období lidských dějin - rozdělení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PRAVĚK</a:t>
            </a:r>
          </a:p>
          <a:p>
            <a:r>
              <a:rPr lang="cs-CZ" dirty="0" smtClean="0"/>
              <a:t>STAROVĚK</a:t>
            </a:r>
          </a:p>
          <a:p>
            <a:r>
              <a:rPr lang="cs-CZ" dirty="0" smtClean="0"/>
              <a:t>STŘEDOVĚK</a:t>
            </a:r>
          </a:p>
          <a:p>
            <a:r>
              <a:rPr lang="cs-CZ" dirty="0" smtClean="0"/>
              <a:t>NOVOVĚK</a:t>
            </a:r>
          </a:p>
          <a:p>
            <a:r>
              <a:rPr lang="cs-CZ" dirty="0" smtClean="0"/>
              <a:t>NEJNOVĚJŠÍ DĚJINY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8850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3512" y="548680"/>
            <a:ext cx="8686800" cy="838200"/>
          </a:xfrm>
        </p:spPr>
        <p:txBody>
          <a:bodyPr/>
          <a:lstStyle/>
          <a:p>
            <a:r>
              <a:rPr lang="cs-CZ" dirty="0" smtClean="0"/>
              <a:t>Pravěk</a:t>
            </a:r>
            <a:endParaRPr lang="cs-CZ" dirty="0"/>
          </a:p>
        </p:txBody>
      </p:sp>
      <p:pic>
        <p:nvPicPr>
          <p:cNvPr id="5" name="Zástupný symbol pro obsah 4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2603" y="548680"/>
            <a:ext cx="3386765" cy="2634761"/>
          </a:xfrm>
        </p:spPr>
      </p:pic>
      <p:pic>
        <p:nvPicPr>
          <p:cNvPr id="4" name="Picture 4" descr="Venuse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09939"/>
            <a:ext cx="2784563" cy="4367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ázek 5">
            <a:hlinkClick r:id="rId6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3212976"/>
            <a:ext cx="4381500" cy="328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032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Starověk</a:t>
            </a:r>
            <a:endParaRPr lang="cs-CZ" dirty="0"/>
          </a:p>
        </p:txBody>
      </p:sp>
      <p:pic>
        <p:nvPicPr>
          <p:cNvPr id="4" name="Zástupný symbol pro obsah 3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628800"/>
            <a:ext cx="3302000" cy="2413000"/>
          </a:xfrm>
        </p:spPr>
      </p:pic>
      <p:pic>
        <p:nvPicPr>
          <p:cNvPr id="5" name="Obrázek 4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3789040"/>
            <a:ext cx="3240360" cy="243027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373276"/>
            <a:ext cx="3491880" cy="2133728"/>
          </a:xfrm>
          <a:prstGeom prst="rect">
            <a:avLst/>
          </a:prstGeom>
        </p:spPr>
      </p:pic>
      <p:pic>
        <p:nvPicPr>
          <p:cNvPr id="7" name="Obrázek 6">
            <a:hlinkClick r:id="rId7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2348880"/>
            <a:ext cx="3031075" cy="4077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953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středověk</a:t>
            </a:r>
            <a:endParaRPr lang="cs-CZ" dirty="0"/>
          </a:p>
        </p:txBody>
      </p:sp>
      <p:pic>
        <p:nvPicPr>
          <p:cNvPr id="4" name="Zástupný symbol pro obsah 3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379866"/>
            <a:ext cx="3672408" cy="2269548"/>
          </a:xfrm>
        </p:spPr>
      </p:pic>
      <p:pic>
        <p:nvPicPr>
          <p:cNvPr id="6" name="Obrázek 5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88640"/>
            <a:ext cx="3851920" cy="238245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3439" y="2852936"/>
            <a:ext cx="3852937" cy="2220254"/>
          </a:xfrm>
          <a:prstGeom prst="rect">
            <a:avLst/>
          </a:prstGeom>
        </p:spPr>
      </p:pic>
      <p:pic>
        <p:nvPicPr>
          <p:cNvPr id="8" name="Obrázek 7">
            <a:hlinkClick r:id="rId7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856" y="4077072"/>
            <a:ext cx="3851920" cy="240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961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novověk</a:t>
            </a:r>
            <a:endParaRPr lang="cs-CZ" dirty="0"/>
          </a:p>
        </p:txBody>
      </p:sp>
      <p:pic>
        <p:nvPicPr>
          <p:cNvPr id="4" name="Zástupný symbol pro obsah 3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268760"/>
            <a:ext cx="4248472" cy="3186354"/>
          </a:xfrm>
        </p:spPr>
      </p:pic>
      <p:pic>
        <p:nvPicPr>
          <p:cNvPr id="5" name="Obrázek 4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6151" y="1772816"/>
            <a:ext cx="4058253" cy="2808312"/>
          </a:xfrm>
          <a:prstGeom prst="rect">
            <a:avLst/>
          </a:prstGeom>
        </p:spPr>
      </p:pic>
      <p:pic>
        <p:nvPicPr>
          <p:cNvPr id="6" name="Obrázek 5">
            <a:hlinkClick r:id="rId6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8392" y="4005064"/>
            <a:ext cx="3502360" cy="2636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672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Současné dějiny</a:t>
            </a:r>
            <a:endParaRPr lang="cs-CZ" dirty="0"/>
          </a:p>
        </p:txBody>
      </p:sp>
      <p:pic>
        <p:nvPicPr>
          <p:cNvPr id="5" name="Obrázek 4">
            <a:hlinkClick r:id="rId2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484784"/>
            <a:ext cx="2088232" cy="3032505"/>
          </a:xfrm>
          <a:prstGeom prst="rect">
            <a:avLst/>
          </a:prstGeom>
        </p:spPr>
      </p:pic>
      <p:pic>
        <p:nvPicPr>
          <p:cNvPr id="6" name="Obrázek 5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60648"/>
            <a:ext cx="3840088" cy="2880066"/>
          </a:xfrm>
          <a:prstGeom prst="rect">
            <a:avLst/>
          </a:prstGeom>
        </p:spPr>
      </p:pic>
      <p:pic>
        <p:nvPicPr>
          <p:cNvPr id="4" name="Zástupný symbol pro obsah 3">
            <a:hlinkClick r:id="rId6"/>
          </p:cNvPr>
          <p:cNvPicPr>
            <a:picLocks noGrp="1" noChangeAspect="1"/>
          </p:cNvPicPr>
          <p:nvPr>
            <p:ph idx="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1843300"/>
            <a:ext cx="2961664" cy="2315471"/>
          </a:xfrm>
        </p:spPr>
      </p:pic>
      <p:pic>
        <p:nvPicPr>
          <p:cNvPr id="7" name="Obrázek 6">
            <a:hlinkClick r:id="rId8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9500" y="3984972"/>
            <a:ext cx="3121152" cy="2340864"/>
          </a:xfrm>
          <a:prstGeom prst="rect">
            <a:avLst/>
          </a:prstGeom>
        </p:spPr>
      </p:pic>
      <p:pic>
        <p:nvPicPr>
          <p:cNvPr id="8" name="Obrázek 7">
            <a:hlinkClick r:id="rId10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3064" y="4221088"/>
            <a:ext cx="2990106" cy="2392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73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Historické prameny - rozdělení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A) Písemné prameny</a:t>
            </a:r>
          </a:p>
          <a:p>
            <a:r>
              <a:rPr lang="cs-CZ" dirty="0"/>
              <a:t> </a:t>
            </a:r>
            <a:r>
              <a:rPr lang="cs-CZ" dirty="0" smtClean="0"/>
              <a:t>    knihy, dopisy, dokumenty, smlouvy, časopisy,   </a:t>
            </a:r>
          </a:p>
          <a:p>
            <a:pPr marL="0" indent="0">
              <a:buNone/>
            </a:pPr>
            <a:r>
              <a:rPr lang="cs-CZ" dirty="0" smtClean="0"/>
              <a:t>        kroniky, anály, úřední listiny a dokumenty 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B) Hmotné prameny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zbraně, šperky, nádobí, nábytek, ozdoby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stavby, kulturní památky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4098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Písemné prameny</a:t>
            </a:r>
            <a:endParaRPr lang="cs-CZ" dirty="0"/>
          </a:p>
        </p:txBody>
      </p:sp>
      <p:pic>
        <p:nvPicPr>
          <p:cNvPr id="4" name="Zástupný symbol pro obsah 3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106" y="1268760"/>
            <a:ext cx="3250238" cy="2164697"/>
          </a:xfrm>
        </p:spPr>
      </p:pic>
      <p:pic>
        <p:nvPicPr>
          <p:cNvPr id="5" name="Obrázek 4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337893"/>
            <a:ext cx="2822714" cy="2016224"/>
          </a:xfrm>
          <a:prstGeom prst="rect">
            <a:avLst/>
          </a:prstGeom>
        </p:spPr>
      </p:pic>
      <p:pic>
        <p:nvPicPr>
          <p:cNvPr id="6" name="Obrázek 5">
            <a:hlinkClick r:id="rId6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700808"/>
            <a:ext cx="3235543" cy="2088228"/>
          </a:xfrm>
          <a:prstGeom prst="rect">
            <a:avLst/>
          </a:prstGeom>
        </p:spPr>
      </p:pic>
      <p:pic>
        <p:nvPicPr>
          <p:cNvPr id="7" name="Obrázek 6">
            <a:hlinkClick r:id="rId8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725144"/>
            <a:ext cx="1943100" cy="1943100"/>
          </a:xfrm>
          <a:prstGeom prst="rect">
            <a:avLst/>
          </a:prstGeom>
        </p:spPr>
      </p:pic>
      <p:pic>
        <p:nvPicPr>
          <p:cNvPr id="8" name="Obrázek 7">
            <a:hlinkClick r:id="rId10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294108"/>
            <a:ext cx="3514344" cy="337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47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Hmotné prameny</a:t>
            </a:r>
            <a:endParaRPr lang="cs-CZ" dirty="0"/>
          </a:p>
        </p:txBody>
      </p:sp>
      <p:pic>
        <p:nvPicPr>
          <p:cNvPr id="4" name="Zástupný symbol pro obsah 3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556792"/>
            <a:ext cx="2595793" cy="1946845"/>
          </a:xfrm>
        </p:spPr>
      </p:pic>
      <p:pic>
        <p:nvPicPr>
          <p:cNvPr id="5" name="Obrázek 4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2924944"/>
            <a:ext cx="2736304" cy="1820237"/>
          </a:xfrm>
          <a:prstGeom prst="rect">
            <a:avLst/>
          </a:prstGeom>
        </p:spPr>
      </p:pic>
      <p:pic>
        <p:nvPicPr>
          <p:cNvPr id="6" name="Obrázek 5">
            <a:hlinkClick r:id="rId6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692696"/>
            <a:ext cx="3826396" cy="2869797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412" y="4472396"/>
            <a:ext cx="2857500" cy="1943100"/>
          </a:xfrm>
          <a:prstGeom prst="rect">
            <a:avLst/>
          </a:prstGeom>
        </p:spPr>
      </p:pic>
      <p:pic>
        <p:nvPicPr>
          <p:cNvPr id="8" name="Obrázek 7">
            <a:hlinkClick r:id="rId9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998438"/>
            <a:ext cx="3707904" cy="2443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990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Zápis  1/2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87206"/>
          </a:xfrm>
          <a:solidFill>
            <a:schemeClr val="bg1"/>
          </a:solidFill>
        </p:spPr>
        <p:txBody>
          <a:bodyPr>
            <a:normAutofit fontScale="77500" lnSpcReduction="20000"/>
          </a:bodyPr>
          <a:lstStyle/>
          <a:p>
            <a:r>
              <a:rPr lang="cs-CZ" b="1" u="sng" dirty="0">
                <a:solidFill>
                  <a:srgbClr val="FF0000"/>
                </a:solidFill>
              </a:rPr>
              <a:t>Úvod do učiva dějepisu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dirty="0"/>
              <a:t> </a:t>
            </a:r>
          </a:p>
          <a:p>
            <a:r>
              <a:rPr lang="cs-CZ" b="1" dirty="0">
                <a:solidFill>
                  <a:srgbClr val="00B050"/>
                </a:solidFill>
              </a:rPr>
              <a:t>Historie</a:t>
            </a:r>
            <a:r>
              <a:rPr lang="cs-CZ" dirty="0">
                <a:solidFill>
                  <a:srgbClr val="00B050"/>
                </a:solidFill>
              </a:rPr>
              <a:t> </a:t>
            </a:r>
            <a:r>
              <a:rPr lang="cs-CZ" dirty="0"/>
              <a:t>= řecky „</a:t>
            </a:r>
            <a:r>
              <a:rPr lang="cs-CZ" dirty="0" err="1"/>
              <a:t>historia</a:t>
            </a:r>
            <a:r>
              <a:rPr lang="cs-CZ" dirty="0"/>
              <a:t>“ = věda, která zkoumá a popisuje </a:t>
            </a:r>
          </a:p>
          <a:p>
            <a:r>
              <a:rPr lang="cs-CZ" dirty="0"/>
              <a:t>                                              minulost lidstva</a:t>
            </a:r>
          </a:p>
          <a:p>
            <a:r>
              <a:rPr lang="cs-CZ" dirty="0"/>
              <a:t> </a:t>
            </a:r>
          </a:p>
          <a:p>
            <a:r>
              <a:rPr lang="cs-CZ" b="1" dirty="0">
                <a:solidFill>
                  <a:srgbClr val="00B050"/>
                </a:solidFill>
              </a:rPr>
              <a:t>Dějepis</a:t>
            </a:r>
            <a:r>
              <a:rPr lang="cs-CZ" dirty="0">
                <a:solidFill>
                  <a:srgbClr val="00B050"/>
                </a:solidFill>
              </a:rPr>
              <a:t> </a:t>
            </a:r>
            <a:r>
              <a:rPr lang="cs-CZ" dirty="0"/>
              <a:t>= seznamuje nás s tím, co historie vybádala </a:t>
            </a:r>
          </a:p>
          <a:p>
            <a:r>
              <a:rPr lang="cs-CZ" dirty="0"/>
              <a:t>                - má </a:t>
            </a:r>
            <a:r>
              <a:rPr lang="cs-CZ" dirty="0" smtClean="0"/>
              <a:t>užší </a:t>
            </a:r>
            <a:r>
              <a:rPr lang="cs-CZ" dirty="0"/>
              <a:t>význam</a:t>
            </a:r>
          </a:p>
          <a:p>
            <a:r>
              <a:rPr lang="cs-CZ" dirty="0"/>
              <a:t> </a:t>
            </a:r>
          </a:p>
          <a:p>
            <a:r>
              <a:rPr lang="cs-CZ" b="1" dirty="0">
                <a:solidFill>
                  <a:srgbClr val="00B050"/>
                </a:solidFill>
              </a:rPr>
              <a:t>Období lidské společnosti :</a:t>
            </a:r>
            <a:r>
              <a:rPr lang="cs-CZ" dirty="0">
                <a:solidFill>
                  <a:srgbClr val="00B050"/>
                </a:solidFill>
              </a:rPr>
              <a:t>     </a:t>
            </a:r>
            <a:r>
              <a:rPr lang="cs-CZ" dirty="0"/>
              <a:t>1)  PRAVĚK</a:t>
            </a:r>
          </a:p>
          <a:p>
            <a:r>
              <a:rPr lang="cs-CZ" dirty="0"/>
              <a:t>                                                    2)  STAROVĚK</a:t>
            </a:r>
          </a:p>
          <a:p>
            <a:r>
              <a:rPr lang="cs-CZ" dirty="0"/>
              <a:t>                                                    3)  STŘEDOVĚK</a:t>
            </a:r>
          </a:p>
          <a:p>
            <a:r>
              <a:rPr lang="cs-CZ" dirty="0"/>
              <a:t>                                                    4)  NOVOVĚK</a:t>
            </a:r>
          </a:p>
          <a:p>
            <a:r>
              <a:rPr lang="cs-CZ" dirty="0"/>
              <a:t>                                                    5)  MODERNÍ  DOBA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3325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Zápis    2/2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15198"/>
          </a:xfrm>
          <a:solidFill>
            <a:schemeClr val="bg1"/>
          </a:solidFill>
        </p:spPr>
        <p:txBody>
          <a:bodyPr>
            <a:normAutofit fontScale="92500" lnSpcReduction="20000"/>
          </a:bodyPr>
          <a:lstStyle/>
          <a:p>
            <a:r>
              <a:rPr lang="cs-CZ" b="1" dirty="0">
                <a:solidFill>
                  <a:srgbClr val="00B050"/>
                </a:solidFill>
              </a:rPr>
              <a:t>Historické prameny </a:t>
            </a:r>
            <a:endParaRPr lang="cs-CZ" dirty="0">
              <a:solidFill>
                <a:srgbClr val="00B050"/>
              </a:solidFill>
            </a:endParaRPr>
          </a:p>
          <a:p>
            <a:r>
              <a:rPr lang="cs-CZ" dirty="0"/>
              <a:t>  </a:t>
            </a:r>
            <a:r>
              <a:rPr lang="cs-CZ" b="1" dirty="0">
                <a:solidFill>
                  <a:srgbClr val="0070C0"/>
                </a:solidFill>
              </a:rPr>
              <a:t>a) písemné</a:t>
            </a:r>
            <a:r>
              <a:rPr lang="cs-CZ" dirty="0">
                <a:solidFill>
                  <a:srgbClr val="0070C0"/>
                </a:solidFill>
              </a:rPr>
              <a:t> </a:t>
            </a:r>
            <a:r>
              <a:rPr lang="cs-CZ" dirty="0"/>
              <a:t>– spisy, nápisy, korespondence, </a:t>
            </a:r>
          </a:p>
          <a:p>
            <a:r>
              <a:rPr lang="cs-CZ" dirty="0"/>
              <a:t>                      </a:t>
            </a:r>
            <a:r>
              <a:rPr lang="cs-CZ" dirty="0" smtClean="0"/>
              <a:t>   </a:t>
            </a:r>
            <a:r>
              <a:rPr lang="cs-CZ" dirty="0"/>
              <a:t>knihy, kroniky, časopisy</a:t>
            </a:r>
          </a:p>
          <a:p>
            <a:r>
              <a:rPr lang="cs-CZ"/>
              <a:t>                       </a:t>
            </a:r>
            <a:r>
              <a:rPr lang="cs-CZ" smtClean="0"/>
              <a:t>  </a:t>
            </a:r>
            <a:r>
              <a:rPr lang="cs-CZ" dirty="0"/>
              <a:t>najdeme je v archívu, knihovně</a:t>
            </a:r>
          </a:p>
          <a:p>
            <a:r>
              <a:rPr lang="cs-CZ" dirty="0"/>
              <a:t>  </a:t>
            </a:r>
            <a:r>
              <a:rPr lang="cs-CZ" b="1" dirty="0">
                <a:solidFill>
                  <a:srgbClr val="0070C0"/>
                </a:solidFill>
              </a:rPr>
              <a:t>b) hmotné </a:t>
            </a:r>
            <a:r>
              <a:rPr lang="cs-CZ" dirty="0"/>
              <a:t>– nástroje, nádoby, zbraně, </a:t>
            </a:r>
            <a:r>
              <a:rPr lang="cs-CZ" dirty="0" smtClean="0"/>
              <a:t>ozdoby,</a:t>
            </a:r>
            <a:endParaRPr lang="cs-CZ" dirty="0"/>
          </a:p>
          <a:p>
            <a:r>
              <a:rPr lang="cs-CZ" dirty="0" smtClean="0"/>
              <a:t>                        </a:t>
            </a:r>
            <a:r>
              <a:rPr lang="cs-CZ" dirty="0"/>
              <a:t>stavby</a:t>
            </a:r>
          </a:p>
          <a:p>
            <a:r>
              <a:rPr lang="cs-CZ" dirty="0"/>
              <a:t>                    </a:t>
            </a:r>
            <a:r>
              <a:rPr lang="cs-CZ" dirty="0" smtClean="0"/>
              <a:t>    a </a:t>
            </a:r>
            <a:r>
              <a:rPr lang="cs-CZ" u="sng" dirty="0"/>
              <a:t>kulturní památky</a:t>
            </a:r>
            <a:r>
              <a:rPr lang="cs-CZ" dirty="0"/>
              <a:t> :obrazy, sochy                       </a:t>
            </a:r>
          </a:p>
          <a:p>
            <a:r>
              <a:rPr lang="cs-CZ" dirty="0"/>
              <a:t>                       najdeme je v </a:t>
            </a:r>
            <a:r>
              <a:rPr lang="cs-CZ" dirty="0" smtClean="0"/>
              <a:t>muzeu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galerii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archívu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</a:t>
            </a:r>
            <a:r>
              <a:rPr lang="cs-CZ" dirty="0"/>
              <a:t>venku kolem nás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0735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Závěrečná pětiminutovka   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Kde jsou uloženy prameny ?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Výbuch 1 3"/>
          <p:cNvSpPr/>
          <p:nvPr/>
        </p:nvSpPr>
        <p:spPr>
          <a:xfrm>
            <a:off x="1547664" y="2024844"/>
            <a:ext cx="3240360" cy="2196244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A _ _ _ _ _</a:t>
            </a:r>
            <a:endParaRPr lang="cs-CZ" sz="2400" dirty="0"/>
          </a:p>
        </p:txBody>
      </p:sp>
      <p:sp>
        <p:nvSpPr>
          <p:cNvPr id="5" name="Výbuch 1 4"/>
          <p:cNvSpPr/>
          <p:nvPr/>
        </p:nvSpPr>
        <p:spPr>
          <a:xfrm>
            <a:off x="427832" y="4365104"/>
            <a:ext cx="2880320" cy="2088232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M _ _ _ _ _</a:t>
            </a:r>
            <a:endParaRPr lang="cs-CZ" sz="2400" dirty="0"/>
          </a:p>
        </p:txBody>
      </p:sp>
      <p:sp>
        <p:nvSpPr>
          <p:cNvPr id="6" name="Výbuch 1 5"/>
          <p:cNvSpPr/>
          <p:nvPr/>
        </p:nvSpPr>
        <p:spPr>
          <a:xfrm>
            <a:off x="4427984" y="4365104"/>
            <a:ext cx="3456384" cy="216024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G _ _ _ _ _ _</a:t>
            </a:r>
            <a:endParaRPr lang="cs-CZ" sz="2400" dirty="0"/>
          </a:p>
        </p:txBody>
      </p:sp>
      <p:sp>
        <p:nvSpPr>
          <p:cNvPr id="7" name="Výbuch 1 6"/>
          <p:cNvSpPr/>
          <p:nvPr/>
        </p:nvSpPr>
        <p:spPr>
          <a:xfrm>
            <a:off x="5148064" y="1052736"/>
            <a:ext cx="3744416" cy="2952328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K _ _ _ _ _ _ _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187232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Závěrečná pětiminutovka    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Seřaď správně epochy lidských dějin</a:t>
            </a:r>
          </a:p>
          <a:p>
            <a:r>
              <a:rPr lang="cs-CZ" dirty="0" smtClean="0"/>
              <a:t>PRAVĚK, NEJNOVĚJŠÍ DĚJINY, NOVOVĚK,STŘEDOVĚK,STAROVĚK 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30945514"/>
              </p:ext>
            </p:extLst>
          </p:nvPr>
        </p:nvGraphicFramePr>
        <p:xfrm>
          <a:off x="179512" y="3284984"/>
          <a:ext cx="8856984" cy="3573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331640" y="6237312"/>
            <a:ext cx="26975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Vepiš období do rámečků.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5321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Výsledky pětiminutovek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A) archív, knihovna, muzeum, galerie</a:t>
            </a:r>
          </a:p>
          <a:p>
            <a:endParaRPr lang="cs-CZ" dirty="0"/>
          </a:p>
          <a:p>
            <a:r>
              <a:rPr lang="cs-CZ" dirty="0" smtClean="0"/>
              <a:t>B) pravěk, starověk, středověk, novověk, nejnovější dějiny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8089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b="1" u="sng" dirty="0"/>
              <a:t>Obrázky</a:t>
            </a:r>
            <a:r>
              <a:rPr lang="cs-CZ" dirty="0"/>
              <a:t> jsou kopírovány z prohlížeče  Google – obrázky a vloženy s </a:t>
            </a:r>
            <a:r>
              <a:rPr lang="cs-CZ" b="1" u="sng" dirty="0"/>
              <a:t>hypertextovým odkazem    </a:t>
            </a:r>
            <a:r>
              <a:rPr lang="cs-CZ" dirty="0"/>
              <a:t>dne: </a:t>
            </a:r>
            <a:r>
              <a:rPr lang="cs-CZ" dirty="0" smtClean="0"/>
              <a:t>  11.9. 2012                               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                     (klikni na obrázek </a:t>
            </a:r>
            <a:r>
              <a:rPr lang="cs-CZ" dirty="0" err="1"/>
              <a:t>PtlM</a:t>
            </a:r>
            <a:r>
              <a:rPr lang="cs-CZ" dirty="0"/>
              <a:t>)</a:t>
            </a:r>
          </a:p>
          <a:p>
            <a:endParaRPr lang="cs-CZ" dirty="0"/>
          </a:p>
          <a:p>
            <a:r>
              <a:rPr lang="cs-CZ" b="1" u="sng" dirty="0"/>
              <a:t>Písemné prameny :</a:t>
            </a:r>
          </a:p>
          <a:p>
            <a:r>
              <a:rPr lang="cs-CZ" dirty="0"/>
              <a:t>MANDELOVÁ, Helena; Kunstová, Eliška; PAŘÍZKOVÁ</a:t>
            </a:r>
          </a:p>
          <a:p>
            <a:pPr marL="0" indent="0">
              <a:buNone/>
            </a:pPr>
            <a:r>
              <a:rPr lang="cs-CZ" dirty="0"/>
              <a:t>       Ilona. Dějiny pravěku a starověku. Liberec:     </a:t>
            </a:r>
          </a:p>
          <a:p>
            <a:pPr marL="0" indent="0">
              <a:buNone/>
            </a:pPr>
            <a:r>
              <a:rPr lang="cs-CZ" dirty="0"/>
              <a:t>       Dialog.2001.179 s. ISBN 80-86248-57-40.</a:t>
            </a:r>
          </a:p>
          <a:p>
            <a:r>
              <a:rPr lang="cs-CZ" dirty="0"/>
              <a:t>BEDNAŘÍKOVÁ, Jarmila;  KYSUČAN, Libor; </a:t>
            </a:r>
            <a:r>
              <a:rPr lang="cs-CZ" dirty="0" err="1" smtClean="0"/>
              <a:t>Fejfušová</a:t>
            </a:r>
            <a:r>
              <a:rPr lang="cs-CZ" dirty="0" smtClean="0"/>
              <a:t>    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      Marie. Dějepis Pravěk a starověk. Brno : Nová škola                       </a:t>
            </a:r>
          </a:p>
          <a:p>
            <a:pPr marL="0" indent="0">
              <a:buNone/>
            </a:pPr>
            <a:r>
              <a:rPr lang="cs-CZ" dirty="0"/>
              <a:t>       s.r.o.,2007, 139 s. ISBN </a:t>
            </a:r>
            <a:r>
              <a:rPr lang="cs-CZ" dirty="0" smtClean="0"/>
              <a:t>80-7289-57-4</a:t>
            </a:r>
          </a:p>
          <a:p>
            <a:r>
              <a:rPr lang="cs-CZ" i="1" dirty="0"/>
              <a:t>Pracovní sešit pravěk a starověk: k učebnici dějepisu 6</a:t>
            </a:r>
            <a:r>
              <a:rPr lang="cs-CZ" dirty="0"/>
              <a:t>. Praha: SPN, 2006. </a:t>
            </a:r>
            <a:r>
              <a:rPr lang="cs-CZ"/>
              <a:t>ISBN 80-7235-338-1. 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9621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442</TotalTime>
  <Words>505</Words>
  <Application>Microsoft Office PowerPoint</Application>
  <PresentationFormat>Předvádění na obrazovce (4:3)</PresentationFormat>
  <Paragraphs>104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Cesta</vt:lpstr>
      <vt:lpstr>Úvod do dějepisu</vt:lpstr>
      <vt:lpstr>ANOTACE:</vt:lpstr>
      <vt:lpstr>Co víš z vlastivědy?</vt:lpstr>
      <vt:lpstr>Proč máme ve škole Dějepis?</vt:lpstr>
      <vt:lpstr>Co to je Historie?</vt:lpstr>
      <vt:lpstr>Co to je dějepis?</vt:lpstr>
      <vt:lpstr>Období lidských dějin - rozdělení</vt:lpstr>
      <vt:lpstr>Pravěk</vt:lpstr>
      <vt:lpstr>Starověk</vt:lpstr>
      <vt:lpstr>středověk</vt:lpstr>
      <vt:lpstr>novověk</vt:lpstr>
      <vt:lpstr>Současné dějiny</vt:lpstr>
      <vt:lpstr>Historické prameny - rozdělení</vt:lpstr>
      <vt:lpstr>Písemné prameny</vt:lpstr>
      <vt:lpstr>Hmotné prameny</vt:lpstr>
      <vt:lpstr>Zápis  1/2</vt:lpstr>
      <vt:lpstr>Zápis    2/2</vt:lpstr>
      <vt:lpstr>Závěrečná pětiminutovka   A</vt:lpstr>
      <vt:lpstr>Závěrečná pětiminutovka    B</vt:lpstr>
      <vt:lpstr>Výsledky pětiminutovek</vt:lpstr>
      <vt:lpstr>zdroje</vt:lpstr>
    </vt:vector>
  </TitlesOfParts>
  <Company>Choltice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Pravěk</dc:title>
  <dc:creator>Blazkova</dc:creator>
  <cp:lastModifiedBy>Blazkova</cp:lastModifiedBy>
  <cp:revision>35</cp:revision>
  <dcterms:created xsi:type="dcterms:W3CDTF">2013-07-16T07:55:22Z</dcterms:created>
  <dcterms:modified xsi:type="dcterms:W3CDTF">2013-09-02T14:19:19Z</dcterms:modified>
</cp:coreProperties>
</file>