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70" r:id="rId4"/>
    <p:sldId id="257" r:id="rId5"/>
    <p:sldId id="274" r:id="rId6"/>
    <p:sldId id="260" r:id="rId7"/>
    <p:sldId id="261" r:id="rId8"/>
    <p:sldId id="263" r:id="rId9"/>
    <p:sldId id="272" r:id="rId10"/>
    <p:sldId id="264" r:id="rId11"/>
    <p:sldId id="271" r:id="rId12"/>
    <p:sldId id="267" r:id="rId13"/>
    <p:sldId id="268" r:id="rId14"/>
    <p:sldId id="266" r:id="rId15"/>
    <p:sldId id="265" r:id="rId16"/>
    <p:sldId id="273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A22B17-248F-4504-966F-D6DE06E8E867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48C175-9B99-4043-86B1-5E9655D43F38}">
      <dgm:prSet phldrT="[Text]"/>
      <dgm:spPr/>
      <dgm:t>
        <a:bodyPr/>
        <a:lstStyle/>
        <a:p>
          <a:r>
            <a:rPr lang="cs-CZ" dirty="0" smtClean="0"/>
            <a:t>př.n.l.</a:t>
          </a:r>
          <a:endParaRPr lang="cs-CZ" dirty="0"/>
        </a:p>
      </dgm:t>
    </dgm:pt>
    <dgm:pt modelId="{4308B647-6C90-4ED7-9B4A-94E32A533C91}" type="parTrans" cxnId="{3D0B9868-05E8-45A8-B094-94EE53B64937}">
      <dgm:prSet/>
      <dgm:spPr/>
      <dgm:t>
        <a:bodyPr/>
        <a:lstStyle/>
        <a:p>
          <a:endParaRPr lang="cs-CZ"/>
        </a:p>
      </dgm:t>
    </dgm:pt>
    <dgm:pt modelId="{20A54BFF-F927-4E50-9417-E0482F7DD44C}" type="sibTrans" cxnId="{3D0B9868-05E8-45A8-B094-94EE53B64937}">
      <dgm:prSet/>
      <dgm:spPr/>
      <dgm:t>
        <a:bodyPr/>
        <a:lstStyle/>
        <a:p>
          <a:endParaRPr lang="cs-CZ"/>
        </a:p>
      </dgm:t>
    </dgm:pt>
    <dgm:pt modelId="{28FA7F9A-0497-444C-AFF4-C0F78B546224}">
      <dgm:prSet phldrT="[Text]"/>
      <dgm:spPr/>
      <dgm:t>
        <a:bodyPr/>
        <a:lstStyle/>
        <a:p>
          <a:r>
            <a:rPr lang="cs-CZ" dirty="0" smtClean="0"/>
            <a:t>n.l.</a:t>
          </a:r>
          <a:endParaRPr lang="cs-CZ" dirty="0"/>
        </a:p>
      </dgm:t>
    </dgm:pt>
    <dgm:pt modelId="{AEBF81E0-BD7F-4713-AA96-7E700A4AE663}" type="parTrans" cxnId="{512F9C21-551F-4B4E-9AC9-A84325EF10F1}">
      <dgm:prSet/>
      <dgm:spPr/>
      <dgm:t>
        <a:bodyPr/>
        <a:lstStyle/>
        <a:p>
          <a:endParaRPr lang="cs-CZ"/>
        </a:p>
      </dgm:t>
    </dgm:pt>
    <dgm:pt modelId="{496C9847-A8AE-4F35-A495-844E0DF01AAE}" type="sibTrans" cxnId="{512F9C21-551F-4B4E-9AC9-A84325EF10F1}">
      <dgm:prSet/>
      <dgm:spPr/>
      <dgm:t>
        <a:bodyPr/>
        <a:lstStyle/>
        <a:p>
          <a:endParaRPr lang="cs-CZ"/>
        </a:p>
      </dgm:t>
    </dgm:pt>
    <dgm:pt modelId="{20DD9286-886A-474D-876A-F001A4BF36DE}" type="pres">
      <dgm:prSet presAssocID="{D3A22B17-248F-4504-966F-D6DE06E8E86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27A7E1-D5BD-408F-9510-11E6726EB165}" type="pres">
      <dgm:prSet presAssocID="{AF48C175-9B99-4043-86B1-5E9655D43F38}" presName="arrow" presStyleLbl="node1" presStyleIdx="0" presStyleCnt="2" custScaleX="29768" custScaleY="100017" custRadScaleRad="100781" custRadScaleInc="4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EC81-B794-4302-ACFB-52CC70933226}" type="pres">
      <dgm:prSet presAssocID="{28FA7F9A-0497-444C-AFF4-C0F78B546224}" presName="arrow" presStyleLbl="node1" presStyleIdx="1" presStyleCnt="2" custScaleX="28179" custScaleY="1009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FC0636-DF86-498F-BD5F-2B5C671EEC49}" type="presOf" srcId="{28FA7F9A-0497-444C-AFF4-C0F78B546224}" destId="{CAD8EC81-B794-4302-ACFB-52CC70933226}" srcOrd="0" destOrd="0" presId="urn:microsoft.com/office/officeart/2005/8/layout/arrow1"/>
    <dgm:cxn modelId="{472E46E0-4225-461F-B7AD-874CE1C1E748}" type="presOf" srcId="{AF48C175-9B99-4043-86B1-5E9655D43F38}" destId="{E527A7E1-D5BD-408F-9510-11E6726EB165}" srcOrd="0" destOrd="0" presId="urn:microsoft.com/office/officeart/2005/8/layout/arrow1"/>
    <dgm:cxn modelId="{3D0B9868-05E8-45A8-B094-94EE53B64937}" srcId="{D3A22B17-248F-4504-966F-D6DE06E8E867}" destId="{AF48C175-9B99-4043-86B1-5E9655D43F38}" srcOrd="0" destOrd="0" parTransId="{4308B647-6C90-4ED7-9B4A-94E32A533C91}" sibTransId="{20A54BFF-F927-4E50-9417-E0482F7DD44C}"/>
    <dgm:cxn modelId="{512F9C21-551F-4B4E-9AC9-A84325EF10F1}" srcId="{D3A22B17-248F-4504-966F-D6DE06E8E867}" destId="{28FA7F9A-0497-444C-AFF4-C0F78B546224}" srcOrd="1" destOrd="0" parTransId="{AEBF81E0-BD7F-4713-AA96-7E700A4AE663}" sibTransId="{496C9847-A8AE-4F35-A495-844E0DF01AAE}"/>
    <dgm:cxn modelId="{03F5ACDA-573C-4A14-A941-AA3F6D15DD0E}" type="presOf" srcId="{D3A22B17-248F-4504-966F-D6DE06E8E867}" destId="{20DD9286-886A-474D-876A-F001A4BF36DE}" srcOrd="0" destOrd="0" presId="urn:microsoft.com/office/officeart/2005/8/layout/arrow1"/>
    <dgm:cxn modelId="{A817076C-6DA9-4634-8C1F-655352D71774}" type="presParOf" srcId="{20DD9286-886A-474D-876A-F001A4BF36DE}" destId="{E527A7E1-D5BD-408F-9510-11E6726EB165}" srcOrd="0" destOrd="0" presId="urn:microsoft.com/office/officeart/2005/8/layout/arrow1"/>
    <dgm:cxn modelId="{FE432B96-73DE-43C7-BB08-95DE5616C1F6}" type="presParOf" srcId="{20DD9286-886A-474D-876A-F001A4BF36DE}" destId="{CAD8EC81-B794-4302-ACFB-52CC70933226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7A7E1-D5BD-408F-9510-11E6726EB165}">
      <dsp:nvSpPr>
        <dsp:cNvPr id="0" name=""/>
        <dsp:cNvSpPr/>
      </dsp:nvSpPr>
      <dsp:spPr>
        <a:xfrm rot="16200000">
          <a:off x="1396765" y="11769"/>
          <a:ext cx="1183758" cy="3977289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př.n.l.</a:t>
          </a:r>
          <a:endParaRPr lang="cs-CZ" sz="2000" kern="1200" dirty="0"/>
        </a:p>
      </dsp:txBody>
      <dsp:txXfrm rot="5400000">
        <a:off x="207158" y="1704474"/>
        <a:ext cx="3770131" cy="591879"/>
      </dsp:txXfrm>
    </dsp:sp>
    <dsp:sp modelId="{CAD8EC81-B794-4302-ACFB-52CC70933226}">
      <dsp:nvSpPr>
        <dsp:cNvPr id="0" name=""/>
        <dsp:cNvSpPr/>
      </dsp:nvSpPr>
      <dsp:spPr>
        <a:xfrm rot="5400000">
          <a:off x="5819786" y="24207"/>
          <a:ext cx="1120569" cy="4015584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n.l.</a:t>
          </a:r>
          <a:endParaRPr lang="cs-CZ" sz="2000" kern="1200" dirty="0"/>
        </a:p>
      </dsp:txBody>
      <dsp:txXfrm rot="-5400000">
        <a:off x="4372279" y="1751856"/>
        <a:ext cx="3819484" cy="560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www.dejepis.com/index.php?page=000&amp;kap=001&amp;pod=3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i-creative.cz/2009/11/17/dopis-jeziskovi-predlohy-k-vytisknuti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Datování v dějepise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Dějepis 6. třídy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98072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39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Název: Dějepis 6.ročníku – </a:t>
            </a:r>
            <a:r>
              <a:rPr lang="cs-CZ" dirty="0" smtClean="0"/>
              <a:t>Datování v dějepise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Číslo</a:t>
            </a:r>
            <a:r>
              <a:rPr lang="cs-CZ" dirty="0"/>
              <a:t>: </a:t>
            </a:r>
            <a:r>
              <a:rPr lang="cs-CZ" dirty="0" smtClean="0"/>
              <a:t>62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před naším letopočtem, našeho letopočtu, časová přímka, datum, letopočet, staletí, tisíciletí</a:t>
            </a:r>
            <a:endParaRPr lang="cs-CZ" dirty="0"/>
          </a:p>
          <a:p>
            <a:r>
              <a:rPr lang="cs-CZ" dirty="0"/>
              <a:t>Cíl: výklad a seznámení s tématem</a:t>
            </a:r>
          </a:p>
          <a:p>
            <a:endParaRPr lang="cs-CZ" dirty="0"/>
          </a:p>
          <a:p>
            <a:r>
              <a:rPr lang="cs-CZ" dirty="0"/>
              <a:t>Třída: dějepis 6                            Datum: </a:t>
            </a:r>
            <a:r>
              <a:rPr lang="cs-CZ" dirty="0" smtClean="0"/>
              <a:t>13.9.2012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92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</a:t>
            </a:r>
            <a:r>
              <a:rPr lang="cs-CZ" smtClean="0"/>
              <a:t>UŽ  UMíme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1) Co je HISTORIE?</a:t>
            </a:r>
          </a:p>
          <a:p>
            <a:r>
              <a:rPr lang="cs-CZ" dirty="0" smtClean="0"/>
              <a:t>Věda, která se zabývá minulostí</a:t>
            </a:r>
          </a:p>
          <a:p>
            <a:r>
              <a:rPr lang="cs-CZ" dirty="0" smtClean="0"/>
              <a:t>2) Co je DĚJEPIS?</a:t>
            </a:r>
          </a:p>
          <a:p>
            <a:r>
              <a:rPr lang="cs-CZ" dirty="0" smtClean="0"/>
              <a:t>Školní předmět, který nás seznamuje s tím, co historie vybádala.</a:t>
            </a:r>
          </a:p>
          <a:p>
            <a:r>
              <a:rPr lang="cs-CZ" dirty="0" smtClean="0"/>
              <a:t>3) Co je ARCHEOLOGIE?</a:t>
            </a:r>
          </a:p>
          <a:p>
            <a:r>
              <a:rPr lang="cs-CZ" dirty="0" smtClean="0"/>
              <a:t>Věda, která se zabývá vykopávkami.</a:t>
            </a:r>
          </a:p>
          <a:p>
            <a:r>
              <a:rPr lang="cs-CZ" dirty="0" smtClean="0"/>
              <a:t>4) Co je ANTROPOLOGIE?</a:t>
            </a:r>
          </a:p>
          <a:p>
            <a:r>
              <a:rPr lang="cs-CZ" dirty="0" smtClean="0"/>
              <a:t>Věda, která se zabývá vývojem člověka.</a:t>
            </a:r>
          </a:p>
          <a:p>
            <a:r>
              <a:rPr lang="cs-CZ" dirty="0" smtClean="0"/>
              <a:t>5) Co je PREHISTORIE?</a:t>
            </a:r>
          </a:p>
          <a:p>
            <a:r>
              <a:rPr lang="cs-CZ" dirty="0" smtClean="0"/>
              <a:t>Věda, která se zabývá pravěkem.</a:t>
            </a:r>
          </a:p>
          <a:p>
            <a:r>
              <a:rPr lang="cs-CZ" dirty="0" smtClean="0"/>
              <a:t>6) Jaké znáš druhy historických pramenů?</a:t>
            </a:r>
          </a:p>
          <a:p>
            <a:r>
              <a:rPr lang="cs-CZ" dirty="0" smtClean="0"/>
              <a:t>Hmotné a písemné.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305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přímka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621666641"/>
              </p:ext>
            </p:extLst>
          </p:nvPr>
        </p:nvGraphicFramePr>
        <p:xfrm>
          <a:off x="395536" y="1412776"/>
          <a:ext cx="835292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211960" y="2780929"/>
            <a:ext cx="432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9396" y="4285207"/>
            <a:ext cx="3811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Narození Krista</a:t>
            </a:r>
          </a:p>
          <a:p>
            <a:r>
              <a:rPr lang="cs-CZ" sz="2400" dirty="0" smtClean="0"/>
              <a:t>Počátek našeho kalendáře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76872"/>
            <a:ext cx="3177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 naším letopočtem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1312" y="2333135"/>
            <a:ext cx="2465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Našeho letopočtu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4727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všechno přímka obsahuje?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774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přímka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OBDOBÍ  LIDSKÝCH DĚJIN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8802884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9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Udává den – měsíc – rok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Např.        6. 10. 1944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2267744" y="2492896"/>
            <a:ext cx="8640960" cy="3222358"/>
            <a:chOff x="2771800" y="2137941"/>
            <a:chExt cx="8640960" cy="3222358"/>
          </a:xfrm>
        </p:grpSpPr>
        <p:pic>
          <p:nvPicPr>
            <p:cNvPr id="4" name="Obrázek 3">
              <a:hlinkClick r:id="rId2"/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6027">
              <a:off x="5270019" y="1600881"/>
              <a:ext cx="3222358" cy="4296477"/>
            </a:xfrm>
            <a:prstGeom prst="rect">
              <a:avLst/>
            </a:prstGeom>
          </p:spPr>
        </p:pic>
        <p:sp>
          <p:nvSpPr>
            <p:cNvPr id="6" name="Obdélník 5"/>
            <p:cNvSpPr/>
            <p:nvPr/>
          </p:nvSpPr>
          <p:spPr>
            <a:xfrm>
              <a:off x="2771800" y="2967335"/>
              <a:ext cx="8640960" cy="923330"/>
            </a:xfrm>
            <a:prstGeom prst="rect">
              <a:avLst/>
            </a:prstGeom>
            <a:noFill/>
            <a:scene3d>
              <a:camera prst="isometricLeftDown"/>
              <a:lightRig rig="threePt" dir="t"/>
            </a:scene3d>
          </p:spPr>
          <p:txBody>
            <a:bodyPr wrap="squar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6.10.1944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1502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Udává pouze rok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Např.    1934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348880"/>
            <a:ext cx="5436096" cy="407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12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staletí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7200" dirty="0" smtClean="0"/>
              <a:t>   r. 356     =   </a:t>
            </a:r>
            <a:r>
              <a:rPr lang="cs-CZ" sz="7200" dirty="0" smtClean="0">
                <a:solidFill>
                  <a:srgbClr val="FFC000"/>
                </a:solidFill>
              </a:rPr>
              <a:t>4</a:t>
            </a:r>
            <a:r>
              <a:rPr lang="cs-CZ" sz="7200" dirty="0" smtClean="0"/>
              <a:t>. století</a:t>
            </a:r>
          </a:p>
          <a:p>
            <a:pPr mar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         </a:t>
            </a:r>
          </a:p>
          <a:p>
            <a:pPr mar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</a:t>
            </a:r>
            <a:r>
              <a:rPr lang="cs-CZ" dirty="0" smtClean="0"/>
              <a:t>za stovkami jiná čísla</a:t>
            </a:r>
          </a:p>
          <a:p>
            <a:pPr marL="0" indent="0">
              <a:buNone/>
            </a:pPr>
            <a:r>
              <a:rPr lang="cs-CZ" sz="7200" dirty="0" smtClean="0"/>
              <a:t>         </a:t>
            </a:r>
            <a:r>
              <a:rPr lang="cs-CZ" dirty="0" smtClean="0"/>
              <a:t>zaokrouhli nahoru</a:t>
            </a:r>
            <a:endParaRPr lang="cs-CZ" sz="7200" dirty="0"/>
          </a:p>
        </p:txBody>
      </p:sp>
      <p:sp>
        <p:nvSpPr>
          <p:cNvPr id="4" name="Šipka nahoru 3"/>
          <p:cNvSpPr/>
          <p:nvPr/>
        </p:nvSpPr>
        <p:spPr>
          <a:xfrm>
            <a:off x="1547664" y="2606948"/>
            <a:ext cx="720080" cy="144016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5220072" y="2636912"/>
            <a:ext cx="648072" cy="3096344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42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století u větších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   r. 1348 </a:t>
            </a:r>
            <a:r>
              <a:rPr lang="cs-CZ" sz="7200" dirty="0"/>
              <a:t>= </a:t>
            </a:r>
            <a:r>
              <a:rPr lang="cs-CZ" sz="7200" dirty="0">
                <a:solidFill>
                  <a:schemeClr val="accent2">
                    <a:lumMod val="75000"/>
                  </a:schemeClr>
                </a:solidFill>
              </a:rPr>
              <a:t>14</a:t>
            </a:r>
            <a:r>
              <a:rPr lang="cs-CZ" sz="7200" dirty="0"/>
              <a:t>.století</a:t>
            </a: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za 13 další čísla</a:t>
            </a:r>
          </a:p>
          <a:p>
            <a:pPr marL="0" indent="0">
              <a:buNone/>
            </a:pPr>
            <a:r>
              <a:rPr lang="cs-CZ" dirty="0" smtClean="0"/>
              <a:t>                 zaokrouhli nahoru</a:t>
            </a:r>
            <a:endParaRPr lang="cs-CZ" dirty="0"/>
          </a:p>
        </p:txBody>
      </p:sp>
      <p:sp>
        <p:nvSpPr>
          <p:cNvPr id="6" name="Šipka nahoru 5"/>
          <p:cNvSpPr/>
          <p:nvPr/>
        </p:nvSpPr>
        <p:spPr>
          <a:xfrm>
            <a:off x="1629036" y="2708920"/>
            <a:ext cx="1656184" cy="1944216"/>
          </a:xfrm>
          <a:prstGeom prst="up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5148064" y="2708920"/>
            <a:ext cx="1152128" cy="2952328"/>
          </a:xfrm>
          <a:prstGeom prst="up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658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</a:t>
            </a:r>
            <a:r>
              <a:rPr lang="cs-CZ" dirty="0" err="1" smtClean="0"/>
              <a:t>tisícíletí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  r. 1260 = </a:t>
            </a:r>
            <a:r>
              <a:rPr lang="cs-CZ" sz="7200" dirty="0" smtClean="0">
                <a:solidFill>
                  <a:srgbClr val="FFFF00"/>
                </a:solidFill>
              </a:rPr>
              <a:t>2</a:t>
            </a:r>
            <a:r>
              <a:rPr lang="cs-CZ" sz="7200" dirty="0" smtClean="0"/>
              <a:t>. tisíciletí</a:t>
            </a:r>
          </a:p>
          <a:p>
            <a:pPr marL="0" indent="0">
              <a:buNone/>
            </a:pPr>
            <a:r>
              <a:rPr lang="cs-CZ" sz="7200" dirty="0" smtClean="0"/>
              <a:t>  </a:t>
            </a:r>
            <a:endParaRPr lang="cs-CZ" sz="7200" dirty="0"/>
          </a:p>
        </p:txBody>
      </p:sp>
      <p:sp>
        <p:nvSpPr>
          <p:cNvPr id="4" name="Šipka nahoru 3"/>
          <p:cNvSpPr/>
          <p:nvPr/>
        </p:nvSpPr>
        <p:spPr>
          <a:xfrm>
            <a:off x="1547664" y="2632844"/>
            <a:ext cx="576064" cy="2020292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4581128"/>
            <a:ext cx="3307893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 tisícem jiná čísla</a:t>
            </a:r>
          </a:p>
          <a:p>
            <a:endParaRPr lang="cs-CZ" sz="3200" b="1" dirty="0"/>
          </a:p>
          <a:p>
            <a:r>
              <a:rPr lang="cs-CZ" sz="3200" b="1" dirty="0" smtClean="0"/>
              <a:t>zaokrouhli nahoru</a:t>
            </a:r>
            <a:endParaRPr lang="cs-CZ" sz="3200" b="1" dirty="0"/>
          </a:p>
        </p:txBody>
      </p:sp>
      <p:sp>
        <p:nvSpPr>
          <p:cNvPr id="6" name="Šipka nahoru 5"/>
          <p:cNvSpPr/>
          <p:nvPr/>
        </p:nvSpPr>
        <p:spPr>
          <a:xfrm>
            <a:off x="4747544" y="2632844"/>
            <a:ext cx="544535" cy="3172420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12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6868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Archeologie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=   věda, která zkoumá památky </a:t>
            </a:r>
          </a:p>
          <a:p>
            <a:pPr marL="0" indent="0">
              <a:buNone/>
            </a:pPr>
            <a:r>
              <a:rPr lang="cs-CZ" dirty="0" smtClean="0"/>
              <a:t>                                   nalezené v zemi</a:t>
            </a:r>
          </a:p>
          <a:p>
            <a:endParaRPr lang="cs-CZ" dirty="0"/>
          </a:p>
          <a:p>
            <a:r>
              <a:rPr lang="cs-CZ" dirty="0" smtClean="0"/>
              <a:t>Prehistorie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=   věda o pravěku</a:t>
            </a:r>
          </a:p>
          <a:p>
            <a:endParaRPr lang="cs-CZ" dirty="0" smtClean="0"/>
          </a:p>
          <a:p>
            <a:r>
              <a:rPr lang="cs-CZ" dirty="0" smtClean="0"/>
              <a:t>Antropologie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=   věda o původu a vývoji </a:t>
            </a:r>
          </a:p>
          <a:p>
            <a:pPr marL="0" indent="0">
              <a:buNone/>
            </a:pPr>
            <a:r>
              <a:rPr lang="cs-CZ" dirty="0" smtClean="0"/>
              <a:t>                                 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57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49152" y="620688"/>
            <a:ext cx="8136904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Datování v dějepise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Čas zaznamenáváme na :   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                                </a:t>
            </a:r>
            <a:r>
              <a:rPr lang="cs-CZ" b="1" dirty="0">
                <a:solidFill>
                  <a:srgbClr val="00B050"/>
                </a:solidFill>
              </a:rPr>
              <a:t>ČASOVOU   PŘÍMKU</a:t>
            </a:r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      20 př.n.l.    </a:t>
            </a:r>
            <a:r>
              <a:rPr lang="cs-CZ" b="1" dirty="0" smtClean="0"/>
              <a:t> </a:t>
            </a:r>
            <a:r>
              <a:rPr lang="cs-CZ" b="1" dirty="0"/>
              <a:t>10 př.n.l.      </a:t>
            </a:r>
            <a:r>
              <a:rPr lang="cs-CZ" b="1" dirty="0" smtClean="0"/>
              <a:t>  0                      </a:t>
            </a:r>
            <a:r>
              <a:rPr lang="cs-CZ" b="1" dirty="0"/>
              <a:t>10  n.l.           </a:t>
            </a:r>
            <a:r>
              <a:rPr lang="cs-CZ" b="1" dirty="0" smtClean="0"/>
              <a:t> </a:t>
            </a:r>
            <a:r>
              <a:rPr lang="cs-CZ" b="1" dirty="0"/>
              <a:t>20   n.l.</a:t>
            </a:r>
            <a:endParaRPr lang="cs-CZ" dirty="0"/>
          </a:p>
          <a:p>
            <a:r>
              <a:rPr lang="cs-CZ" b="1" dirty="0"/>
              <a:t>    ---I--------------------I---------------------I-------------------------I----------------------I------------</a:t>
            </a:r>
            <a:endParaRPr lang="cs-CZ" dirty="0"/>
          </a:p>
          <a:p>
            <a:r>
              <a:rPr lang="cs-CZ" dirty="0"/>
              <a:t> před naším letopočtem                   našeho letopočtu                                                                              </a:t>
            </a:r>
          </a:p>
          <a:p>
            <a:r>
              <a:rPr lang="cs-CZ" dirty="0"/>
              <a:t>      před Kristem                                      po Kristovi                                                                    </a:t>
            </a:r>
          </a:p>
          <a:p>
            <a:r>
              <a:rPr lang="cs-CZ" dirty="0"/>
              <a:t> </a:t>
            </a:r>
          </a:p>
          <a:p>
            <a:r>
              <a:rPr lang="cs-CZ" sz="2400" dirty="0"/>
              <a:t>Náš letopočet se počítá od narození Krista.</a:t>
            </a:r>
          </a:p>
          <a:p>
            <a:r>
              <a:rPr lang="cs-CZ" sz="2400" dirty="0"/>
              <a:t> </a:t>
            </a:r>
          </a:p>
          <a:p>
            <a:r>
              <a:rPr lang="cs-CZ" sz="2400" b="1" dirty="0">
                <a:solidFill>
                  <a:srgbClr val="00B050"/>
                </a:solidFill>
              </a:rPr>
              <a:t>Datum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/>
              <a:t>=  udává přesně den a měsíc      6.10. 2008</a:t>
            </a:r>
          </a:p>
          <a:p>
            <a:r>
              <a:rPr lang="cs-CZ" sz="2400" b="1" dirty="0">
                <a:solidFill>
                  <a:srgbClr val="00B050"/>
                </a:solidFill>
              </a:rPr>
              <a:t>Letopočet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/>
              <a:t>=  udává </a:t>
            </a:r>
            <a:r>
              <a:rPr lang="cs-CZ" sz="2400" dirty="0" smtClean="0"/>
              <a:t>rok  (století</a:t>
            </a:r>
            <a:r>
              <a:rPr lang="cs-CZ" sz="2400" dirty="0"/>
              <a:t>, </a:t>
            </a:r>
            <a:r>
              <a:rPr lang="cs-CZ" sz="2400" dirty="0" smtClean="0"/>
              <a:t>tisíciletí)         </a:t>
            </a:r>
            <a:r>
              <a:rPr lang="cs-CZ" sz="2400" dirty="0"/>
              <a:t>1958</a:t>
            </a:r>
          </a:p>
          <a:p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80112" y="476672"/>
            <a:ext cx="1257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   1/2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00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5068" y="836712"/>
            <a:ext cx="7344816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1.   -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100      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=   1. století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101 -    200        =   2. století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: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901 -    1000      =   1. tisíciletí   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1001 -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2000    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=    2. tisíciletí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Existuje několik teorií o vzniku života na Zemi. 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Vědci se kloní k názoru, že život se zrodil buď v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oceánech</a:t>
            </a:r>
            <a:r>
              <a:rPr lang="cs-CZ" sz="2400" dirty="0">
                <a:latin typeface="Arial Narrow"/>
                <a:ea typeface="Times New Roman"/>
                <a:cs typeface="Times New Roman"/>
              </a:rPr>
              <a:t>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(před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3,8 miliardy let), nebo po velkém třesku v kosmu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.</a:t>
            </a:r>
          </a:p>
          <a:p>
            <a:pPr>
              <a:spcAft>
                <a:spcPts val="0"/>
              </a:spcAft>
            </a:pPr>
            <a:endParaRPr lang="cs-CZ" sz="2400" dirty="0">
              <a:effectLst/>
              <a:latin typeface="Arial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Times New Roman"/>
                <a:cs typeface="Times New Roman"/>
              </a:rPr>
              <a:t>DÚ : </a:t>
            </a:r>
            <a:r>
              <a:rPr lang="cs-CZ" sz="24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Times New Roman"/>
                <a:cs typeface="Times New Roman"/>
              </a:rPr>
              <a:t>zjisti čím se zabývají tyto vědy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Times New Roman"/>
                <a:cs typeface="Times New Roman"/>
              </a:rPr>
              <a:t>: archeologie</a:t>
            </a:r>
          </a:p>
          <a:p>
            <a:pPr>
              <a:spcAft>
                <a:spcPts val="0"/>
              </a:spcAft>
            </a:pP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rial"/>
                <a:ea typeface="Times New Roman"/>
                <a:cs typeface="Times New Roman"/>
              </a:rPr>
              <a:t>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rial"/>
                <a:ea typeface="Times New Roman"/>
                <a:cs typeface="Times New Roman"/>
              </a:rPr>
              <a:t>                                                          antropologie</a:t>
            </a:r>
          </a:p>
          <a:p>
            <a:pPr>
              <a:spcAft>
                <a:spcPts val="0"/>
              </a:spcAft>
            </a:pP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Times New Roman"/>
                <a:cs typeface="Times New Roman"/>
              </a:rPr>
              <a:t>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/>
                <a:ea typeface="Times New Roman"/>
                <a:cs typeface="Times New Roman"/>
              </a:rPr>
              <a:t>                                                          prehistorie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rial Narrow"/>
              <a:ea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5715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století:</a:t>
            </a:r>
          </a:p>
          <a:p>
            <a:r>
              <a:rPr lang="cs-CZ" dirty="0" smtClean="0"/>
              <a:t>475 př.n.l. …………        1001 …………………….</a:t>
            </a:r>
          </a:p>
          <a:p>
            <a:r>
              <a:rPr lang="cs-CZ" dirty="0" smtClean="0"/>
              <a:t>79 př.n.l.    ………..                1 ……………………</a:t>
            </a:r>
          </a:p>
          <a:p>
            <a:r>
              <a:rPr lang="cs-CZ" dirty="0" smtClean="0"/>
              <a:t>313 př.n.l.  ………..           156 ..………………….</a:t>
            </a:r>
          </a:p>
          <a:p>
            <a:r>
              <a:rPr lang="cs-CZ" dirty="0" smtClean="0"/>
              <a:t>1789 ………………..        1621  ……………………</a:t>
            </a:r>
          </a:p>
          <a:p>
            <a:r>
              <a:rPr lang="cs-CZ" dirty="0" smtClean="0"/>
              <a:t>631    ………………..        1945 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05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příklady</a:t>
            </a:r>
          </a:p>
          <a:p>
            <a:r>
              <a:rPr lang="cs-CZ" dirty="0" smtClean="0"/>
              <a:t>1) hmotné prameny……………………</a:t>
            </a:r>
          </a:p>
          <a:p>
            <a:r>
              <a:rPr lang="cs-CZ" dirty="0"/>
              <a:t> </a:t>
            </a:r>
            <a:r>
              <a:rPr lang="cs-CZ" dirty="0" smtClean="0"/>
              <a:t>    Kde jsou uloženy?......................</a:t>
            </a:r>
          </a:p>
          <a:p>
            <a:r>
              <a:rPr lang="cs-CZ" dirty="0"/>
              <a:t>2</a:t>
            </a:r>
            <a:r>
              <a:rPr lang="cs-CZ" dirty="0" smtClean="0"/>
              <a:t>) písemné prameny ………………..</a:t>
            </a:r>
          </a:p>
          <a:p>
            <a:r>
              <a:rPr lang="cs-CZ" dirty="0"/>
              <a:t> </a:t>
            </a:r>
            <a:r>
              <a:rPr lang="cs-CZ" dirty="0" smtClean="0"/>
              <a:t>    Kde jsou uloženy? ………………..</a:t>
            </a:r>
          </a:p>
          <a:p>
            <a:r>
              <a:rPr lang="cs-CZ" dirty="0"/>
              <a:t>3</a:t>
            </a:r>
            <a:r>
              <a:rPr lang="cs-CZ" dirty="0" smtClean="0"/>
              <a:t>) umělecká díla a památky………………….</a:t>
            </a:r>
          </a:p>
          <a:p>
            <a:r>
              <a:rPr lang="cs-CZ" dirty="0"/>
              <a:t> </a:t>
            </a:r>
            <a:r>
              <a:rPr lang="cs-CZ" dirty="0" smtClean="0"/>
              <a:t>    Kde jsou uložena?................................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132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pětiminutovek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600" b="1" dirty="0" smtClean="0"/>
              <a:t>A) </a:t>
            </a:r>
            <a:r>
              <a:rPr lang="cs-CZ" sz="3600" dirty="0" smtClean="0"/>
              <a:t>5.st.                     </a:t>
            </a:r>
            <a:r>
              <a:rPr lang="cs-CZ" sz="3600" smtClean="0"/>
              <a:t>11. </a:t>
            </a:r>
            <a:r>
              <a:rPr lang="cs-CZ" sz="3600" dirty="0" smtClean="0"/>
              <a:t>st.          </a:t>
            </a:r>
          </a:p>
          <a:p>
            <a:r>
              <a:rPr lang="cs-CZ" sz="3600" dirty="0" smtClean="0"/>
              <a:t>     1.st.                       1. st. </a:t>
            </a:r>
          </a:p>
          <a:p>
            <a:r>
              <a:rPr lang="cs-CZ" sz="3600" dirty="0" smtClean="0"/>
              <a:t>     4. st.                      2. st.</a:t>
            </a:r>
          </a:p>
          <a:p>
            <a:r>
              <a:rPr lang="cs-CZ" sz="3600" dirty="0" smtClean="0"/>
              <a:t>   18. st.                    17. st.</a:t>
            </a:r>
          </a:p>
          <a:p>
            <a:r>
              <a:rPr lang="cs-CZ" sz="3600" dirty="0" smtClean="0"/>
              <a:t>      7. st.                    20. st.</a:t>
            </a:r>
          </a:p>
          <a:p>
            <a:endParaRPr lang="cs-CZ" sz="3600" dirty="0" smtClean="0"/>
          </a:p>
          <a:p>
            <a:r>
              <a:rPr lang="cs-CZ" sz="3600" b="1" dirty="0" smtClean="0"/>
              <a:t>B)</a:t>
            </a:r>
          </a:p>
          <a:p>
            <a:r>
              <a:rPr lang="cs-CZ" sz="3600" dirty="0" smtClean="0"/>
              <a:t>1) zbraně, špeky, nábytek, nádobí, oděvy, peníze </a:t>
            </a:r>
          </a:p>
          <a:p>
            <a:r>
              <a:rPr lang="cs-CZ" sz="3600" dirty="0" smtClean="0"/>
              <a:t>     najdeme v muzeu</a:t>
            </a:r>
            <a:endParaRPr lang="cs-CZ" sz="3600" dirty="0"/>
          </a:p>
          <a:p>
            <a:r>
              <a:rPr lang="cs-CZ" sz="3600" dirty="0" smtClean="0"/>
              <a:t>2)  dopisy, spisy, kroniky, dokumenty, knihy, časopisy, noviny….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najdeme  v archívu    nebo   knihovně</a:t>
            </a:r>
          </a:p>
          <a:p>
            <a:pPr marL="0" indent="0">
              <a:buNone/>
            </a:pPr>
            <a:r>
              <a:rPr lang="cs-CZ" sz="3600" dirty="0" smtClean="0"/>
              <a:t>       3) sochy, obrazy, další umělecké  předměty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najdeme v galerii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 Google – obrázky a vloženy s </a:t>
            </a:r>
            <a:r>
              <a:rPr lang="cs-CZ" b="1" u="sng" dirty="0"/>
              <a:t>hypertextovým odkazem    </a:t>
            </a:r>
            <a:r>
              <a:rPr lang="cs-CZ" dirty="0"/>
              <a:t>dne: </a:t>
            </a:r>
            <a:r>
              <a:rPr lang="cs-CZ" dirty="0" smtClean="0"/>
              <a:t> 13.9. 2012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(klikni na obrázek </a:t>
            </a:r>
            <a:r>
              <a:rPr lang="cs-CZ" dirty="0" err="1"/>
              <a:t>PtlM</a:t>
            </a:r>
            <a:r>
              <a:rPr lang="cs-CZ" dirty="0"/>
              <a:t>)</a:t>
            </a:r>
          </a:p>
          <a:p>
            <a:endParaRPr lang="cs-CZ" dirty="0"/>
          </a:p>
          <a:p>
            <a:r>
              <a:rPr lang="cs-CZ" b="1" u="sng" dirty="0"/>
              <a:t>Písemné prameny 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/>
              <a:t>       Ilona. Dějiny pravěku a starověku. Liberec:     </a:t>
            </a:r>
          </a:p>
          <a:p>
            <a:pPr marL="0" indent="0">
              <a:buNone/>
            </a:pPr>
            <a:r>
              <a:rPr lang="cs-CZ" dirty="0"/>
              <a:t>       Dialog.2001.179 s. ISBN 80-86248-57-40.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 smtClean="0"/>
              <a:t>Fejfušová</a:t>
            </a:r>
            <a:r>
              <a:rPr lang="cs-CZ" dirty="0" smtClean="0"/>
              <a:t>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/>
              <a:t>       s.r.o.,2007, 139 s. ISBN </a:t>
            </a:r>
            <a:r>
              <a:rPr lang="cs-CZ" dirty="0" smtClean="0"/>
              <a:t>80-7289-57-4</a:t>
            </a:r>
          </a:p>
          <a:p>
            <a:r>
              <a:rPr lang="cs-CZ" i="1" dirty="0"/>
              <a:t>Pracovní sešit pravěk a starověk: k učebnici dějepisu 6</a:t>
            </a:r>
            <a:r>
              <a:rPr lang="cs-CZ" dirty="0"/>
              <a:t>. Praha: SPN, 2006. ISBN 80-7235-338-1. </a:t>
            </a:r>
            <a:endParaRPr lang="cs-CZ" dirty="0" smtClean="0"/>
          </a:p>
          <a:p>
            <a:r>
              <a:rPr lang="cs-CZ" dirty="0"/>
              <a:t>HELENA MANDELOVÁ. </a:t>
            </a:r>
            <a:r>
              <a:rPr lang="cs-CZ" i="1" dirty="0"/>
              <a:t>Opakování dějin pravěku a starověku</a:t>
            </a:r>
            <a:r>
              <a:rPr lang="cs-CZ" dirty="0"/>
              <a:t>. Olomouc: Fin, 1995. </a:t>
            </a:r>
            <a:r>
              <a:rPr lang="cs-CZ"/>
              <a:t>ISBN 80-85572-47-8. </a:t>
            </a:r>
          </a:p>
          <a:p>
            <a:endParaRPr lang="cs-CZ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99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rgbClr val="FFFFFF"/>
      </a:lt1>
      <a:dk2>
        <a:srgbClr val="4E5B6F"/>
      </a:dk2>
      <a:lt2>
        <a:srgbClr val="C5F2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141</TotalTime>
  <Words>620</Words>
  <Application>Microsoft Office PowerPoint</Application>
  <PresentationFormat>Předvádění na obrazovce (4:3)</PresentationFormat>
  <Paragraphs>149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Datování v dějepise</vt:lpstr>
      <vt:lpstr>anotace</vt:lpstr>
      <vt:lpstr>CO  UŽ  UMíme:</vt:lpstr>
      <vt:lpstr>Časová přímka</vt:lpstr>
      <vt:lpstr>Časová přímka</vt:lpstr>
      <vt:lpstr>datum</vt:lpstr>
      <vt:lpstr>letopočet</vt:lpstr>
      <vt:lpstr>Určování staletí</vt:lpstr>
      <vt:lpstr>Určování století u větších čísel</vt:lpstr>
      <vt:lpstr>Určování tisícíletí</vt:lpstr>
      <vt:lpstr>Pojmy </vt:lpstr>
      <vt:lpstr>Prezentace aplikace PowerPoint</vt:lpstr>
      <vt:lpstr>Prezentace aplikace PowerPoint</vt:lpstr>
      <vt:lpstr>Závěrečná pětiminutovka        A</vt:lpstr>
      <vt:lpstr>Závěrečná pětiminutovka    B</vt:lpstr>
      <vt:lpstr>Výsledky pětiminutovek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Datování v dějepise</dc:title>
  <cp:lastModifiedBy>tester</cp:lastModifiedBy>
  <cp:revision>27</cp:revision>
  <dcterms:modified xsi:type="dcterms:W3CDTF">2013-09-12T09:39:52Z</dcterms:modified>
</cp:coreProperties>
</file>