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3" r:id="rId4"/>
    <p:sldId id="258" r:id="rId5"/>
    <p:sldId id="265" r:id="rId6"/>
    <p:sldId id="266" r:id="rId7"/>
    <p:sldId id="269" r:id="rId8"/>
    <p:sldId id="259" r:id="rId9"/>
    <p:sldId id="262" r:id="rId10"/>
    <p:sldId id="271" r:id="rId11"/>
    <p:sldId id="270" r:id="rId12"/>
    <p:sldId id="272" r:id="rId13"/>
    <p:sldId id="260" r:id="rId14"/>
    <p:sldId id="263" r:id="rId15"/>
    <p:sldId id="268" r:id="rId16"/>
    <p:sldId id="274" r:id="rId17"/>
    <p:sldId id="275" r:id="rId18"/>
    <p:sldId id="26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oze.sk/Noze/ECHZ/chlzb/sekera/kamenna/sekera.html" TargetMode="External"/><Relationship Id="rId3" Type="http://schemas.openxmlformats.org/officeDocument/2006/relationships/image" Target="../media/image4.jpg"/><Relationship Id="rId7" Type="http://schemas.openxmlformats.org/officeDocument/2006/relationships/image" Target="../media/image6.jpg"/><Relationship Id="rId2" Type="http://schemas.openxmlformats.org/officeDocument/2006/relationships/hyperlink" Target="http://www.renesance-gabreta.cz/homo-sapien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ngeo.wz.cz/geostezka/geoZajimavost052.htm" TargetMode="External"/><Relationship Id="rId5" Type="http://schemas.openxmlformats.org/officeDocument/2006/relationships/image" Target="../media/image5.jpg"/><Relationship Id="rId4" Type="http://schemas.openxmlformats.org/officeDocument/2006/relationships/hyperlink" Target="http://www.noze.sk/noze/ECHZ/chlzb/klin/pastny/pastny%20klin.html" TargetMode="External"/><Relationship Id="rId9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0.jpg"/><Relationship Id="rId2" Type="http://schemas.openxmlformats.org/officeDocument/2006/relationships/hyperlink" Target="http://www.mistoprozivot.cz/index.php?id=163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krumlov.info/docs/cz/region_histor_hrnabr.xml" TargetMode="External"/><Relationship Id="rId5" Type="http://schemas.openxmlformats.org/officeDocument/2006/relationships/image" Target="../media/image9.jpg"/><Relationship Id="rId4" Type="http://schemas.openxmlformats.org/officeDocument/2006/relationships/hyperlink" Target="http://www.hradiska.sk/2010/07/ducove-kostolec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3.jpg"/><Relationship Id="rId2" Type="http://schemas.openxmlformats.org/officeDocument/2006/relationships/hyperlink" Target="http://www.dejepisvkostce.estranky.cz/clanky/pravek/pravek-obecne--periodizace--clovek--zpusob-lovu--neolit--paeolit--eneolit--doba-bronzova--doba-zelezna-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oje-kniha-stinu.blog.cz/1305/pisecke-setkani-s-mohylovymi-kulturami" TargetMode="External"/><Relationship Id="rId5" Type="http://schemas.openxmlformats.org/officeDocument/2006/relationships/image" Target="../media/image12.png"/><Relationship Id="rId4" Type="http://schemas.openxmlformats.org/officeDocument/2006/relationships/hyperlink" Target="http://historika.fabulator.cz/Doba_%C5%BEelezn%C3%A1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ejepisvkostce.estranky.cz/clanky/pravek/vyvoj-cloveka---jen-obrazky.html" TargetMode="External"/><Relationship Id="rId3" Type="http://schemas.openxmlformats.org/officeDocument/2006/relationships/image" Target="../media/image14.jpg"/><Relationship Id="rId7" Type="http://schemas.openxmlformats.org/officeDocument/2006/relationships/image" Target="../media/image16.jpg"/><Relationship Id="rId2" Type="http://schemas.openxmlformats.org/officeDocument/2006/relationships/hyperlink" Target="http://www.dancingstaranimalrights.org/what-is-a-domestic-sanctuar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jaknapazourek.cz/prehistorie/stredni-paleolit/" TargetMode="External"/><Relationship Id="rId5" Type="http://schemas.openxmlformats.org/officeDocument/2006/relationships/image" Target="../media/image15.jpeg"/><Relationship Id="rId4" Type="http://schemas.openxmlformats.org/officeDocument/2006/relationships/hyperlink" Target="https://pf.ujep.cz/~velimskyt/pravek/02paleolit/021ml_paleolit.htm" TargetMode="External"/><Relationship Id="rId9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8.jpg"/><Relationship Id="rId7" Type="http://schemas.openxmlformats.org/officeDocument/2006/relationships/image" Target="../media/image20.jpg"/><Relationship Id="rId2" Type="http://schemas.openxmlformats.org/officeDocument/2006/relationships/hyperlink" Target="http://www.dejepisvkostce.estranky.cz/clanky/pravek/vyvoj-cloveka---jen-obrazk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jaknapazourek.cz/prehistorie/mezolit/" TargetMode="External"/><Relationship Id="rId5" Type="http://schemas.openxmlformats.org/officeDocument/2006/relationships/image" Target="../media/image19.jpg"/><Relationship Id="rId4" Type="http://schemas.openxmlformats.org/officeDocument/2006/relationships/hyperlink" Target="http://irene.elmor.ru/iskusstvo/pervobytnoe-iskusstvo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np.rs/eng/upoznajte/historija/rimsko%20doba/" TargetMode="External"/><Relationship Id="rId3" Type="http://schemas.openxmlformats.org/officeDocument/2006/relationships/image" Target="../media/image22.gif"/><Relationship Id="rId7" Type="http://schemas.openxmlformats.org/officeDocument/2006/relationships/image" Target="../media/image24.jpg"/><Relationship Id="rId2" Type="http://schemas.openxmlformats.org/officeDocument/2006/relationships/hyperlink" Target="http://www.ekapija.com/website/en/search.php?terId=2&amp;st=p&amp;term=Vinc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lickr.com/photos/penteley/3209517353/" TargetMode="External"/><Relationship Id="rId11" Type="http://schemas.openxmlformats.org/officeDocument/2006/relationships/image" Target="../media/image26.jpg"/><Relationship Id="rId5" Type="http://schemas.openxmlformats.org/officeDocument/2006/relationships/image" Target="../media/image23.jpg"/><Relationship Id="rId10" Type="http://schemas.openxmlformats.org/officeDocument/2006/relationships/hyperlink" Target="http://www.ma.krakow.pl/x/zdjecie/686" TargetMode="External"/><Relationship Id="rId4" Type="http://schemas.openxmlformats.org/officeDocument/2006/relationships/hyperlink" Target="http://www.mzm.cz/en/pavilonanthropos/zdenek-burian-he-has-seen-long-bygone-worlds/" TargetMode="External"/><Relationship Id="rId9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om/imgres?q=eneolit&amp;biw=1280&amp;bih=617&amp;tbm=isch&amp;tbnid=OV29blp_03cMOM:&amp;imgrefurl=http://www.blazre.estranky.cz/clanky/eneolit.html&amp;docid=uvCrRg7rlMaKmM&amp;imgurl=http://www.oskole.sk/userfiles/image/Zofia/J%C3%BAn/Dejepis/Eneolit_html_38482e64.png&amp;w=200&amp;h=149&amp;ei=mAUdUoK0OsWthQeqpYCYAw&amp;zoom=1&amp;iact=hc&amp;vpx=1074&amp;vpy=14&amp;dur=328&amp;hovh=119&amp;hovw=160&amp;tx=126&amp;ty=65&amp;page=2&amp;tbnh=119&amp;tbnw=160&amp;start=18&amp;ndsp=28&amp;ved=1t:429,r:45,s:0,i:219" TargetMode="External"/><Relationship Id="rId3" Type="http://schemas.openxmlformats.org/officeDocument/2006/relationships/image" Target="../media/image27.jpg"/><Relationship Id="rId7" Type="http://schemas.openxmlformats.org/officeDocument/2006/relationships/image" Target="../media/image29.jpg"/><Relationship Id="rId2" Type="http://schemas.openxmlformats.org/officeDocument/2006/relationships/hyperlink" Target="http://muzeum.boskovice.cz/sbirky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jchaba.galerie.cz/3473185-eneolit#50005259" TargetMode="External"/><Relationship Id="rId5" Type="http://schemas.openxmlformats.org/officeDocument/2006/relationships/image" Target="../media/image28.jpeg"/><Relationship Id="rId4" Type="http://schemas.openxmlformats.org/officeDocument/2006/relationships/hyperlink" Target="http://dejchaba.galerie.cz/3473185-eneolit#50005187" TargetMode="External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hyperlink" Target="http://sarmatia.wordpress.com/2011/01/31/rasa-a-mytus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5.jpg"/><Relationship Id="rId2" Type="http://schemas.openxmlformats.org/officeDocument/2006/relationships/hyperlink" Target="http://www.dejepistruhla.estranky.cz/clanky/prima/nejstarsi-a-starsi-paleolit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hyperlink" Target="http://158.194.48.95/5a/nacitani2.php?soubor=clovek-vyvoj" TargetMode="External"/><Relationship Id="rId4" Type="http://schemas.openxmlformats.org/officeDocument/2006/relationships/image" Target="../media/image33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Úvod do pravěku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Dějepis pro 6. ročník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66240" y="1268760"/>
            <a:ext cx="576072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1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Název: Dějepis 6.ročníku – </a:t>
            </a:r>
            <a:r>
              <a:rPr lang="cs-CZ" dirty="0" smtClean="0"/>
              <a:t>Úvod do pravěku</a:t>
            </a:r>
            <a:endParaRPr lang="cs-CZ" dirty="0"/>
          </a:p>
          <a:p>
            <a:r>
              <a:rPr lang="cs-CZ" dirty="0"/>
              <a:t>Šablona: III/2</a:t>
            </a:r>
          </a:p>
          <a:p>
            <a:r>
              <a:rPr lang="cs-CZ" dirty="0"/>
              <a:t>Číslo: </a:t>
            </a:r>
            <a:r>
              <a:rPr lang="cs-CZ" dirty="0" smtClean="0"/>
              <a:t>63</a:t>
            </a:r>
            <a:endParaRPr lang="cs-CZ" dirty="0"/>
          </a:p>
          <a:p>
            <a:r>
              <a:rPr lang="cs-CZ" dirty="0"/>
              <a:t>Autor: Mgr. Soňa Blažková</a:t>
            </a:r>
          </a:p>
          <a:p>
            <a:r>
              <a:rPr lang="cs-CZ" dirty="0"/>
              <a:t>ZŠ Choltice „ Učíme se pro život“</a:t>
            </a:r>
          </a:p>
          <a:p>
            <a:r>
              <a:rPr lang="cs-CZ" dirty="0"/>
              <a:t>Klíčová slova</a:t>
            </a:r>
            <a:r>
              <a:rPr lang="cs-CZ" dirty="0" smtClean="0"/>
              <a:t>: pravěk, doba kamenná, doba bronzová, doba železná, neolit, </a:t>
            </a:r>
            <a:r>
              <a:rPr lang="cs-CZ" dirty="0" err="1" smtClean="0"/>
              <a:t>eneolit</a:t>
            </a:r>
            <a:r>
              <a:rPr lang="cs-CZ" dirty="0" smtClean="0"/>
              <a:t>, paleolit, mezolit, člověk zručný, člověk  vzpřímený, člověk rozumný, člověk dnešního typu</a:t>
            </a:r>
            <a:endParaRPr lang="cs-CZ" dirty="0"/>
          </a:p>
          <a:p>
            <a:r>
              <a:rPr lang="cs-CZ" dirty="0"/>
              <a:t>Cíl: výklad a seznámení s tématem</a:t>
            </a:r>
          </a:p>
          <a:p>
            <a:endParaRPr lang="cs-CZ" dirty="0"/>
          </a:p>
          <a:p>
            <a:r>
              <a:rPr lang="cs-CZ" dirty="0"/>
              <a:t>Třída: dějepis 6                            Datum: </a:t>
            </a:r>
            <a:r>
              <a:rPr lang="cs-CZ" dirty="0" smtClean="0"/>
              <a:t>13.9. 2012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788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 UŽ  </a:t>
            </a:r>
            <a:r>
              <a:rPr lang="cs-CZ" dirty="0" err="1" smtClean="0"/>
              <a:t>UMíme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b="1" dirty="0" smtClean="0"/>
              <a:t>1) Co je HISTORIE?</a:t>
            </a:r>
          </a:p>
          <a:p>
            <a:r>
              <a:rPr lang="cs-CZ" dirty="0" smtClean="0"/>
              <a:t>Věda, která se zabývá minulostí</a:t>
            </a:r>
          </a:p>
          <a:p>
            <a:r>
              <a:rPr lang="cs-CZ" b="1" dirty="0" smtClean="0"/>
              <a:t>2) Co je DĚJEPIS?</a:t>
            </a:r>
          </a:p>
          <a:p>
            <a:r>
              <a:rPr lang="cs-CZ" dirty="0" smtClean="0"/>
              <a:t>Školní předmět, který nás seznamuje s tím, co historie vybádala.</a:t>
            </a:r>
          </a:p>
          <a:p>
            <a:r>
              <a:rPr lang="cs-CZ" b="1" dirty="0" smtClean="0"/>
              <a:t>3) Jaké znáš druhy historických pramenů?</a:t>
            </a:r>
          </a:p>
          <a:p>
            <a:r>
              <a:rPr lang="cs-CZ" dirty="0" smtClean="0"/>
              <a:t>Hmotné a písemné.</a:t>
            </a:r>
          </a:p>
          <a:p>
            <a:r>
              <a:rPr lang="cs-CZ" b="1" dirty="0" smtClean="0"/>
              <a:t>4) Kam zaznamenáváme historické události?</a:t>
            </a:r>
          </a:p>
          <a:p>
            <a:r>
              <a:rPr lang="cs-CZ" dirty="0" smtClean="0"/>
              <a:t>Na časovou přímku.</a:t>
            </a:r>
          </a:p>
          <a:p>
            <a:r>
              <a:rPr lang="cs-CZ" b="1" dirty="0" smtClean="0"/>
              <a:t>5)Uveď nějaký datum:</a:t>
            </a:r>
          </a:p>
          <a:p>
            <a:r>
              <a:rPr lang="cs-CZ" dirty="0" smtClean="0"/>
              <a:t>Den-měsíc-rok</a:t>
            </a:r>
          </a:p>
          <a:p>
            <a:r>
              <a:rPr lang="cs-CZ" b="1" dirty="0" smtClean="0"/>
              <a:t>6) Uveď nějaký letopočet:</a:t>
            </a:r>
          </a:p>
          <a:p>
            <a:r>
              <a:rPr lang="cs-CZ" dirty="0" smtClean="0"/>
              <a:t>Rok</a:t>
            </a:r>
          </a:p>
          <a:p>
            <a:r>
              <a:rPr lang="cs-CZ" b="1" dirty="0" smtClean="0"/>
              <a:t>7) Jakou událostí začíná náš kalendář?</a:t>
            </a:r>
          </a:p>
          <a:p>
            <a:r>
              <a:rPr lang="cs-CZ" dirty="0" smtClean="0"/>
              <a:t>Narozením Krista</a:t>
            </a:r>
            <a:r>
              <a:rPr lang="cs-CZ" dirty="0"/>
              <a:t>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3059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Pravěk  - rozdělení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Pravěk dělíme na období, podle toho, jaký </a:t>
            </a:r>
            <a:r>
              <a:rPr lang="cs-CZ" b="1" dirty="0" smtClean="0"/>
              <a:t>materiál</a:t>
            </a:r>
            <a:r>
              <a:rPr lang="cs-CZ" dirty="0" smtClean="0"/>
              <a:t> člověk </a:t>
            </a:r>
            <a:r>
              <a:rPr lang="cs-CZ" b="1" dirty="0" smtClean="0"/>
              <a:t>využíval</a:t>
            </a:r>
            <a:r>
              <a:rPr lang="cs-CZ" dirty="0" smtClean="0"/>
              <a:t> na výrobu </a:t>
            </a:r>
            <a:r>
              <a:rPr lang="cs-CZ" b="1" dirty="0" smtClean="0"/>
              <a:t>nástrojů</a:t>
            </a:r>
            <a:r>
              <a:rPr lang="cs-CZ" dirty="0" smtClean="0"/>
              <a:t>:</a:t>
            </a:r>
          </a:p>
          <a:p>
            <a:endParaRPr lang="cs-CZ" dirty="0"/>
          </a:p>
          <a:p>
            <a:r>
              <a:rPr lang="cs-CZ" dirty="0" smtClean="0"/>
              <a:t>A) doba kamenná</a:t>
            </a:r>
          </a:p>
          <a:p>
            <a:r>
              <a:rPr lang="cs-CZ" dirty="0" smtClean="0"/>
              <a:t>B) doba bronzová</a:t>
            </a:r>
          </a:p>
          <a:p>
            <a:r>
              <a:rPr lang="cs-CZ" dirty="0" smtClean="0"/>
              <a:t>C) doba železná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708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686800" cy="838200"/>
          </a:xfrm>
        </p:spPr>
        <p:txBody>
          <a:bodyPr/>
          <a:lstStyle/>
          <a:p>
            <a:r>
              <a:rPr lang="cs-CZ" dirty="0" smtClean="0"/>
              <a:t>Doba kamenná</a:t>
            </a:r>
            <a:endParaRPr lang="cs-CZ" dirty="0"/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1844824"/>
            <a:ext cx="2538839" cy="2736304"/>
          </a:xfrm>
          <a:prstGeom prst="rect">
            <a:avLst/>
          </a:prstGeom>
        </p:spPr>
      </p:pic>
      <p:pic>
        <p:nvPicPr>
          <p:cNvPr id="6" name="Obrázek 5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620688"/>
            <a:ext cx="2028825" cy="3390900"/>
          </a:xfrm>
          <a:prstGeom prst="rect">
            <a:avLst/>
          </a:prstGeom>
        </p:spPr>
      </p:pic>
      <p:pic>
        <p:nvPicPr>
          <p:cNvPr id="7" name="Obrázek 6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653" y="3717032"/>
            <a:ext cx="3744416" cy="2808312"/>
          </a:xfrm>
          <a:prstGeom prst="rect">
            <a:avLst/>
          </a:prstGeom>
        </p:spPr>
      </p:pic>
      <p:pic>
        <p:nvPicPr>
          <p:cNvPr id="4" name="Zástupný symbol pro obsah 3">
            <a:hlinkClick r:id="rId8"/>
          </p:cNvPr>
          <p:cNvPicPr>
            <a:picLocks noGrp="1" noChangeAspect="1"/>
          </p:cNvPicPr>
          <p:nvPr>
            <p:ph idx="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226916"/>
            <a:ext cx="1858430" cy="3349625"/>
          </a:xfrm>
        </p:spPr>
      </p:pic>
    </p:spTree>
    <p:extLst>
      <p:ext uri="{BB962C8B-B14F-4D97-AF65-F5344CB8AC3E}">
        <p14:creationId xmlns:p14="http://schemas.microsoft.com/office/powerpoint/2010/main" val="402274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bronzová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28800"/>
            <a:ext cx="4051440" cy="2304256"/>
          </a:xfr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717032"/>
            <a:ext cx="4552452" cy="2489622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04664"/>
            <a:ext cx="3672408" cy="248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58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železná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56792"/>
            <a:ext cx="2088232" cy="2867839"/>
          </a:xfr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612" y="188640"/>
            <a:ext cx="1983526" cy="4752528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03" y="2924944"/>
            <a:ext cx="4534309" cy="340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324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doby kamenné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Dobu kamennou rozdělujeme na 4 období:</a:t>
            </a:r>
          </a:p>
          <a:p>
            <a:endParaRPr lang="cs-CZ" dirty="0"/>
          </a:p>
          <a:p>
            <a:r>
              <a:rPr lang="cs-CZ" dirty="0" smtClean="0"/>
              <a:t>A) Paleolit= starší doba kamenná</a:t>
            </a:r>
          </a:p>
          <a:p>
            <a:r>
              <a:rPr lang="cs-CZ" dirty="0" smtClean="0"/>
              <a:t>B) Mezolit= střední doba kamenná</a:t>
            </a:r>
          </a:p>
          <a:p>
            <a:r>
              <a:rPr lang="cs-CZ" dirty="0" smtClean="0"/>
              <a:t>C) Neolit= mladší doba kmenná</a:t>
            </a:r>
          </a:p>
          <a:p>
            <a:r>
              <a:rPr lang="cs-CZ" dirty="0" smtClean="0"/>
              <a:t>D) </a:t>
            </a:r>
            <a:r>
              <a:rPr lang="cs-CZ" dirty="0" err="1" smtClean="0"/>
              <a:t>Eneolit</a:t>
            </a:r>
            <a:r>
              <a:rPr lang="cs-CZ" dirty="0" smtClean="0"/>
              <a:t>=pozdní doba  kamenná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890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Paleolit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Nejdelší část lidských dějin</a:t>
            </a:r>
          </a:p>
          <a:p>
            <a:r>
              <a:rPr lang="cs-CZ" dirty="0" smtClean="0"/>
              <a:t>Probíhá vývoj člověka</a:t>
            </a:r>
          </a:p>
          <a:p>
            <a:r>
              <a:rPr lang="cs-CZ" dirty="0" smtClean="0"/>
              <a:t>Střídají se doby ledové a meziledové</a:t>
            </a:r>
          </a:p>
          <a:p>
            <a:r>
              <a:rPr lang="cs-CZ" dirty="0" smtClean="0"/>
              <a:t>Hlavní obživa - sběr a lov</a:t>
            </a:r>
            <a:endParaRPr lang="cs-CZ" dirty="0"/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16632"/>
            <a:ext cx="2833212" cy="1922537"/>
          </a:xfrm>
          <a:prstGeom prst="rect">
            <a:avLst/>
          </a:prstGeo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77072"/>
            <a:ext cx="3172814" cy="2304256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437940"/>
            <a:ext cx="2592288" cy="1440160"/>
          </a:xfrm>
          <a:prstGeom prst="rect">
            <a:avLst/>
          </a:prstGeom>
        </p:spPr>
      </p:pic>
      <p:pic>
        <p:nvPicPr>
          <p:cNvPr id="7" name="Obrázek 6">
            <a:hlinkClick r:id="rId8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868767"/>
            <a:ext cx="4211960" cy="272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68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Mezolit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Změna přírodních podmínek</a:t>
            </a:r>
          </a:p>
          <a:p>
            <a:r>
              <a:rPr lang="cs-CZ" dirty="0" smtClean="0"/>
              <a:t>Změna života člověka</a:t>
            </a:r>
          </a:p>
          <a:p>
            <a:r>
              <a:rPr lang="cs-CZ" dirty="0" smtClean="0"/>
              <a:t>Lov a sběr se mění s přírodou</a:t>
            </a:r>
          </a:p>
          <a:p>
            <a:r>
              <a:rPr lang="cs-CZ" dirty="0" smtClean="0"/>
              <a:t>Zatím nestálé bydlení </a:t>
            </a:r>
            <a:endParaRPr lang="cs-CZ" dirty="0"/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861048"/>
            <a:ext cx="4113699" cy="2736304"/>
          </a:xfrm>
          <a:prstGeom prst="rect">
            <a:avLst/>
          </a:prstGeo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88640"/>
            <a:ext cx="3359427" cy="2024055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077" y="3284984"/>
            <a:ext cx="2305748" cy="1728192"/>
          </a:xfrm>
          <a:prstGeom prst="rect">
            <a:avLst/>
          </a:prstGeom>
        </p:spPr>
      </p:pic>
      <p:pic>
        <p:nvPicPr>
          <p:cNvPr id="7" name="Obrázek 6">
            <a:hlinkClick r:id="rId6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603" y="4989140"/>
            <a:ext cx="2998936" cy="1499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75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02" y="4446835"/>
            <a:ext cx="2857500" cy="214312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Neolit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Probíhá neolitická revoluce</a:t>
            </a:r>
          </a:p>
          <a:p>
            <a:r>
              <a:rPr lang="cs-CZ" dirty="0" smtClean="0"/>
              <a:t>Vznik zemědělství, keramika, oděvy</a:t>
            </a:r>
          </a:p>
          <a:p>
            <a:r>
              <a:rPr lang="cs-CZ" dirty="0" smtClean="0"/>
              <a:t>Domestikace zvířat</a:t>
            </a:r>
          </a:p>
          <a:p>
            <a:r>
              <a:rPr lang="cs-CZ" dirty="0" smtClean="0"/>
              <a:t>Usedlý způsob života</a:t>
            </a:r>
            <a:endParaRPr lang="cs-CZ" dirty="0"/>
          </a:p>
        </p:txBody>
      </p:sp>
      <p:pic>
        <p:nvPicPr>
          <p:cNvPr id="4" name="Obrázek 3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932" y="3429000"/>
            <a:ext cx="4413206" cy="3160960"/>
          </a:xfrm>
          <a:prstGeom prst="rect">
            <a:avLst/>
          </a:prstGeom>
        </p:spPr>
      </p:pic>
      <p:pic>
        <p:nvPicPr>
          <p:cNvPr id="5" name="Obrázek 4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16633"/>
            <a:ext cx="2891160" cy="2100608"/>
          </a:xfrm>
          <a:prstGeom prst="rect">
            <a:avLst/>
          </a:prstGeom>
        </p:spPr>
      </p:pic>
      <p:pic>
        <p:nvPicPr>
          <p:cNvPr id="6" name="Obrázek 5">
            <a:hlinkClick r:id="rId8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835425"/>
            <a:ext cx="1905000" cy="1266825"/>
          </a:xfrm>
          <a:prstGeom prst="rect">
            <a:avLst/>
          </a:prstGeom>
        </p:spPr>
      </p:pic>
      <p:pic>
        <p:nvPicPr>
          <p:cNvPr id="8" name="Obrázek 7">
            <a:hlinkClick r:id="rId10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878" y="2348880"/>
            <a:ext cx="1686260" cy="162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57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eneolit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Tzv. doba měděná – přechod na bronz</a:t>
            </a:r>
          </a:p>
          <a:p>
            <a:r>
              <a:rPr lang="cs-CZ" dirty="0" smtClean="0"/>
              <a:t>Oradlo, kolo, vůz, tažná zvířata</a:t>
            </a:r>
          </a:p>
          <a:p>
            <a:r>
              <a:rPr lang="cs-CZ" dirty="0" smtClean="0"/>
              <a:t>Hrazená sídliště</a:t>
            </a:r>
          </a:p>
          <a:p>
            <a:r>
              <a:rPr lang="cs-CZ" dirty="0" smtClean="0"/>
              <a:t>Pohřebiště umístěno zvlášť</a:t>
            </a:r>
          </a:p>
          <a:p>
            <a:endParaRPr lang="cs-CZ" dirty="0"/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2496"/>
            <a:ext cx="3239656" cy="2435252"/>
          </a:xfrm>
          <a:prstGeom prst="rect">
            <a:avLst/>
          </a:prstGeom>
        </p:spPr>
      </p:pic>
      <p:pic>
        <p:nvPicPr>
          <p:cNvPr id="6" name="Obrázek 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137" y="188640"/>
            <a:ext cx="2030779" cy="1506838"/>
          </a:xfrm>
          <a:prstGeom prst="rect">
            <a:avLst/>
          </a:prstGeom>
        </p:spPr>
      </p:pic>
      <p:pic>
        <p:nvPicPr>
          <p:cNvPr id="7" name="Obrázek 6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040" y="2278628"/>
            <a:ext cx="2926080" cy="4389120"/>
          </a:xfrm>
          <a:prstGeom prst="rect">
            <a:avLst/>
          </a:prstGeom>
        </p:spPr>
      </p:pic>
      <p:pic>
        <p:nvPicPr>
          <p:cNvPr id="4" name="Obrázek 3">
            <a:hlinkClick r:id="rId8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965921"/>
            <a:ext cx="2372262" cy="1767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29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Vývojové typy člověka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86800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A) homo </a:t>
            </a:r>
            <a:r>
              <a:rPr lang="cs-CZ" sz="2800" dirty="0" err="1" smtClean="0"/>
              <a:t>habilis</a:t>
            </a:r>
            <a:r>
              <a:rPr lang="cs-CZ" sz="2800" dirty="0" smtClean="0"/>
              <a:t> = člověk zručný</a:t>
            </a:r>
          </a:p>
          <a:p>
            <a:r>
              <a:rPr lang="cs-CZ" sz="2800" dirty="0" smtClean="0"/>
              <a:t>B) homo </a:t>
            </a:r>
            <a:r>
              <a:rPr lang="cs-CZ" sz="2800" dirty="0" err="1" smtClean="0"/>
              <a:t>erectus</a:t>
            </a:r>
            <a:r>
              <a:rPr lang="cs-CZ" sz="2800" dirty="0" smtClean="0"/>
              <a:t> = člověk vzpřímený</a:t>
            </a:r>
          </a:p>
          <a:p>
            <a:r>
              <a:rPr lang="cs-CZ" sz="2800" dirty="0" smtClean="0"/>
              <a:t>C) homo sapiens = člověk rozumný</a:t>
            </a:r>
          </a:p>
          <a:p>
            <a:r>
              <a:rPr lang="cs-CZ" sz="2800" dirty="0" smtClean="0"/>
              <a:t>D) homo sapiens </a:t>
            </a:r>
            <a:r>
              <a:rPr lang="cs-CZ" sz="2800" dirty="0" err="1" smtClean="0"/>
              <a:t>sapiens</a:t>
            </a:r>
            <a:r>
              <a:rPr lang="cs-CZ" sz="2800" dirty="0" smtClean="0"/>
              <a:t> = člověk dnešního typu</a:t>
            </a:r>
            <a:endParaRPr lang="cs-CZ" sz="2800" dirty="0"/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646264"/>
            <a:ext cx="6624736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82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692696"/>
            <a:ext cx="7560840" cy="66479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PRAVĚK                                                                 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podle materiálu, ze kterého člověk vyráběl nástroje  </a:t>
            </a:r>
          </a:p>
          <a:p>
            <a:r>
              <a:rPr lang="cs-CZ" sz="2400" b="1" dirty="0"/>
              <a:t>dělíme   pravěk    na </a:t>
            </a:r>
            <a:r>
              <a:rPr lang="cs-CZ" sz="2400" dirty="0"/>
              <a:t>  :</a:t>
            </a:r>
          </a:p>
          <a:p>
            <a:pPr lvl="0"/>
            <a:r>
              <a:rPr lang="cs-CZ" sz="2400" dirty="0" smtClean="0"/>
              <a:t>                                        1) doba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kamenná</a:t>
            </a:r>
          </a:p>
          <a:p>
            <a:pPr lvl="0"/>
            <a:r>
              <a:rPr lang="cs-CZ" sz="2400" dirty="0" smtClean="0"/>
              <a:t>                                        2) doba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bronzová</a:t>
            </a:r>
          </a:p>
          <a:p>
            <a:pPr lvl="0"/>
            <a:r>
              <a:rPr lang="cs-CZ" sz="2400" dirty="0" smtClean="0"/>
              <a:t>                                        3) doba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železná</a:t>
            </a:r>
          </a:p>
          <a:p>
            <a:r>
              <a:rPr lang="cs-CZ" sz="2400" dirty="0"/>
              <a:t> </a:t>
            </a:r>
          </a:p>
          <a:p>
            <a:r>
              <a:rPr lang="cs-CZ" sz="2400" b="1" dirty="0"/>
              <a:t>Doba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kamenná</a:t>
            </a:r>
            <a:r>
              <a:rPr lang="cs-CZ" sz="2400" b="1" dirty="0"/>
              <a:t> se</a:t>
            </a:r>
            <a:r>
              <a:rPr lang="cs-CZ" sz="2400" dirty="0"/>
              <a:t> dále </a:t>
            </a:r>
            <a:r>
              <a:rPr lang="cs-CZ" sz="2400" b="1" dirty="0"/>
              <a:t>dělí </a:t>
            </a:r>
            <a:r>
              <a:rPr lang="cs-CZ" sz="2400" dirty="0"/>
              <a:t> :  a)  </a:t>
            </a:r>
            <a:r>
              <a:rPr lang="cs-CZ" sz="2400" b="1" dirty="0">
                <a:solidFill>
                  <a:srgbClr val="00B050"/>
                </a:solidFill>
              </a:rPr>
              <a:t>starší</a:t>
            </a:r>
            <a:r>
              <a:rPr lang="cs-CZ" sz="2400" b="1" dirty="0"/>
              <a:t> </a:t>
            </a:r>
            <a:r>
              <a:rPr lang="cs-CZ" sz="2400" dirty="0"/>
              <a:t>doba kamenná =  </a:t>
            </a:r>
          </a:p>
          <a:p>
            <a:r>
              <a:rPr lang="cs-CZ" sz="2400" dirty="0"/>
              <a:t>                                                                </a:t>
            </a:r>
            <a:r>
              <a:rPr lang="cs-CZ" sz="2400" b="1" dirty="0">
                <a:solidFill>
                  <a:srgbClr val="00B050"/>
                </a:solidFill>
              </a:rPr>
              <a:t>PALEOLIT</a:t>
            </a:r>
          </a:p>
          <a:p>
            <a:r>
              <a:rPr lang="cs-CZ" sz="2400" dirty="0"/>
              <a:t>                                                   b) </a:t>
            </a:r>
            <a:r>
              <a:rPr lang="cs-CZ" sz="2400" b="1" dirty="0">
                <a:solidFill>
                  <a:srgbClr val="00B050"/>
                </a:solidFill>
              </a:rPr>
              <a:t>střední</a:t>
            </a:r>
            <a:r>
              <a:rPr lang="cs-CZ" sz="2400" dirty="0">
                <a:solidFill>
                  <a:srgbClr val="00B050"/>
                </a:solidFill>
              </a:rPr>
              <a:t> </a:t>
            </a:r>
            <a:r>
              <a:rPr lang="cs-CZ" sz="2400" dirty="0"/>
              <a:t>doba kamenná = </a:t>
            </a:r>
          </a:p>
          <a:p>
            <a:r>
              <a:rPr lang="cs-CZ" sz="2400" dirty="0"/>
              <a:t>                                                                </a:t>
            </a:r>
            <a:r>
              <a:rPr lang="cs-CZ" sz="2400" b="1" dirty="0">
                <a:solidFill>
                  <a:srgbClr val="00B050"/>
                </a:solidFill>
              </a:rPr>
              <a:t>MEZOLIT</a:t>
            </a:r>
          </a:p>
          <a:p>
            <a:r>
              <a:rPr lang="cs-CZ" sz="2400" dirty="0"/>
              <a:t>                                      </a:t>
            </a:r>
            <a:r>
              <a:rPr lang="cs-CZ" sz="2400" dirty="0" smtClean="0"/>
              <a:t>             </a:t>
            </a:r>
            <a:r>
              <a:rPr lang="cs-CZ" sz="2400" dirty="0"/>
              <a:t>c) </a:t>
            </a:r>
            <a:r>
              <a:rPr lang="cs-CZ" sz="2400" b="1" dirty="0">
                <a:solidFill>
                  <a:srgbClr val="00B050"/>
                </a:solidFill>
              </a:rPr>
              <a:t>mladší</a:t>
            </a:r>
            <a:r>
              <a:rPr lang="cs-CZ" sz="2400" dirty="0">
                <a:solidFill>
                  <a:srgbClr val="00B050"/>
                </a:solidFill>
              </a:rPr>
              <a:t> </a:t>
            </a:r>
            <a:r>
              <a:rPr lang="cs-CZ" sz="2400" dirty="0"/>
              <a:t>doba kamenná =</a:t>
            </a:r>
          </a:p>
          <a:p>
            <a:r>
              <a:rPr lang="cs-CZ" sz="2400" dirty="0"/>
              <a:t>                                                       </a:t>
            </a:r>
            <a:r>
              <a:rPr lang="cs-CZ" sz="2400" dirty="0" smtClean="0"/>
              <a:t>         </a:t>
            </a:r>
            <a:r>
              <a:rPr lang="cs-CZ" sz="2400" b="1" dirty="0">
                <a:solidFill>
                  <a:srgbClr val="00B050"/>
                </a:solidFill>
              </a:rPr>
              <a:t>NEOLIT</a:t>
            </a:r>
          </a:p>
          <a:p>
            <a:r>
              <a:rPr lang="cs-CZ" sz="2400" dirty="0"/>
              <a:t>                                                   d) </a:t>
            </a:r>
            <a:r>
              <a:rPr lang="cs-CZ" sz="2400" b="1" dirty="0">
                <a:solidFill>
                  <a:srgbClr val="00B050"/>
                </a:solidFill>
              </a:rPr>
              <a:t>pozdní</a:t>
            </a:r>
            <a:r>
              <a:rPr lang="cs-CZ" sz="2400" dirty="0">
                <a:solidFill>
                  <a:srgbClr val="00B050"/>
                </a:solidFill>
              </a:rPr>
              <a:t> </a:t>
            </a:r>
            <a:r>
              <a:rPr lang="cs-CZ" sz="2400" dirty="0"/>
              <a:t>doba kamenná =</a:t>
            </a:r>
          </a:p>
          <a:p>
            <a:r>
              <a:rPr lang="cs-CZ" sz="2400" dirty="0"/>
              <a:t>                                                                </a:t>
            </a:r>
            <a:r>
              <a:rPr lang="cs-CZ" sz="2400" b="1" dirty="0">
                <a:solidFill>
                  <a:srgbClr val="00B050"/>
                </a:solidFill>
              </a:rPr>
              <a:t>ENEOLIT</a:t>
            </a:r>
          </a:p>
          <a:p>
            <a:r>
              <a:rPr lang="cs-CZ" sz="2400" dirty="0"/>
              <a:t> 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28184" y="404664"/>
            <a:ext cx="1141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Zápis 1/2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49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836712"/>
            <a:ext cx="7992889" cy="60016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b="1" u="sng" dirty="0">
                <a:solidFill>
                  <a:srgbClr val="FF0000"/>
                </a:solidFill>
              </a:rPr>
              <a:t>STARŠÍ  DOBA  KAMENNÁ – PALEOLIT </a:t>
            </a:r>
            <a:r>
              <a:rPr lang="cs-CZ" sz="2400" dirty="0">
                <a:solidFill>
                  <a:srgbClr val="FF0000"/>
                </a:solidFill>
              </a:rPr>
              <a:t>       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            4 mil. př.n.l.  -  10 000  př.n.l.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Člověk se začal </a:t>
            </a:r>
            <a:r>
              <a:rPr lang="cs-CZ" sz="2400" dirty="0" smtClean="0"/>
              <a:t>vyvíjet </a:t>
            </a:r>
            <a:r>
              <a:rPr lang="cs-CZ" sz="2400" dirty="0"/>
              <a:t>asi před </a:t>
            </a:r>
            <a:r>
              <a:rPr lang="cs-CZ" sz="2400" dirty="0">
                <a:solidFill>
                  <a:srgbClr val="FF0000"/>
                </a:solidFill>
              </a:rPr>
              <a:t>3 mil. let př.n.l</a:t>
            </a:r>
            <a:r>
              <a:rPr lang="cs-CZ" sz="2400" dirty="0"/>
              <a:t>.</a:t>
            </a:r>
          </a:p>
          <a:p>
            <a:r>
              <a:rPr lang="cs-CZ" sz="2400" dirty="0"/>
              <a:t>Zpočátku co potřeboval, vzal si z přírody.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>
                <a:solidFill>
                  <a:srgbClr val="00B050"/>
                </a:solidFill>
              </a:rPr>
              <a:t>PŘEDCHŮDCI   ČLOVĚKA </a:t>
            </a:r>
            <a:r>
              <a:rPr lang="cs-CZ" sz="2400" dirty="0"/>
              <a:t>:  </a:t>
            </a:r>
            <a:r>
              <a:rPr lang="cs-CZ" sz="2400" dirty="0" smtClean="0"/>
              <a:t>   </a:t>
            </a:r>
            <a:r>
              <a:rPr lang="cs-CZ" sz="2400" b="1" dirty="0" smtClean="0"/>
              <a:t>člověk </a:t>
            </a:r>
            <a:r>
              <a:rPr lang="cs-CZ" sz="2400" b="1" dirty="0"/>
              <a:t>zručný</a:t>
            </a:r>
            <a:r>
              <a:rPr lang="cs-CZ" sz="2400" dirty="0"/>
              <a:t>   Homo </a:t>
            </a:r>
            <a:r>
              <a:rPr lang="cs-CZ" sz="2400" dirty="0" err="1"/>
              <a:t>habilis</a:t>
            </a:r>
            <a:r>
              <a:rPr lang="cs-CZ" sz="2400" dirty="0"/>
              <a:t>    </a:t>
            </a:r>
          </a:p>
          <a:p>
            <a:r>
              <a:rPr lang="cs-CZ" sz="2400" dirty="0"/>
              <a:t>                                                </a:t>
            </a:r>
            <a:r>
              <a:rPr lang="cs-CZ" sz="2400" b="1" dirty="0"/>
              <a:t>člověk vzpřímený</a:t>
            </a:r>
            <a:r>
              <a:rPr lang="cs-CZ" sz="2400" dirty="0"/>
              <a:t> Homo </a:t>
            </a:r>
            <a:r>
              <a:rPr lang="cs-CZ" sz="2400" dirty="0" err="1"/>
              <a:t>erectus</a:t>
            </a:r>
            <a:endParaRPr lang="cs-CZ" sz="2400" dirty="0"/>
          </a:p>
          <a:p>
            <a:r>
              <a:rPr lang="cs-CZ" sz="2400" dirty="0"/>
              <a:t>                                                </a:t>
            </a:r>
            <a:r>
              <a:rPr lang="cs-CZ" sz="2400" b="1" dirty="0"/>
              <a:t>člověk rozumný </a:t>
            </a:r>
            <a:r>
              <a:rPr lang="cs-CZ" sz="2400" dirty="0"/>
              <a:t>  Homo sapiens</a:t>
            </a:r>
          </a:p>
          <a:p>
            <a:r>
              <a:rPr lang="cs-CZ" sz="2400" dirty="0"/>
              <a:t>                                                </a:t>
            </a:r>
            <a:r>
              <a:rPr lang="cs-CZ" sz="2400" b="1" dirty="0"/>
              <a:t>člověk dnešního typu </a:t>
            </a:r>
            <a:endParaRPr lang="cs-CZ" sz="2400" dirty="0"/>
          </a:p>
          <a:p>
            <a:r>
              <a:rPr lang="cs-CZ" sz="2400" dirty="0"/>
              <a:t>                                                    </a:t>
            </a:r>
            <a:r>
              <a:rPr lang="cs-CZ" sz="2400" dirty="0" smtClean="0"/>
              <a:t>           </a:t>
            </a:r>
            <a:r>
              <a:rPr lang="cs-CZ" sz="2400" dirty="0"/>
              <a:t>Homo sapiens </a:t>
            </a:r>
            <a:r>
              <a:rPr lang="cs-CZ" sz="2400" dirty="0" err="1"/>
              <a:t>sapiens</a:t>
            </a:r>
            <a:endParaRPr lang="cs-CZ" sz="2400" dirty="0"/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Před těmito typy člověka se vyvíjel Australopitek – ten však do rodu Homo </a:t>
            </a:r>
            <a:r>
              <a:rPr lang="cs-CZ" sz="2400" dirty="0" smtClean="0"/>
              <a:t>nepatří-</a:t>
            </a:r>
          </a:p>
          <a:p>
            <a:r>
              <a:rPr lang="cs-CZ" sz="2400" dirty="0" smtClean="0"/>
              <a:t> </a:t>
            </a:r>
            <a:r>
              <a:rPr lang="cs-CZ" sz="2400" dirty="0"/>
              <a:t>vyvinul se z primátů.</a:t>
            </a:r>
          </a:p>
          <a:p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76256" y="476672"/>
            <a:ext cx="1199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Zápis  2/2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25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Závěrečná pětiminutovka   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A) Jak rozdělujeme pravěk ?</a:t>
            </a:r>
          </a:p>
          <a:p>
            <a:r>
              <a:rPr lang="cs-CZ" dirty="0" smtClean="0"/>
              <a:t>Doba kamenná, bronzová, železná</a:t>
            </a:r>
          </a:p>
          <a:p>
            <a:r>
              <a:rPr lang="cs-CZ" b="1" dirty="0" smtClean="0"/>
              <a:t>B) Vzpomeneš si na latinské názvy jednotlivých dob kamenných?</a:t>
            </a:r>
          </a:p>
          <a:p>
            <a:r>
              <a:rPr lang="cs-CZ" dirty="0" smtClean="0"/>
              <a:t>Doba starší   =   paleolit</a:t>
            </a:r>
          </a:p>
          <a:p>
            <a:r>
              <a:rPr lang="cs-CZ" dirty="0" smtClean="0"/>
              <a:t>Doba střední  =  mezolit</a:t>
            </a:r>
          </a:p>
          <a:p>
            <a:r>
              <a:rPr lang="cs-CZ" dirty="0" smtClean="0"/>
              <a:t>Doba mladší   =  neolit</a:t>
            </a:r>
          </a:p>
          <a:p>
            <a:r>
              <a:rPr lang="cs-CZ" dirty="0" smtClean="0"/>
              <a:t>Doba pozdní  =   </a:t>
            </a:r>
            <a:r>
              <a:rPr lang="cs-CZ" dirty="0" err="1" smtClean="0"/>
              <a:t>eneolit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507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Závěrečná pětiminutovka    B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05" y="1988840"/>
            <a:ext cx="1391675" cy="187220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221088"/>
            <a:ext cx="1156450" cy="2376266"/>
          </a:xfrm>
          <a:prstGeom prst="rect">
            <a:avLst/>
          </a:prstGeom>
        </p:spPr>
      </p:pic>
      <p:pic>
        <p:nvPicPr>
          <p:cNvPr id="6" name="Obrázek 5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360" y="1772816"/>
            <a:ext cx="1074776" cy="2121269"/>
          </a:xfrm>
          <a:prstGeom prst="rect">
            <a:avLst/>
          </a:prstGeom>
        </p:spPr>
      </p:pic>
      <p:pic>
        <p:nvPicPr>
          <p:cNvPr id="7" name="Obrázek 6">
            <a:hlinkClick r:id="rId5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521" y="4323680"/>
            <a:ext cx="1504968" cy="2376266"/>
          </a:xfrm>
          <a:prstGeom prst="rect">
            <a:avLst/>
          </a:prstGeom>
        </p:spPr>
      </p:pic>
      <p:sp>
        <p:nvSpPr>
          <p:cNvPr id="13" name="Oválný popisek 12"/>
          <p:cNvSpPr/>
          <p:nvPr/>
        </p:nvSpPr>
        <p:spPr>
          <a:xfrm>
            <a:off x="1089214" y="1385771"/>
            <a:ext cx="3240360" cy="120465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Žil jsem zhruba před 3 mil. let </a:t>
            </a:r>
          </a:p>
          <a:p>
            <a:pPr algn="ctr"/>
            <a:r>
              <a:rPr lang="cs-CZ" dirty="0" smtClean="0"/>
              <a:t>a jsem……………</a:t>
            </a:r>
            <a:endParaRPr lang="cs-CZ" dirty="0"/>
          </a:p>
        </p:txBody>
      </p:sp>
      <p:sp>
        <p:nvSpPr>
          <p:cNvPr id="14" name="Oválný popisek 13"/>
          <p:cNvSpPr/>
          <p:nvPr/>
        </p:nvSpPr>
        <p:spPr>
          <a:xfrm>
            <a:off x="1539241" y="3291760"/>
            <a:ext cx="3240360" cy="120465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Jsem homo </a:t>
            </a:r>
            <a:r>
              <a:rPr lang="cs-CZ" dirty="0" err="1" smtClean="0"/>
              <a:t>erectus</a:t>
            </a:r>
            <a:r>
              <a:rPr lang="cs-CZ" dirty="0" smtClean="0"/>
              <a:t> </a:t>
            </a:r>
          </a:p>
          <a:p>
            <a:pPr algn="ctr"/>
            <a:r>
              <a:rPr lang="cs-CZ" dirty="0" smtClean="0"/>
              <a:t>a žil jsem ………………</a:t>
            </a:r>
          </a:p>
          <a:p>
            <a:pPr algn="ctr"/>
            <a:r>
              <a:rPr lang="cs-CZ" dirty="0" smtClean="0"/>
              <a:t>a jmenuji se …………..</a:t>
            </a:r>
            <a:endParaRPr lang="cs-CZ" dirty="0"/>
          </a:p>
        </p:txBody>
      </p:sp>
      <p:sp>
        <p:nvSpPr>
          <p:cNvPr id="15" name="Oválný popisek 14"/>
          <p:cNvSpPr/>
          <p:nvPr/>
        </p:nvSpPr>
        <p:spPr>
          <a:xfrm>
            <a:off x="5580112" y="1170491"/>
            <a:ext cx="3240360" cy="120465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Jsem člověk rozumný a  žil jsem ……………….</a:t>
            </a:r>
            <a:endParaRPr lang="cs-CZ" dirty="0"/>
          </a:p>
        </p:txBody>
      </p:sp>
      <p:sp>
        <p:nvSpPr>
          <p:cNvPr id="16" name="Oválný popisek 15"/>
          <p:cNvSpPr/>
          <p:nvPr/>
        </p:nvSpPr>
        <p:spPr>
          <a:xfrm>
            <a:off x="5854193" y="3894085"/>
            <a:ext cx="3240360" cy="120465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Žiji teď  a jmenuji se ……………………………..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40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u="sng" dirty="0"/>
              <a:t>Obrázky</a:t>
            </a:r>
            <a:r>
              <a:rPr lang="cs-CZ" dirty="0"/>
              <a:t> jsou kopírovány z prohlížeče  Google – obrázky a vloženy s </a:t>
            </a:r>
            <a:r>
              <a:rPr lang="cs-CZ" b="1" u="sng" dirty="0"/>
              <a:t>hypertextovým odkazem    </a:t>
            </a:r>
            <a:r>
              <a:rPr lang="cs-CZ" dirty="0"/>
              <a:t>dne: </a:t>
            </a:r>
            <a:r>
              <a:rPr lang="cs-CZ" dirty="0" smtClean="0"/>
              <a:t>  13.9. 2012                            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                (klikni na obrázek </a:t>
            </a:r>
            <a:r>
              <a:rPr lang="cs-CZ" dirty="0" err="1"/>
              <a:t>PtlM</a:t>
            </a:r>
            <a:r>
              <a:rPr lang="cs-CZ" dirty="0"/>
              <a:t>)</a:t>
            </a:r>
          </a:p>
          <a:p>
            <a:endParaRPr lang="cs-CZ" dirty="0"/>
          </a:p>
          <a:p>
            <a:r>
              <a:rPr lang="cs-CZ" b="1" u="sng" dirty="0"/>
              <a:t>Písemné prameny :</a:t>
            </a:r>
          </a:p>
          <a:p>
            <a:r>
              <a:rPr lang="cs-CZ" dirty="0"/>
              <a:t>MANDELOVÁ, Helena; Kunstová, Eliška; PAŘÍZKOVÁ</a:t>
            </a:r>
          </a:p>
          <a:p>
            <a:pPr marL="0" indent="0">
              <a:buNone/>
            </a:pPr>
            <a:r>
              <a:rPr lang="cs-CZ" dirty="0"/>
              <a:t>       Ilona. Dějiny pravěku a starověku. Liberec:     </a:t>
            </a:r>
          </a:p>
          <a:p>
            <a:pPr marL="0" indent="0">
              <a:buNone/>
            </a:pPr>
            <a:r>
              <a:rPr lang="cs-CZ" dirty="0"/>
              <a:t>       Dialog.2001.179 s. ISBN 80-86248-57-40.</a:t>
            </a:r>
          </a:p>
          <a:p>
            <a:r>
              <a:rPr lang="cs-CZ" dirty="0"/>
              <a:t>BEDNAŘÍKOVÁ, Jarmila;  KYSUČAN, Libor; </a:t>
            </a:r>
            <a:r>
              <a:rPr lang="cs-CZ" dirty="0" err="1" smtClean="0"/>
              <a:t>Fejfušová</a:t>
            </a:r>
            <a:r>
              <a:rPr lang="cs-CZ" dirty="0" smtClean="0"/>
              <a:t> 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 Marie. Dějepis Pravěk a starověk. Brno : Nová škola                       </a:t>
            </a:r>
          </a:p>
          <a:p>
            <a:pPr marL="0" indent="0">
              <a:buNone/>
            </a:pPr>
            <a:r>
              <a:rPr lang="cs-CZ" dirty="0"/>
              <a:t>       s.r.o.,2007, 139 s. ISBN </a:t>
            </a:r>
            <a:r>
              <a:rPr lang="cs-CZ" dirty="0" smtClean="0"/>
              <a:t>80-7289-57-4</a:t>
            </a:r>
          </a:p>
          <a:p>
            <a:r>
              <a:rPr lang="cs-CZ" dirty="0"/>
              <a:t>ZDENA KOČVAROVÁ. </a:t>
            </a:r>
            <a:r>
              <a:rPr lang="cs-CZ" i="1" dirty="0"/>
              <a:t>Pravěk a starověk: Sešit pro práci ve škole i doma</a:t>
            </a:r>
            <a:r>
              <a:rPr lang="cs-CZ" dirty="0"/>
              <a:t>. druhé. </a:t>
            </a:r>
            <a:r>
              <a:rPr lang="cs-CZ"/>
              <a:t>Praha: Velryba s.r.o., 1994.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170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348</TotalTime>
  <Words>560</Words>
  <Application>Microsoft Office PowerPoint</Application>
  <PresentationFormat>Předvádění na obrazovce (4:3)</PresentationFormat>
  <Paragraphs>129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Úvod do pravěku</vt:lpstr>
      <vt:lpstr>ANOTACE:</vt:lpstr>
      <vt:lpstr>CO  UŽ  UMíme:</vt:lpstr>
      <vt:lpstr>Pravěk  - rozdělení</vt:lpstr>
      <vt:lpstr>Doba kamenná</vt:lpstr>
      <vt:lpstr>Doba bronzová</vt:lpstr>
      <vt:lpstr>Doba železná</vt:lpstr>
      <vt:lpstr>Rozdělení doby kamenné</vt:lpstr>
      <vt:lpstr>Paleolit</vt:lpstr>
      <vt:lpstr>Mezolit</vt:lpstr>
      <vt:lpstr>Neolit</vt:lpstr>
      <vt:lpstr>eneolit</vt:lpstr>
      <vt:lpstr>Vývojové typy člověka</vt:lpstr>
      <vt:lpstr>Prezentace aplikace PowerPoint</vt:lpstr>
      <vt:lpstr>Prezentace aplikace PowerPoint</vt:lpstr>
      <vt:lpstr>Závěrečná pětiminutovka    A</vt:lpstr>
      <vt:lpstr>Závěrečná pětiminutovka    B</vt:lpstr>
      <vt:lpstr>zdroje</vt:lpstr>
    </vt:vector>
  </TitlesOfParts>
  <Company>Choltice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Pravěk</dc:title>
  <dc:creator>Blazkova</dc:creator>
  <cp:lastModifiedBy>Blazkova</cp:lastModifiedBy>
  <cp:revision>35</cp:revision>
  <dcterms:created xsi:type="dcterms:W3CDTF">2013-07-16T07:55:22Z</dcterms:created>
  <dcterms:modified xsi:type="dcterms:W3CDTF">2013-09-02T14:28:56Z</dcterms:modified>
</cp:coreProperties>
</file>