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8" r:id="rId1"/>
  </p:sldMasterIdLst>
  <p:notesMasterIdLst>
    <p:notesMasterId r:id="rId17"/>
  </p:notesMasterIdLst>
  <p:sldIdLst>
    <p:sldId id="256" r:id="rId2"/>
    <p:sldId id="292" r:id="rId3"/>
    <p:sldId id="284" r:id="rId4"/>
    <p:sldId id="298" r:id="rId5"/>
    <p:sldId id="305" r:id="rId6"/>
    <p:sldId id="309" r:id="rId7"/>
    <p:sldId id="310" r:id="rId8"/>
    <p:sldId id="311" r:id="rId9"/>
    <p:sldId id="313" r:id="rId10"/>
    <p:sldId id="312" r:id="rId11"/>
    <p:sldId id="314" r:id="rId12"/>
    <p:sldId id="315" r:id="rId13"/>
    <p:sldId id="308" r:id="rId14"/>
    <p:sldId id="295" r:id="rId15"/>
    <p:sldId id="296" r:id="rId1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660033"/>
    <a:srgbClr val="66FF33"/>
    <a:srgbClr val="33CC33"/>
    <a:srgbClr val="FF6600"/>
    <a:srgbClr val="990033"/>
    <a:srgbClr val="FFCB25"/>
    <a:srgbClr val="B0DD7F"/>
    <a:srgbClr val="CC0000"/>
    <a:srgbClr val="FF0000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671" autoAdjust="0"/>
  </p:normalViewPr>
  <p:slideViewPr>
    <p:cSldViewPr>
      <p:cViewPr>
        <p:scale>
          <a:sx n="76" d="100"/>
          <a:sy n="76" d="100"/>
        </p:scale>
        <p:origin x="-906" y="-6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554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view3D>
      <c:rotX val="30"/>
      <c:perspective val="10"/>
    </c:view3D>
    <c:plotArea>
      <c:layout/>
      <c:pie3DChart>
        <c:varyColors val="1"/>
        <c:ser>
          <c:idx val="0"/>
          <c:order val="0"/>
          <c:dPt>
            <c:idx val="0"/>
            <c:spPr>
              <a:solidFill>
                <a:srgbClr val="002060"/>
              </a:solidFill>
            </c:spPr>
          </c:dPt>
          <c:dPt>
            <c:idx val="1"/>
            <c:spPr>
              <a:solidFill>
                <a:schemeClr val="bg2">
                  <a:lumMod val="40000"/>
                  <a:lumOff val="60000"/>
                </a:schemeClr>
              </a:solidFill>
            </c:spPr>
          </c:dPt>
          <c:dPt>
            <c:idx val="2"/>
            <c:spPr>
              <a:solidFill>
                <a:srgbClr val="660033"/>
              </a:solidFill>
            </c:spPr>
          </c:dPt>
          <c:dPt>
            <c:idx val="3"/>
            <c:spPr>
              <a:solidFill>
                <a:srgbClr val="FF6600"/>
              </a:solidFill>
            </c:spPr>
          </c:dPt>
          <c:dPt>
            <c:idx val="4"/>
            <c:spPr>
              <a:solidFill>
                <a:srgbClr val="33CC33"/>
              </a:solidFill>
            </c:spPr>
          </c:dPt>
          <c:dPt>
            <c:idx val="5"/>
            <c:spPr>
              <a:solidFill>
                <a:srgbClr val="C00000"/>
              </a:solidFill>
            </c:spPr>
          </c:dPt>
          <c:cat>
            <c:strRef>
              <c:f>List1!$C$4:$H$4</c:f>
              <c:strCache>
                <c:ptCount val="6"/>
                <c:pt idx="0">
                  <c:v>děti</c:v>
                </c:pt>
                <c:pt idx="1">
                  <c:v>babička</c:v>
                </c:pt>
                <c:pt idx="2">
                  <c:v>Štědrý den</c:v>
                </c:pt>
                <c:pt idx="3">
                  <c:v>Silvestr</c:v>
                </c:pt>
                <c:pt idx="4">
                  <c:v>pobyt na horách</c:v>
                </c:pt>
                <c:pt idx="5">
                  <c:v>rachejtle</c:v>
                </c:pt>
              </c:strCache>
            </c:strRef>
          </c:cat>
          <c:val>
            <c:numRef>
              <c:f>List1!$C$5:$H$5</c:f>
              <c:numCache>
                <c:formatCode>#,##0.00\ "Kč"</c:formatCode>
                <c:ptCount val="6"/>
                <c:pt idx="0">
                  <c:v>3500</c:v>
                </c:pt>
                <c:pt idx="1">
                  <c:v>1000</c:v>
                </c:pt>
                <c:pt idx="2">
                  <c:v>2000</c:v>
                </c:pt>
                <c:pt idx="3">
                  <c:v>1000</c:v>
                </c:pt>
                <c:pt idx="4">
                  <c:v>6000</c:v>
                </c:pt>
                <c:pt idx="5">
                  <c:v>500</c:v>
                </c:pt>
              </c:numCache>
            </c:numRef>
          </c:val>
        </c:ser>
        <c:dLbls/>
      </c:pie3DChart>
      <c:spPr>
        <a:noFill/>
      </c:spPr>
    </c:plotArea>
    <c:legend>
      <c:legendPos val="r"/>
      <c:layout>
        <c:manualLayout>
          <c:xMode val="edge"/>
          <c:yMode val="edge"/>
          <c:x val="0.71488616649432102"/>
          <c:y val="0.11138102113123161"/>
          <c:w val="0.28511383350567887"/>
          <c:h val="0.7794536084867737"/>
        </c:manualLayout>
      </c:layout>
      <c:txPr>
        <a:bodyPr/>
        <a:lstStyle/>
        <a:p>
          <a:pPr>
            <a:defRPr sz="2400"/>
          </a:pPr>
          <a:endParaRPr lang="cs-CZ"/>
        </a:p>
      </c:txPr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15881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</p:spPr>
      </p:sp>
      <p:sp>
        <p:nvSpPr>
          <p:cNvPr id="144387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Tx/>
              <a:buSzTx/>
              <a:buFontTx/>
              <a:buNone/>
            </a:pPr>
            <a:endParaRPr lang="cs-CZ" altLang="cs-CZ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Arial" charset="0"/>
              </a:defRPr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b="1"/>
            </a:lvl1pPr>
          </a:lstStyle>
          <a:p>
            <a:fld id="{E271BCF9-1A5B-4DC0-91D9-768AE947EA2A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17768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117769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0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1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2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3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7774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FFE04-BCBB-475B-BF81-8AC06672A7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854948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46D3CF-FA94-462B-8D9B-2628BB8F17B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88547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C3E7-DDA7-4523-904B-72767E41779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929131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DBCB3-214C-4AB3-8DAC-97024984BED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354344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FB061-2758-4D17-A9DC-0F4F63BBEB3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54711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5A4F5-EC69-4B06-8921-46797DE01D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40397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3C9A1-A081-49ED-A3F7-861059CB5E8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902428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6B497-DAAC-4E00-9323-E77AAE4CF4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255924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F02F3-CCF9-4C33-8EB7-6D692EEF49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322587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7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7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96766-357A-49E2-A425-29FE3AA58D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76094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62E1E65-F7C2-4F59-BA63-49165379620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576084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828800"/>
            <a:ext cx="8229600" cy="4302125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A603E96-0A6D-4F06-AE03-9A2CB20608C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263572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fld id="{59614542-D4DE-4200-8007-7C472F04389F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16743" name="Group 7"/>
          <p:cNvGrpSpPr>
            <a:grpSpLocks/>
          </p:cNvGrpSpPr>
          <p:nvPr/>
        </p:nvGrpSpPr>
        <p:grpSpPr bwMode="auto">
          <a:xfrm>
            <a:off x="279400" y="152400"/>
            <a:ext cx="8686800" cy="1600200"/>
            <a:chOff x="176" y="96"/>
            <a:chExt cx="5472" cy="1008"/>
          </a:xfrm>
        </p:grpSpPr>
        <p:sp>
          <p:nvSpPr>
            <p:cNvPr id="116744" name="Line 8"/>
            <p:cNvSpPr>
              <a:spLocks noChangeShapeType="1"/>
            </p:cNvSpPr>
            <p:nvPr/>
          </p:nvSpPr>
          <p:spPr bwMode="auto">
            <a:xfrm flipH="1">
              <a:off x="288" y="1104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6745" name="Rectangle 9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6" name="Rectangle 10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7" name="Rectangle 11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8" name="Rectangle 12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377950" indent="-468313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o"/>
        <a:defRPr sz="2400">
          <a:solidFill>
            <a:schemeClr val="tx1"/>
          </a:solidFill>
          <a:latin typeface="+mn-lt"/>
        </a:defRPr>
      </a:lvl3pPr>
      <a:lvl4pPr marL="1827213" indent="-4381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2971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5pPr>
      <a:lvl6pPr marL="27543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6pPr>
      <a:lvl7pPr marL="32115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7pPr>
      <a:lvl8pPr marL="36687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8pPr>
      <a:lvl9pPr marL="41259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hart" Target="../charts/chart1.xml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solidFill>
            <a:srgbClr val="A3B2C1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52425"/>
            <a:ext cx="9144000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9275"/>
            <a:ext cx="503238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827088" y="1844675"/>
            <a:ext cx="7921376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ŠKOLA:		Gymnázium, Tanvald, Školní 305, příspěvková organizace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ČÍSLO PROJEKTU:	CZ.1.07/1.5.00/34.0434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NÁZEV PROJEKTU:	Šablony – Gymnázium Tanvald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ČÍSLO ŠABLONY:	VI/2 Vytváření podmínek pro rozvoj znalosti, schopností a 	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	dovedností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v oblasti 	finanční gramotnosti.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AUTOR:		Jarmila Moravcová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TEMATICKÁ OBLAST:	Finanční gramotnost matematika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II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NÁZEV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Vánoce u Kropáčků II</a:t>
            </a:r>
            <a:endParaRPr lang="cs-CZ" altLang="cs-CZ" sz="1200" b="1" dirty="0">
              <a:solidFill>
                <a:srgbClr val="336699"/>
              </a:solidFill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POŘADOVÉ ČÍSLO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02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KÓD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JM_VI/2_FIN_GRAM_MAT_II_02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DATUM TVORBY: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30.11.2013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ANOTACE (ROČNÍK):	Prezentace je určena pro žáky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7.ročníku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ZŠ nebo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sekundy 			 víceletých gymnázií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.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Seznamuje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žáky se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základy hospodaření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		rodiny. V oblasti matematiky procvičuje kapitolu procenta a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z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lomky.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METODICKÝ POKYN: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 Prezentace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ú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zce navazuje na prezentaci Vánoce u Kropáčků I a pracovní list Vánoce u Kropáčků III.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Bude vhodné, ale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ne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nutné, když budou mít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žáci       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k </a:t>
            </a:r>
            <a:r>
              <a:rPr lang="cs-CZ" altLang="cs-CZ" sz="1200" b="1">
                <a:solidFill>
                  <a:srgbClr val="336699"/>
                </a:solidFill>
                <a:latin typeface="Verdana" pitchFamily="34" charset="0"/>
              </a:rPr>
              <a:t>dispozici </a:t>
            </a:r>
            <a:r>
              <a:rPr lang="cs-CZ" altLang="cs-CZ" sz="1200" b="1" smtClean="0">
                <a:solidFill>
                  <a:srgbClr val="336699"/>
                </a:solidFill>
                <a:latin typeface="Verdana" pitchFamily="34" charset="0"/>
              </a:rPr>
              <a:t> </a:t>
            </a:r>
            <a:r>
              <a:rPr lang="cs-CZ" altLang="cs-CZ" sz="1200" b="1">
                <a:solidFill>
                  <a:srgbClr val="336699"/>
                </a:solidFill>
                <a:latin typeface="Verdana" pitchFamily="34" charset="0"/>
              </a:rPr>
              <a:t>pracovního </a:t>
            </a:r>
            <a:r>
              <a:rPr lang="cs-CZ" altLang="cs-CZ" sz="1200" b="1" smtClean="0">
                <a:solidFill>
                  <a:srgbClr val="336699"/>
                </a:solidFill>
                <a:latin typeface="Verdana" pitchFamily="34" charset="0"/>
              </a:rPr>
              <a:t>list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dumu č. 3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 s tabulkou pro výpočty.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Co </a:t>
            </a:r>
            <a:r>
              <a:rPr lang="cs-CZ" altLang="cs-CZ" dirty="0" smtClean="0"/>
              <a:t>nás  </a:t>
            </a:r>
            <a:r>
              <a:rPr lang="cs-CZ" altLang="cs-CZ" dirty="0"/>
              <a:t>čeká ?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749396"/>
            <a:ext cx="8229600" cy="4703939"/>
          </a:xfrm>
        </p:spPr>
        <p:txBody>
          <a:bodyPr/>
          <a:lstStyle/>
          <a:p>
            <a:r>
              <a:rPr lang="cs-CZ" altLang="cs-CZ" b="1" i="1" dirty="0" smtClean="0">
                <a:solidFill>
                  <a:schemeClr val="bg2"/>
                </a:solidFill>
              </a:rPr>
              <a:t>návrat rodiny </a:t>
            </a:r>
            <a:r>
              <a:rPr lang="cs-CZ" altLang="cs-CZ" b="1" i="1" dirty="0" err="1">
                <a:solidFill>
                  <a:schemeClr val="bg2"/>
                </a:solidFill>
              </a:rPr>
              <a:t>Kropáčkovic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p</a:t>
            </a:r>
            <a:r>
              <a:rPr lang="cs-CZ" altLang="cs-CZ" b="1" i="1" dirty="0" smtClean="0">
                <a:solidFill>
                  <a:schemeClr val="bg2"/>
                </a:solidFill>
              </a:rPr>
              <a:t>lány na vánoční nákupy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n</a:t>
            </a:r>
            <a:r>
              <a:rPr lang="cs-CZ" altLang="cs-CZ" b="1" i="1" dirty="0" smtClean="0">
                <a:solidFill>
                  <a:schemeClr val="bg2"/>
                </a:solidFill>
              </a:rPr>
              <a:t>ávrh maminky už známe z minulé hodiny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b="1" i="1" dirty="0" smtClean="0">
                <a:solidFill>
                  <a:schemeClr val="bg2"/>
                </a:solidFill>
              </a:rPr>
              <a:t>dnes má slovo tatínek</a:t>
            </a:r>
          </a:p>
          <a:p>
            <a:r>
              <a:rPr lang="cs-CZ" altLang="cs-CZ" b="1" i="1" dirty="0">
                <a:solidFill>
                  <a:schemeClr val="bg2"/>
                </a:solidFill>
              </a:rPr>
              <a:t>provedeme výpočty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porovnáme </a:t>
            </a:r>
            <a:r>
              <a:rPr lang="cs-CZ" b="1" i="1" dirty="0">
                <a:solidFill>
                  <a:schemeClr val="bg2"/>
                </a:solidFill>
              </a:rPr>
              <a:t>jeho návrh s řešením </a:t>
            </a:r>
            <a:r>
              <a:rPr lang="cs-CZ" b="1" i="1" dirty="0" smtClean="0">
                <a:solidFill>
                  <a:schemeClr val="bg2"/>
                </a:solidFill>
              </a:rPr>
              <a:t>maminky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 </a:t>
            </a:r>
            <a:r>
              <a:rPr lang="cs-CZ" altLang="cs-CZ" b="1" i="1" dirty="0">
                <a:solidFill>
                  <a:schemeClr val="bg2"/>
                </a:solidFill>
              </a:rPr>
              <a:t>promyslíme situaci</a:t>
            </a:r>
          </a:p>
          <a:p>
            <a:r>
              <a:rPr lang="cs-CZ" altLang="cs-CZ" b="1" i="1" dirty="0" smtClean="0">
                <a:solidFill>
                  <a:schemeClr val="bg2"/>
                </a:solidFill>
              </a:rPr>
              <a:t>závěrečné zhodnocení</a:t>
            </a:r>
            <a:endParaRPr lang="cs-CZ" altLang="cs-CZ" b="1" i="1" dirty="0">
              <a:solidFill>
                <a:schemeClr val="bg2"/>
              </a:solidFill>
            </a:endParaRPr>
          </a:p>
        </p:txBody>
      </p:sp>
      <p:pic>
        <p:nvPicPr>
          <p:cNvPr id="4" name="Obrázek 3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1" y="577363"/>
            <a:ext cx="1439465" cy="11720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 dirty="0"/>
              <a:t>Rodina Kropáčkova se </a:t>
            </a:r>
            <a:r>
              <a:rPr lang="cs-CZ" altLang="cs-CZ" sz="4000" dirty="0" smtClean="0"/>
              <a:t>vrací:</a:t>
            </a:r>
            <a:endParaRPr lang="cs-CZ" altLang="cs-CZ" sz="4000" dirty="0"/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684213" y="2205038"/>
            <a:ext cx="2303462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Maminka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Tatínek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Eliška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Davídek</a:t>
            </a:r>
          </a:p>
        </p:txBody>
      </p:sp>
      <p:pic>
        <p:nvPicPr>
          <p:cNvPr id="5" name="Obrázek 4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64703"/>
            <a:ext cx="1584176" cy="1288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gPreview" descr="chlapci,dámy,dcery,d&amp;ecaron;ti,dítka,dívky,lidé,matky,mu&amp;zcaron;i,otcové,páni,ro&amp;ccaron;ní období,rodiny,synové,&amp;zcaron;en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75" y="2205038"/>
            <a:ext cx="4608512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6779096" cy="1143000"/>
          </a:xfrm>
        </p:spPr>
        <p:txBody>
          <a:bodyPr/>
          <a:lstStyle/>
          <a:p>
            <a:r>
              <a:rPr lang="cs-CZ" sz="3600" dirty="0" smtClean="0"/>
              <a:t>Jaké mají Kropáčkovi finanční plány na Vánoce 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7920880" cy="44414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Kropáčkovi mají na zvýšené vánoční                                  a novoroční výdaje ušetřeno 14 000 Kč.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Nejsou rozhodnuti, jak je utratí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Děti Eliška a Davídek jsou ještě malé a rozhodování se příliš nezúčastní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Maminka má jiné plány, než tatínek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Postupně posoudíme oba návrhy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Propočítáme a porovnáme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Navrhneme nejlepší řešení</a:t>
            </a:r>
            <a:endParaRPr lang="cs-CZ" b="1" dirty="0"/>
          </a:p>
        </p:txBody>
      </p:sp>
      <p:pic>
        <p:nvPicPr>
          <p:cNvPr id="1026" name="Picture 2" descr="C:\Users\moravcova.GYMTANVALD\AppData\Local\Microsoft\Windows\Temporary Internet Files\Content.IE5\62U7M2J3\MC90029055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05780"/>
            <a:ext cx="1765426" cy="171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797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maminky : </a:t>
            </a:r>
            <a:endParaRPr lang="cs-CZ" sz="3600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7584" y="1772816"/>
            <a:ext cx="5040560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Známe z minulé hodiny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graphicFrame>
        <p:nvGraphicFramePr>
          <p:cNvPr id="10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9291781"/>
              </p:ext>
            </p:extLst>
          </p:nvPr>
        </p:nvGraphicFramePr>
        <p:xfrm>
          <a:off x="815125" y="2492896"/>
          <a:ext cx="7416824" cy="4090492"/>
        </p:xfrm>
        <a:graphic>
          <a:graphicData uri="http://schemas.openxmlformats.org/drawingml/2006/table">
            <a:tbl>
              <a:tblPr/>
              <a:tblGrid>
                <a:gridCol w="3312368"/>
                <a:gridCol w="2088232"/>
                <a:gridCol w="2016224"/>
              </a:tblGrid>
              <a:tr h="4666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min.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max.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 děti  25 – 30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4 200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6 - 7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840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980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Tatínek 25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zbytku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2 415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2 205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1 600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1 600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maminka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3 645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3 015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849142"/>
            <a:ext cx="1550546" cy="1245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6492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80728"/>
            <a:ext cx="1512888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90726" y="2996952"/>
            <a:ext cx="712879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Tatínek vzal v úvahu požadavek maminky na nákup potravin na vánoční a silvestrovský večer a také myslel na dárek pro babičku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Jinak ale všechny překvapil.</a:t>
            </a:r>
          </a:p>
          <a:p>
            <a:pPr defTabSz="914400">
              <a:buFont typeface="Wingdings" panose="05000000000000000000" pitchFamily="2" charset="2"/>
              <a:buChar char="Ø"/>
            </a:pPr>
            <a:endParaRPr lang="cs-CZ" altLang="cs-CZ" sz="2800" b="1" kern="0" dirty="0" smtClean="0">
              <a:solidFill>
                <a:srgbClr val="990033"/>
              </a:solidFill>
            </a:endParaRPr>
          </a:p>
          <a:p>
            <a:pPr defTabSz="914400">
              <a:buFont typeface="Wingdings" panose="05000000000000000000" pitchFamily="2" charset="2"/>
              <a:buChar char="Ø"/>
            </a:pPr>
            <a:endParaRPr lang="cs-CZ" altLang="cs-CZ" sz="2800" b="1" kern="0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928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9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2196" y="855098"/>
            <a:ext cx="1512888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2405050"/>
              </p:ext>
            </p:extLst>
          </p:nvPr>
        </p:nvGraphicFramePr>
        <p:xfrm>
          <a:off x="-617041" y="2116639"/>
          <a:ext cx="9828584" cy="34888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Obdélník 12"/>
              <p:cNvSpPr/>
              <p:nvPr/>
            </p:nvSpPr>
            <p:spPr>
              <a:xfrm>
                <a:off x="3631876" y="2564904"/>
                <a:ext cx="853952" cy="6509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cs-CZ" altLang="cs-CZ" sz="2800" b="1" i="1" kern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altLang="cs-CZ" sz="2800" b="1" i="1" ker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sz="2800" b="1" i="1" ker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sz="2800" dirty="0">
                  <a:solidFill>
                    <a:srgbClr val="660033"/>
                  </a:solidFill>
                </a:endParaRPr>
              </a:p>
            </p:txBody>
          </p:sp>
        </mc:Choice>
        <mc:Fallback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876" y="2564904"/>
                <a:ext cx="853952" cy="65094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Obdélník 13"/>
              <p:cNvSpPr/>
              <p:nvPr/>
            </p:nvSpPr>
            <p:spPr>
              <a:xfrm>
                <a:off x="4612593" y="3413342"/>
                <a:ext cx="1068754" cy="6524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cs-CZ" altLang="cs-CZ" sz="2800" b="1" ker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altLang="cs-CZ" sz="2800" b="1" i="0" ker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sz="2800" b="1" i="0" ker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cs-CZ" sz="2800" b="1" dirty="0"/>
              </a:p>
            </p:txBody>
          </p:sp>
        </mc:Choice>
        <mc:Fallback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593" y="3413342"/>
                <a:ext cx="1068754" cy="65248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Obdélník 14"/>
              <p:cNvSpPr/>
              <p:nvPr/>
            </p:nvSpPr>
            <p:spPr>
              <a:xfrm>
                <a:off x="2541485" y="4200911"/>
                <a:ext cx="1068754" cy="6524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cs-CZ" altLang="cs-CZ" sz="2800" b="1" kern="0" smtClean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altLang="cs-CZ" sz="2800" b="1" i="0" kern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sz="2800" b="1" i="0" kern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accent4"/>
                  </a:solidFill>
                </a:endParaRPr>
              </a:p>
            </p:txBody>
          </p:sp>
        </mc:Choice>
        <mc:Fallback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1485" y="4200911"/>
                <a:ext cx="1068754" cy="65248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Obdélník 15"/>
              <p:cNvSpPr/>
              <p:nvPr/>
            </p:nvSpPr>
            <p:spPr>
              <a:xfrm>
                <a:off x="1331640" y="3205897"/>
                <a:ext cx="853952" cy="653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cs-CZ" altLang="cs-CZ" sz="2800" b="1" i="1" kern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altLang="cs-CZ" sz="2800" b="1" i="1" ker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altLang="cs-CZ" sz="2800" b="1" i="1" ker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40" y="3205897"/>
                <a:ext cx="853952" cy="65306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Obdélník 16"/>
              <p:cNvSpPr/>
              <p:nvPr/>
            </p:nvSpPr>
            <p:spPr>
              <a:xfrm>
                <a:off x="3647617" y="3876911"/>
                <a:ext cx="853952" cy="6502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cs-CZ" altLang="cs-CZ" sz="2800" b="1" i="1" kern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altLang="cs-CZ" sz="2800" b="1" i="1" ker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sz="2800" b="1" i="1" ker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617" y="3876911"/>
                <a:ext cx="853952" cy="650243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405180" y="1780226"/>
            <a:ext cx="5904656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Vyznáte se v grafu, který připravil ?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405180" y="5589240"/>
            <a:ext cx="856895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Do pracovního listu </a:t>
            </a:r>
            <a:r>
              <a:rPr lang="cs-CZ" altLang="cs-CZ" sz="2800" b="1" kern="0" dirty="0" smtClean="0">
                <a:solidFill>
                  <a:srgbClr val="990033"/>
                </a:solidFill>
              </a:rPr>
              <a:t>vyplňte </a:t>
            </a:r>
            <a:r>
              <a:rPr lang="cs-CZ" altLang="cs-CZ" sz="2800" b="1" kern="0" dirty="0" smtClean="0">
                <a:solidFill>
                  <a:srgbClr val="990033"/>
                </a:solidFill>
              </a:rPr>
              <a:t>tabulku podle návrhu tatínka a vypočítejte jednotlivé částky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714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3" grpId="0" animBg="1"/>
      <p:bldP spid="14" grpId="0" animBg="1"/>
      <p:bldP spid="15" grpId="0" animBg="1"/>
      <p:bldP spid="16" grpId="0" animBg="1"/>
      <p:bldP spid="17" grpId="0" animBg="1"/>
      <p:bldP spid="18" grpId="0" build="p"/>
      <p:bldP spid="2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p:graphicFrame>
        <p:nvGraphicFramePr>
          <p:cNvPr id="5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:mc="http://schemas.openxmlformats.org/markup-compatibility/2006" xmlns="" val="692286409"/>
              </p:ext>
            </p:extLst>
          </p:nvPr>
        </p:nvGraphicFramePr>
        <p:xfrm>
          <a:off x="539552" y="2492895"/>
          <a:ext cx="7383327" cy="4018485"/>
        </p:xfrm>
        <a:graphic>
          <a:graphicData uri="http://schemas.openxmlformats.org/drawingml/2006/table">
            <a:tbl>
              <a:tblPr/>
              <a:tblGrid>
                <a:gridCol w="2572977"/>
                <a:gridCol w="1622095"/>
                <a:gridCol w="1622095"/>
                <a:gridCol w="1566160"/>
              </a:tblGrid>
              <a:tr h="4584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zlomkem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08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děti  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782" t="-119048" r="-200376" b="-607143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782" t="-221687" r="-200376" b="-514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pobyt na horách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782" t="-321687" r="-200376" b="-414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782" t="-416667" r="-200376" b="-3095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782" t="-522892" r="-200376" b="-213253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rachejtle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67544" y="1792470"/>
            <a:ext cx="5616624" cy="484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Počítejte sami do pracovního listu: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9" name="Obrázek 8" descr="C:\Users\moravcova.GYMTANVALD\AppData\Local\Microsoft\Windows\Temporary Internet Files\Content.IE5\H6SHIFBY\MC900311464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46218"/>
            <a:ext cx="1584176" cy="1288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3862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p:graphicFrame>
        <p:nvGraphicFramePr>
          <p:cNvPr id="5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:mc="http://schemas.openxmlformats.org/markup-compatibility/2006" xmlns="" val="1225482166"/>
              </p:ext>
            </p:extLst>
          </p:nvPr>
        </p:nvGraphicFramePr>
        <p:xfrm>
          <a:off x="468264" y="2276872"/>
          <a:ext cx="7416825" cy="4090492"/>
        </p:xfrm>
        <a:graphic>
          <a:graphicData uri="http://schemas.openxmlformats.org/drawingml/2006/table">
            <a:tbl>
              <a:tblPr/>
              <a:tblGrid>
                <a:gridCol w="2584651"/>
                <a:gridCol w="1629454"/>
                <a:gridCol w="1629454"/>
                <a:gridCol w="1573266"/>
              </a:tblGrid>
              <a:tr h="4666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zlomkem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děti  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119048" r="-208240" b="-68690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 </a:t>
                      </a: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216471" r="-208240" b="-5788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</a:t>
                      </a: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pobyt na horách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316471" r="-208240" b="-4788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43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416471" r="-208240" b="-3788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516471" r="-208240" b="-2788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rachejtle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2"/>
                      <a:stretch>
                        <a:fillRect l="-162921" t="-616471" r="-208240" b="-17882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</a:t>
                      </a:r>
                      <a:r>
                        <a:rPr lang="cs-CZ" sz="2000" b="1" dirty="0" smtClean="0">
                          <a:solidFill>
                            <a:srgbClr val="660033"/>
                          </a:solidFill>
                        </a:rPr>
                        <a:t>%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7584" y="1772816"/>
            <a:ext cx="5040560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Výpočet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7" name="Obrázek 6" descr="C:\Users\moravcova.GYMTANVALD\AppData\Local\Microsoft\Windows\Temporary Internet Files\Content.IE5\H6SHIFBY\MC900311464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734602"/>
            <a:ext cx="1584176" cy="1288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5907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Rectangle 3"/>
              <p:cNvSpPr txBox="1">
                <a:spLocks noChangeArrowheads="1"/>
              </p:cNvSpPr>
              <p:nvPr/>
            </p:nvSpPr>
            <p:spPr bwMode="auto">
              <a:xfrm>
                <a:off x="107504" y="1750328"/>
                <a:ext cx="9036496" cy="49190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469900" indent="-469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70000"/>
                  <a:buFont typeface="Wingdings" pitchFamily="2" charset="2"/>
                  <a:buChar char="o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908050" indent="-43656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377950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65000"/>
                  <a:buFont typeface="Wingdings" pitchFamily="2" charset="2"/>
                  <a:buChar char="o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827213" indent="-4381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2971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7543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32115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6687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41259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defTabSz="914400">
                  <a:buFont typeface="Wingdings" pitchFamily="2" charset="2"/>
                  <a:buNone/>
                </a:pPr>
                <a:r>
                  <a:rPr lang="cs-CZ" altLang="cs-CZ" sz="2800" b="1" kern="0" dirty="0" smtClean="0">
                    <a:solidFill>
                      <a:srgbClr val="990033"/>
                    </a:solidFill>
                  </a:rPr>
                  <a:t>Výpočet :</a:t>
                </a:r>
              </a:p>
              <a:p>
                <a:pPr marL="0" indent="0" defTabSz="914400">
                  <a:buNone/>
                </a:pPr>
                <a:r>
                  <a:rPr lang="cs-CZ" altLang="cs-CZ" sz="2400" b="1" kern="0" dirty="0">
                    <a:solidFill>
                      <a:srgbClr val="990033"/>
                    </a:solidFill>
                  </a:rPr>
                  <a:t>r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achejtle</a:t>
                </a:r>
                <a:r>
                  <a:rPr lang="cs-CZ" altLang="cs-CZ" sz="3600" b="1" kern="0" dirty="0" smtClean="0">
                    <a:solidFill>
                      <a:srgbClr val="990033"/>
                    </a:solidFill>
                  </a:rPr>
                  <a:t> 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………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1 – </a:t>
                </a:r>
                <a:r>
                  <a:rPr lang="cs-CZ" altLang="cs-CZ" sz="2800" b="1" kern="0" dirty="0" smtClean="0">
                    <a:solidFill>
                      <a:srgbClr val="990033"/>
                    </a:solidFill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𝟏𝟒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+ 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𝟏𝟒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 z celku</a:t>
                </a:r>
              </a:p>
              <a:p>
                <a:pPr marL="0" indent="0" defTabSz="914400">
                  <a:buNone/>
                </a:pP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</a:p>
              <a:p>
                <a:pPr marL="0" indent="0" defTabSz="914400">
                  <a:buNone/>
                </a:pP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ze 14 000 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14 000 : 4 = 3 500 Kč  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………..…   …       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25 </a:t>
                </a:r>
                <a:r>
                  <a:rPr lang="cs-CZ" sz="2400" b="1" dirty="0" smtClean="0">
                    <a:solidFill>
                      <a:srgbClr val="660033"/>
                    </a:solidFill>
                  </a:rPr>
                  <a:t>%   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ze 14 000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…….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14 000 : 7 = 2 000 Kč 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1:7 = 0,1428 = 14 </a:t>
                </a:r>
                <a:r>
                  <a:rPr lang="cs-CZ" sz="2400" b="1" dirty="0" smtClean="0">
                    <a:solidFill>
                      <a:srgbClr val="660033"/>
                    </a:solidFill>
                  </a:rPr>
                  <a:t>%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ze 14 000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…….( 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14 000 : 7 ) . 3 = 6 000 Kč</a:t>
                </a:r>
              </a:p>
              <a:p>
                <a:pPr marL="0" indent="0" defTabSz="914400">
                  <a:buNone/>
                </a:pPr>
                <a:endParaRPr lang="cs-CZ" altLang="cs-CZ" sz="1600" b="1" kern="0" dirty="0" smtClean="0">
                  <a:solidFill>
                    <a:srgbClr val="990033"/>
                  </a:solidFill>
                </a:endParaRPr>
              </a:p>
              <a:p>
                <a:pPr marL="0" indent="0" defTabSz="914400">
                  <a:buNone/>
                </a:pPr>
                <a:r>
                  <a:rPr lang="cs-CZ" altLang="cs-CZ" sz="2400" b="1" kern="0" dirty="0">
                    <a:solidFill>
                      <a:srgbClr val="990033"/>
                    </a:solidFill>
                  </a:rPr>
                  <a:t>n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ebo také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. 14 000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 .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𝟏𝟒</m:t>
                        </m:r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𝟎𝟎𝟎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altLang="cs-CZ" sz="2400" b="1" i="1" kern="0" smtClean="0">
                        <a:solidFill>
                          <a:srgbClr val="990033"/>
                        </a:solidFill>
                        <a:latin typeface="Cambria Math"/>
                      </a:rPr>
                      <m:t> .</m:t>
                    </m:r>
                    <m:f>
                      <m:fPr>
                        <m:ctrlP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𝟐𝟎𝟎𝟎</m:t>
                        </m:r>
                      </m:num>
                      <m:den>
                        <m:r>
                          <a:rPr lang="cs-CZ" altLang="cs-CZ" sz="2400" b="1" i="1" kern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= 6 000 Kč</a:t>
                </a:r>
              </a:p>
              <a:p>
                <a:pPr marL="0" indent="0" defTabSz="914400">
                  <a:buNone/>
                </a:pPr>
                <a:endParaRPr lang="cs-CZ" altLang="cs-CZ" sz="1000" b="1" kern="0" dirty="0" smtClean="0">
                  <a:solidFill>
                    <a:srgbClr val="990033"/>
                  </a:solidFill>
                </a:endParaRPr>
              </a:p>
              <a:p>
                <a:pPr marL="0" indent="0" defTabSz="914400">
                  <a:buNone/>
                </a:pP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altLang="cs-CZ" sz="2400" b="1" kern="0" dirty="0">
                        <a:solidFill>
                          <a:srgbClr val="990033"/>
                        </a:solidFill>
                        <a:latin typeface="Cambria Math"/>
                      </a:rPr>
                      <m:t> </m:t>
                    </m:r>
                    <m:f>
                      <m:fPr>
                        <m:type m:val="skw"/>
                        <m:ctrlP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altLang="cs-CZ" sz="2400" b="1" i="1" kern="0">
                            <a:solidFill>
                              <a:srgbClr val="990033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  <a:r>
                  <a:rPr lang="cs-CZ" altLang="cs-CZ" sz="2400" kern="0" dirty="0" smtClean="0">
                    <a:solidFill>
                      <a:srgbClr val="990033"/>
                    </a:solidFill>
                  </a:rPr>
                  <a:t>……………3 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. 0,1428 = 0,4284 = 43 </a:t>
                </a:r>
                <a:r>
                  <a:rPr lang="cs-CZ" sz="2400" b="1" dirty="0">
                    <a:solidFill>
                      <a:srgbClr val="660033"/>
                    </a:solidFill>
                  </a:rPr>
                  <a:t>%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 </a:t>
                </a:r>
              </a:p>
              <a:p>
                <a:pPr marL="0" indent="0" defTabSz="914400">
                  <a:buFont typeface="Wingdings" pitchFamily="2" charset="2"/>
                  <a:buNone/>
                </a:pPr>
                <a:r>
                  <a:rPr lang="cs-CZ" altLang="cs-CZ" sz="2400" b="1" kern="0" dirty="0">
                    <a:solidFill>
                      <a:srgbClr val="990033"/>
                    </a:solidFill>
                  </a:rPr>
                  <a:t>a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td</a:t>
                </a:r>
                <a:r>
                  <a:rPr lang="cs-CZ" altLang="cs-CZ" sz="2800" b="1" kern="0" dirty="0" smtClean="0">
                    <a:solidFill>
                      <a:srgbClr val="990033"/>
                    </a:solidFill>
                  </a:rPr>
                  <a:t>.</a:t>
                </a:r>
                <a:endParaRPr lang="cs-CZ" altLang="cs-CZ" sz="2800" b="1" kern="0" dirty="0">
                  <a:solidFill>
                    <a:srgbClr val="990033"/>
                  </a:solidFill>
                </a:endParaRPr>
              </a:p>
            </p:txBody>
          </p:sp>
        </mc:Choice>
        <mc:Fallback>
          <p:sp>
            <p:nvSpPr>
              <p:cNvPr id="6" name="Rectang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7504" y="1750328"/>
                <a:ext cx="9036496" cy="4919031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3914" t="-1239" r="-67" b="-632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 bwMode="auto">
          <a:xfrm>
            <a:off x="395536" y="2996952"/>
            <a:ext cx="7992888" cy="0"/>
          </a:xfrm>
          <a:prstGeom prst="line">
            <a:avLst/>
          </a:prstGeom>
          <a:solidFill>
            <a:srgbClr val="00B8FF"/>
          </a:solidFill>
          <a:ln w="22225" cap="flat" cmpd="sng" algn="ctr">
            <a:solidFill>
              <a:srgbClr val="6600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Přímá spojnice 8"/>
          <p:cNvCxnSpPr/>
          <p:nvPr/>
        </p:nvCxnSpPr>
        <p:spPr bwMode="auto">
          <a:xfrm>
            <a:off x="395536" y="4725144"/>
            <a:ext cx="7992888" cy="0"/>
          </a:xfrm>
          <a:prstGeom prst="line">
            <a:avLst/>
          </a:prstGeom>
          <a:solidFill>
            <a:srgbClr val="00B8FF"/>
          </a:solidFill>
          <a:ln w="22225" cap="flat" cmpd="sng" algn="ctr">
            <a:solidFill>
              <a:srgbClr val="6600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" name="Obrázek 9" descr="C:\Users\moravcova.GYMTANVALD\AppData\Local\Microsoft\Windows\Temporary Internet Files\Content.IE5\H6SHIFBY\MC900311464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764702"/>
            <a:ext cx="1584176" cy="1288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2661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4762872" cy="792088"/>
          </a:xfrm>
        </p:spPr>
        <p:txBody>
          <a:bodyPr/>
          <a:lstStyle/>
          <a:p>
            <a:r>
              <a:rPr lang="cs-CZ" sz="3600" dirty="0" smtClean="0"/>
              <a:t>Návrh tatínka : </a:t>
            </a:r>
            <a:endParaRPr lang="cs-CZ" sz="3600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95536" y="2136287"/>
            <a:ext cx="849694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Shrnutí výpočtu :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400" b="1" kern="0" dirty="0" smtClean="0">
                <a:solidFill>
                  <a:srgbClr val="990033"/>
                </a:solidFill>
              </a:rPr>
              <a:t>Povedlo se Vám vyjádřit jednotlivé částky v korunách, procentech i ve zlomku ?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400" b="1" kern="0" dirty="0" smtClean="0">
                <a:solidFill>
                  <a:srgbClr val="990033"/>
                </a:solidFill>
              </a:rPr>
              <a:t>Myslíte, že na Silvestra bude u Kropáčků velký ohňostroj ?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400" b="1" kern="0" dirty="0" smtClean="0">
                <a:solidFill>
                  <a:srgbClr val="990033"/>
                </a:solidFill>
              </a:rPr>
              <a:t>Všimli jste si, že zlomky jsou v textu napsané kvůli úspoře místa jinak, než jste zvyklí ?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cs-CZ" altLang="cs-CZ" sz="2400" b="1" kern="0" dirty="0" smtClean="0">
                <a:solidFill>
                  <a:srgbClr val="990033"/>
                </a:solidFill>
              </a:rPr>
              <a:t>Myslíte, že by se mohlo stát, že součet procent v naší tabulce nevyjde přesně 100 ?</a:t>
            </a:r>
            <a:endParaRPr lang="cs-CZ" altLang="cs-CZ" sz="2400" b="1" kern="0" dirty="0">
              <a:solidFill>
                <a:srgbClr val="990033"/>
              </a:solidFill>
            </a:endParaRPr>
          </a:p>
        </p:txBody>
      </p:sp>
      <p:pic>
        <p:nvPicPr>
          <p:cNvPr id="9" name="Obrázek 8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64703"/>
            <a:ext cx="1584176" cy="1288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8939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 bwMode="auto">
          <a:xfrm>
            <a:off x="6657392" y="5589723"/>
            <a:ext cx="1944216" cy="432048"/>
          </a:xfrm>
          <a:prstGeom prst="rect">
            <a:avLst/>
          </a:prstGeom>
          <a:solidFill>
            <a:srgbClr val="66FF33">
              <a:alpha val="4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1" name="Obdélník 20"/>
          <p:cNvSpPr/>
          <p:nvPr/>
        </p:nvSpPr>
        <p:spPr bwMode="auto">
          <a:xfrm>
            <a:off x="6660232" y="4036268"/>
            <a:ext cx="1944216" cy="432048"/>
          </a:xfrm>
          <a:prstGeom prst="rect">
            <a:avLst/>
          </a:prstGeom>
          <a:solidFill>
            <a:srgbClr val="66FF33">
              <a:alpha val="4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2649421" y="4046223"/>
            <a:ext cx="1944216" cy="432048"/>
          </a:xfrm>
          <a:prstGeom prst="rect">
            <a:avLst/>
          </a:prstGeom>
          <a:solidFill>
            <a:srgbClr val="66FF33">
              <a:alpha val="4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6678455" y="3474912"/>
            <a:ext cx="1944216" cy="432048"/>
          </a:xfrm>
          <a:prstGeom prst="rect">
            <a:avLst/>
          </a:prstGeom>
          <a:solidFill>
            <a:srgbClr val="7030A0">
              <a:alpha val="4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6" name="Obdélník 15"/>
          <p:cNvSpPr/>
          <p:nvPr/>
        </p:nvSpPr>
        <p:spPr bwMode="auto">
          <a:xfrm>
            <a:off x="2618539" y="3538536"/>
            <a:ext cx="1944216" cy="432048"/>
          </a:xfrm>
          <a:prstGeom prst="rect">
            <a:avLst/>
          </a:prstGeom>
          <a:solidFill>
            <a:srgbClr val="7030A0">
              <a:alpha val="4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5" name="Obdélník 14"/>
          <p:cNvSpPr/>
          <p:nvPr/>
        </p:nvSpPr>
        <p:spPr bwMode="auto">
          <a:xfrm>
            <a:off x="6660232" y="5104040"/>
            <a:ext cx="1944216" cy="432048"/>
          </a:xfrm>
          <a:prstGeom prst="rect">
            <a:avLst/>
          </a:prstGeom>
          <a:solidFill>
            <a:schemeClr val="bg2">
              <a:lumMod val="40000"/>
              <a:lumOff val="60000"/>
              <a:alpha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2568435" y="5589240"/>
            <a:ext cx="1944216" cy="432048"/>
          </a:xfrm>
          <a:prstGeom prst="rect">
            <a:avLst/>
          </a:prstGeom>
          <a:solidFill>
            <a:schemeClr val="bg2">
              <a:lumMod val="40000"/>
              <a:lumOff val="60000"/>
              <a:alpha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3" name="Obdélník 12"/>
          <p:cNvSpPr/>
          <p:nvPr/>
        </p:nvSpPr>
        <p:spPr bwMode="auto">
          <a:xfrm>
            <a:off x="2627784" y="5056318"/>
            <a:ext cx="1944216" cy="432048"/>
          </a:xfrm>
          <a:prstGeom prst="rect">
            <a:avLst/>
          </a:prstGeom>
          <a:solidFill>
            <a:schemeClr val="bg2">
              <a:lumMod val="40000"/>
              <a:lumOff val="60000"/>
              <a:alpha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6660232" y="4509120"/>
            <a:ext cx="2088232" cy="518914"/>
          </a:xfrm>
          <a:prstGeom prst="rect">
            <a:avLst/>
          </a:prstGeom>
          <a:solidFill>
            <a:srgbClr val="FFFF00">
              <a:alpha val="7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568435" y="4576539"/>
            <a:ext cx="1944216" cy="432048"/>
          </a:xfrm>
          <a:prstGeom prst="rect">
            <a:avLst/>
          </a:prstGeom>
          <a:solidFill>
            <a:srgbClr val="FFFF00">
              <a:alpha val="7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6588224" y="2894162"/>
            <a:ext cx="2088232" cy="566603"/>
          </a:xfrm>
          <a:prstGeom prst="rect">
            <a:avLst/>
          </a:prstGeom>
          <a:solidFill>
            <a:srgbClr val="FFFF00">
              <a:alpha val="75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2568435" y="2996952"/>
            <a:ext cx="1944216" cy="432048"/>
          </a:xfrm>
          <a:prstGeom prst="rect">
            <a:avLst/>
          </a:prstGeom>
          <a:solidFill>
            <a:srgbClr val="FFFF00">
              <a:alpha val="75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4762872" cy="792088"/>
          </a:xfrm>
        </p:spPr>
        <p:txBody>
          <a:bodyPr/>
          <a:lstStyle/>
          <a:p>
            <a:r>
              <a:rPr lang="cs-CZ" sz="3600" dirty="0" smtClean="0"/>
              <a:t>Porovnáme návrhy : </a:t>
            </a:r>
            <a:endParaRPr lang="cs-CZ" sz="3600" dirty="0"/>
          </a:p>
        </p:txBody>
      </p:sp>
      <p:graphicFrame>
        <p:nvGraphicFramePr>
          <p:cNvPr id="5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73859747"/>
              </p:ext>
            </p:extLst>
          </p:nvPr>
        </p:nvGraphicFramePr>
        <p:xfrm>
          <a:off x="358624" y="2380512"/>
          <a:ext cx="4214105" cy="4199861"/>
        </p:xfrm>
        <a:graphic>
          <a:graphicData uri="http://schemas.openxmlformats.org/drawingml/2006/table">
            <a:tbl>
              <a:tblPr/>
              <a:tblGrid>
                <a:gridCol w="2232248"/>
                <a:gridCol w="1981857"/>
              </a:tblGrid>
              <a:tr h="576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děti  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pobyt na horách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rachejtle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8624" y="1817674"/>
            <a:ext cx="2520280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>
                <a:solidFill>
                  <a:srgbClr val="990033"/>
                </a:solidFill>
              </a:rPr>
              <a:t>t</a:t>
            </a:r>
            <a:r>
              <a:rPr lang="cs-CZ" altLang="cs-CZ" sz="2800" b="1" kern="0" dirty="0" smtClean="0">
                <a:solidFill>
                  <a:srgbClr val="990033"/>
                </a:solidFill>
              </a:rPr>
              <a:t>atínek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graphicFrame>
        <p:nvGraphicFramePr>
          <p:cNvPr id="7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23992301"/>
              </p:ext>
            </p:extLst>
          </p:nvPr>
        </p:nvGraphicFramePr>
        <p:xfrm>
          <a:off x="4862114" y="2393739"/>
          <a:ext cx="3816424" cy="4176462"/>
        </p:xfrm>
        <a:graphic>
          <a:graphicData uri="http://schemas.openxmlformats.org/drawingml/2006/table">
            <a:tbl>
              <a:tblPr/>
              <a:tblGrid>
                <a:gridCol w="1764196"/>
                <a:gridCol w="2052228"/>
              </a:tblGrid>
              <a:tr h="48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min.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45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děti 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840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9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tatínek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2 415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9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1 600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maminka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3 645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860032" y="1804447"/>
            <a:ext cx="2520280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maminka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22" name="Obrázek 21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7412" y="620688"/>
            <a:ext cx="1584176" cy="1288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7821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19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0" grpId="0" animBg="1"/>
      <p:bldP spid="11" grpId="0" animBg="1"/>
      <p:bldP spid="9" grpId="0" animBg="1"/>
      <p:bldP spid="6" grpId="0" build="p"/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36504"/>
          </a:xfrm>
        </p:spPr>
        <p:txBody>
          <a:bodyPr/>
          <a:lstStyle/>
          <a:p>
            <a:r>
              <a:rPr lang="cs-CZ" b="1" i="1" dirty="0" smtClean="0">
                <a:solidFill>
                  <a:schemeClr val="bg2"/>
                </a:solidFill>
              </a:rPr>
              <a:t>V kterých položkách se tatínek s maminkou shodli ?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Tatínek sehnal pro rodinu čtyřdenní pobyt na horách za výhodnou cenu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Bude to dárek pro celou rodinu a všichni se už moc těší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Jak by jste Vy rádi strávili vánoce ?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Co považujete o Vánocích za nejdůležitější ?</a:t>
            </a:r>
            <a:endParaRPr lang="cs-CZ" i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Závěrečné zhodnocení : </a:t>
            </a:r>
            <a:endParaRPr lang="cs-CZ" sz="3600" dirty="0"/>
          </a:p>
        </p:txBody>
      </p:sp>
      <p:pic>
        <p:nvPicPr>
          <p:cNvPr id="6" name="Obrázek 5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2696"/>
            <a:ext cx="1439465" cy="11720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6749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Dnes se s vámi Kropáčkovi loučí</a:t>
            </a:r>
          </a:p>
        </p:txBody>
      </p:sp>
      <p:pic>
        <p:nvPicPr>
          <p:cNvPr id="142342" name="imgPreview" descr="chlapci,dcery,d&amp;ecaron;ti,dívky,matky,mu&amp;zcaron;i,osoby,otcové,po&amp;ccaron;así,ro&amp;ccaron;ní období,rodiny,sn&amp;ecaron;huláci,synové,&amp;zcaron;eny,zima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58888" y="1844675"/>
            <a:ext cx="5905500" cy="3312517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267744" y="5013176"/>
            <a:ext cx="3960440" cy="854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defTabSz="914400">
              <a:buClrTx/>
              <a:buSzTx/>
              <a:buFontTx/>
            </a:pPr>
            <a:r>
              <a:rPr lang="cs-CZ" altLang="cs-CZ" sz="4000" b="1" i="1" kern="0" dirty="0" smtClean="0">
                <a:solidFill>
                  <a:srgbClr val="660033"/>
                </a:solidFill>
              </a:rPr>
              <a:t>Šťastné a veselé !</a:t>
            </a:r>
            <a:endParaRPr lang="cs-CZ" altLang="cs-CZ" sz="4000" b="1" i="1" kern="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47688" y="736600"/>
            <a:ext cx="7948612" cy="503238"/>
          </a:xfr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2400" b="1"/>
              <a:t>použité zdroje: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208962" cy="4176712"/>
          </a:xfr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/>
          <a:p>
            <a:pPr indent="-468313">
              <a:spcBef>
                <a:spcPts val="47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2000" b="1" dirty="0"/>
              <a:t>Obrázky:</a:t>
            </a:r>
          </a:p>
          <a:p>
            <a:pPr indent="-468313">
              <a:spcBef>
                <a:spcPts val="32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400" b="1" dirty="0"/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1700" b="1" dirty="0"/>
              <a:t>AUTOR NEUVEDEN. </a:t>
            </a:r>
            <a:r>
              <a:rPr lang="cs-CZ" altLang="cs-CZ" sz="1700" b="1" i="1" dirty="0"/>
              <a:t>Kliparty Microsoft Office</a:t>
            </a:r>
            <a:r>
              <a:rPr lang="cs-CZ" altLang="cs-CZ" sz="1700" b="1" dirty="0"/>
              <a:t> [online]. [cit. 28.11.2012]. Dostupný na WWW: </a:t>
            </a:r>
            <a:r>
              <a:rPr lang="cs-CZ" altLang="cs-CZ" sz="1700" b="1" dirty="0">
                <a:solidFill>
                  <a:srgbClr val="336699"/>
                </a:solidFill>
                <a:hlinkClick r:id="rId3"/>
              </a:rPr>
              <a:t>http://office.microsoft.com/</a:t>
            </a:r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b="1" dirty="0">
              <a:solidFill>
                <a:srgbClr val="336699"/>
              </a:solidFill>
              <a:hlinkClick r:id="rId3"/>
            </a:endParaRPr>
          </a:p>
          <a:p>
            <a:pPr indent="-468313">
              <a:spcBef>
                <a:spcPts val="400"/>
              </a:spcBef>
              <a:buClrTx/>
              <a:buSzPct val="65000"/>
              <a:buFontTx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vadrant">
  <a:themeElements>
    <a:clrScheme name="Kvadrant 8">
      <a:dk1>
        <a:srgbClr val="000033"/>
      </a:dk1>
      <a:lt1>
        <a:srgbClr val="FFFFFF"/>
      </a:lt1>
      <a:dk2>
        <a:srgbClr val="003366"/>
      </a:dk2>
      <a:lt2>
        <a:srgbClr val="275C6D"/>
      </a:lt2>
      <a:accent1>
        <a:srgbClr val="A7D2DF"/>
      </a:accent1>
      <a:accent2>
        <a:srgbClr val="108DA6"/>
      </a:accent2>
      <a:accent3>
        <a:srgbClr val="FFFFFF"/>
      </a:accent3>
      <a:accent4>
        <a:srgbClr val="00002A"/>
      </a:accent4>
      <a:accent5>
        <a:srgbClr val="D0E5EC"/>
      </a:accent5>
      <a:accent6>
        <a:srgbClr val="0D7F96"/>
      </a:accent6>
      <a:hlink>
        <a:srgbClr val="666699"/>
      </a:hlink>
      <a:folHlink>
        <a:srgbClr val="9999FF"/>
      </a:folHlink>
    </a:clrScheme>
    <a:fontScheme name="Kvadran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v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3190</TotalTime>
  <Words>554</Words>
  <Application>Microsoft Office PowerPoint</Application>
  <PresentationFormat>Předvádění na obrazovce (4:3)</PresentationFormat>
  <Paragraphs>171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Kvadrant</vt:lpstr>
      <vt:lpstr>Snímek 1</vt:lpstr>
      <vt:lpstr>Co nás  čeká ?</vt:lpstr>
      <vt:lpstr>Rodina Kropáčkova se vrací:</vt:lpstr>
      <vt:lpstr>Jaké mají Kropáčkovi finanční plány na Vánoce ?</vt:lpstr>
      <vt:lpstr>Návrh maminky : </vt:lpstr>
      <vt:lpstr>Návrh tatínka : </vt:lpstr>
      <vt:lpstr>Návrh tatínka : </vt:lpstr>
      <vt:lpstr>Návrh tatínka : </vt:lpstr>
      <vt:lpstr>Návrh tatínka : </vt:lpstr>
      <vt:lpstr>Návrh tatínka : </vt:lpstr>
      <vt:lpstr>Návrh tatínka : </vt:lpstr>
      <vt:lpstr>Porovnáme návrhy : </vt:lpstr>
      <vt:lpstr>Závěrečné zhodnocení : </vt:lpstr>
      <vt:lpstr>Dnes se s vámi Kropáčkovi loučí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Dum</cp:lastModifiedBy>
  <cp:revision>143</cp:revision>
  <cp:lastPrinted>1601-01-01T00:00:00Z</cp:lastPrinted>
  <dcterms:created xsi:type="dcterms:W3CDTF">2012-05-25T05:09:32Z</dcterms:created>
  <dcterms:modified xsi:type="dcterms:W3CDTF">2013-12-01T22:22:49Z</dcterms:modified>
</cp:coreProperties>
</file>