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86" r:id="rId2"/>
    <p:sldId id="257" r:id="rId3"/>
    <p:sldId id="272" r:id="rId4"/>
    <p:sldId id="278" r:id="rId5"/>
    <p:sldId id="281" r:id="rId6"/>
    <p:sldId id="266" r:id="rId7"/>
    <p:sldId id="267" r:id="rId8"/>
    <p:sldId id="268" r:id="rId9"/>
    <p:sldId id="269" r:id="rId10"/>
    <p:sldId id="258" r:id="rId11"/>
    <p:sldId id="280" r:id="rId12"/>
    <p:sldId id="271" r:id="rId13"/>
    <p:sldId id="259" r:id="rId14"/>
    <p:sldId id="260" r:id="rId15"/>
    <p:sldId id="262" r:id="rId16"/>
    <p:sldId id="282" r:id="rId17"/>
    <p:sldId id="263" r:id="rId18"/>
    <p:sldId id="283" r:id="rId19"/>
    <p:sldId id="275" r:id="rId20"/>
    <p:sldId id="277" r:id="rId21"/>
    <p:sldId id="276" r:id="rId22"/>
    <p:sldId id="273" r:id="rId23"/>
    <p:sldId id="274" r:id="rId24"/>
    <p:sldId id="284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32" y="-9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7242EB-6B4C-4D51-A856-828B1D91AAC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385660-8D38-49B8-9868-2D1FA4186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8657CC-2F14-46B4-BB37-1E9692B859F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FB189E-1AAD-4817-83C3-1FB3EDC06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Karel Čapek -</a:t>
                      </a:r>
                      <a:b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Válka s mloky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Literatura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listopad2013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OPVK_1.5_DUM_III/2_CJL_MA031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031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K. Čapek – Válka s mloky, rozdělení a rozbor románu, objasnění dějového příběhu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Válka s mloky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literární druh - próza </a:t>
            </a:r>
          </a:p>
          <a:p>
            <a:pPr lvl="0"/>
            <a:r>
              <a:rPr lang="cs-CZ" dirty="0"/>
              <a:t>s</a:t>
            </a:r>
            <a:r>
              <a:rPr lang="cs-CZ" dirty="0" smtClean="0"/>
              <a:t>lohový útvar – fejetonní román</a:t>
            </a:r>
          </a:p>
          <a:p>
            <a:pPr lvl="0"/>
            <a:r>
              <a:rPr lang="cs-CZ" dirty="0"/>
              <a:t>l</a:t>
            </a:r>
            <a:r>
              <a:rPr lang="cs-CZ" dirty="0" smtClean="0"/>
              <a:t>iterární žánr - epika</a:t>
            </a:r>
          </a:p>
          <a:p>
            <a:pPr lvl="0"/>
            <a:r>
              <a:rPr lang="cs-CZ" dirty="0" smtClean="0"/>
              <a:t>varovný </a:t>
            </a:r>
            <a:r>
              <a:rPr lang="cs-CZ" dirty="0" err="1" smtClean="0"/>
              <a:t>antiutopistický</a:t>
            </a:r>
            <a:r>
              <a:rPr lang="cs-CZ" dirty="0" smtClean="0"/>
              <a:t> alegorický sci-fi román </a:t>
            </a:r>
          </a:p>
          <a:p>
            <a:r>
              <a:rPr lang="cs-CZ" dirty="0"/>
              <a:t>o</a:t>
            </a:r>
            <a:r>
              <a:rPr lang="cs-CZ" dirty="0" smtClean="0"/>
              <a:t>bává se odlidštění společnosti</a:t>
            </a:r>
          </a:p>
          <a:p>
            <a:r>
              <a:rPr lang="cs-CZ" dirty="0"/>
              <a:t>n</a:t>
            </a:r>
            <a:r>
              <a:rPr lang="cs-CZ" dirty="0" smtClean="0"/>
              <a:t>adčasovost</a:t>
            </a:r>
          </a:p>
          <a:p>
            <a:r>
              <a:rPr lang="cs-CZ" dirty="0" smtClean="0"/>
              <a:t>ekologické varování </a:t>
            </a:r>
            <a:br>
              <a:rPr lang="cs-CZ" dirty="0" smtClean="0"/>
            </a:br>
            <a:r>
              <a:rPr lang="cs-CZ" dirty="0" smtClean="0"/>
              <a:t>(zasahování člověka do přírody škodí)</a:t>
            </a:r>
          </a:p>
          <a:p>
            <a:pPr lvl="0"/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Vydáváno v letech 1935 – 1936 </a:t>
            </a:r>
            <a:br>
              <a:rPr lang="cs-CZ" dirty="0" smtClean="0"/>
            </a:br>
            <a:r>
              <a:rPr lang="cs-CZ" dirty="0" smtClean="0"/>
              <a:t>v Lidových novinách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/>
              <a:t>psáno částečně ve formě novin. zpráv  a dopisů</a:t>
            </a:r>
          </a:p>
          <a:p>
            <a:r>
              <a:rPr lang="cs-CZ" dirty="0" smtClean="0"/>
              <a:t>napsáno v polovině 30. let </a:t>
            </a:r>
          </a:p>
          <a:p>
            <a:r>
              <a:rPr lang="cs-CZ" dirty="0" smtClean="0"/>
              <a:t>poprvé vydáno v letech 1935 – 1936 </a:t>
            </a:r>
            <a:br>
              <a:rPr lang="cs-CZ" dirty="0" smtClean="0"/>
            </a:br>
            <a:r>
              <a:rPr lang="cs-CZ" dirty="0" smtClean="0"/>
              <a:t>na pokračování v Lidových novinách</a:t>
            </a:r>
          </a:p>
          <a:p>
            <a:r>
              <a:rPr lang="cs-CZ" dirty="0"/>
              <a:t>v</a:t>
            </a:r>
            <a:r>
              <a:rPr lang="cs-CZ" dirty="0" smtClean="0"/>
              <a:t> současnosti k dispozici také jako komiks</a:t>
            </a:r>
          </a:p>
          <a:p>
            <a:r>
              <a:rPr lang="cs-CZ" dirty="0" smtClean="0"/>
              <a:t>připravuje se film (už od roku 2010 dosud) </a:t>
            </a:r>
          </a:p>
          <a:p>
            <a:r>
              <a:rPr lang="cs-CZ" dirty="0"/>
              <a:t>v</a:t>
            </a:r>
            <a:r>
              <a:rPr lang="cs-CZ" dirty="0" smtClean="0"/>
              <a:t> lednu 2013 uvedena ve Státní opeře Praha opera </a:t>
            </a:r>
            <a:r>
              <a:rPr lang="cs-CZ" i="1" dirty="0" smtClean="0"/>
              <a:t>Válka s mloky</a:t>
            </a:r>
            <a:r>
              <a:rPr lang="cs-CZ" dirty="0" smtClean="0"/>
              <a:t> skladatele Vladimíra </a:t>
            </a:r>
            <a:r>
              <a:rPr lang="cs-CZ" dirty="0" err="1" smtClean="0"/>
              <a:t>Franze</a:t>
            </a:r>
            <a:endParaRPr lang="cs-CZ" dirty="0" smtClean="0"/>
          </a:p>
          <a:p>
            <a:pPr lvl="0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Rozděleno na 3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100" b="1" dirty="0" smtClean="0"/>
              <a:t>kniha 1</a:t>
            </a:r>
            <a:r>
              <a:rPr lang="cs-CZ" sz="4100" dirty="0" smtClean="0"/>
              <a:t>. se jmenuje </a:t>
            </a:r>
            <a:r>
              <a:rPr lang="cs-CZ" sz="4100" b="1" dirty="0" err="1" smtClean="0"/>
              <a:t>Andrias</a:t>
            </a:r>
            <a:r>
              <a:rPr lang="cs-CZ" sz="4100" b="1" dirty="0" smtClean="0"/>
              <a:t> </a:t>
            </a:r>
            <a:r>
              <a:rPr lang="cs-CZ" sz="4100" b="1" dirty="0" err="1" smtClean="0"/>
              <a:t>Scheuchzeri</a:t>
            </a:r>
            <a:r>
              <a:rPr lang="cs-CZ" sz="4100" b="1" dirty="0" smtClean="0"/>
              <a:t> </a:t>
            </a:r>
            <a:br>
              <a:rPr lang="cs-CZ" sz="4100" b="1" dirty="0" smtClean="0"/>
            </a:br>
            <a:r>
              <a:rPr lang="cs-CZ" sz="4100" dirty="0" smtClean="0"/>
              <a:t>(odborný název vyhynulého druhu velemloka)</a:t>
            </a:r>
            <a:br>
              <a:rPr lang="cs-CZ" sz="4100" dirty="0" smtClean="0"/>
            </a:br>
            <a:r>
              <a:rPr lang="cs-CZ" sz="4100" dirty="0" smtClean="0"/>
              <a:t>- popisuje počátek všeho dění a charakterizuje mloky </a:t>
            </a:r>
          </a:p>
          <a:p>
            <a:r>
              <a:rPr lang="cs-CZ" sz="4100" b="1" dirty="0"/>
              <a:t>k</a:t>
            </a:r>
            <a:r>
              <a:rPr lang="cs-CZ" sz="4100" b="1" dirty="0" smtClean="0"/>
              <a:t>niha 2. </a:t>
            </a:r>
            <a:r>
              <a:rPr lang="cs-CZ" sz="4100" dirty="0" smtClean="0"/>
              <a:t>se jmenuje </a:t>
            </a:r>
            <a:r>
              <a:rPr lang="cs-CZ" sz="4100" b="1" dirty="0" smtClean="0"/>
              <a:t>Po stupních civilizace</a:t>
            </a:r>
            <a:r>
              <a:rPr lang="cs-CZ" sz="4100" dirty="0" smtClean="0"/>
              <a:t> </a:t>
            </a:r>
            <a:br>
              <a:rPr lang="cs-CZ" sz="4100" dirty="0" smtClean="0"/>
            </a:br>
            <a:r>
              <a:rPr lang="cs-CZ" sz="4100" dirty="0" smtClean="0"/>
              <a:t>- obsahuje soubor novinových výstřižků pana </a:t>
            </a:r>
            <a:r>
              <a:rPr lang="cs-CZ" sz="4100" dirty="0" err="1" smtClean="0"/>
              <a:t>Povondry</a:t>
            </a:r>
            <a:r>
              <a:rPr lang="cs-CZ" sz="4100" dirty="0" smtClean="0"/>
              <a:t> (vrátný v </a:t>
            </a:r>
            <a:r>
              <a:rPr lang="cs-CZ" sz="4100" dirty="0" err="1" smtClean="0"/>
              <a:t>Bondyho</a:t>
            </a:r>
            <a:r>
              <a:rPr lang="cs-CZ" sz="4100" dirty="0" smtClean="0"/>
              <a:t> podniku) </a:t>
            </a:r>
          </a:p>
          <a:p>
            <a:r>
              <a:rPr lang="cs-CZ" sz="4100" b="1" dirty="0"/>
              <a:t>k</a:t>
            </a:r>
            <a:r>
              <a:rPr lang="cs-CZ" sz="4100" b="1" dirty="0" smtClean="0"/>
              <a:t>niha 3. </a:t>
            </a:r>
            <a:r>
              <a:rPr lang="cs-CZ" sz="4100" dirty="0"/>
              <a:t> </a:t>
            </a:r>
            <a:r>
              <a:rPr lang="cs-CZ" sz="4100" dirty="0" smtClean="0"/>
              <a:t>se jmenuje </a:t>
            </a:r>
            <a:r>
              <a:rPr lang="cs-CZ" sz="4100" b="1" dirty="0" smtClean="0"/>
              <a:t>Válka s mloky</a:t>
            </a:r>
            <a:r>
              <a:rPr lang="cs-CZ" sz="4100" dirty="0" smtClean="0"/>
              <a:t/>
            </a:r>
            <a:br>
              <a:rPr lang="cs-CZ" sz="4100" dirty="0" smtClean="0"/>
            </a:br>
            <a:r>
              <a:rPr lang="cs-CZ" sz="4100" dirty="0" smtClean="0"/>
              <a:t>- líčí samotné vyvrcholení děje, konflikty </a:t>
            </a:r>
            <a:br>
              <a:rPr lang="cs-CZ" sz="4100" dirty="0" smtClean="0"/>
            </a:br>
            <a:r>
              <a:rPr lang="cs-CZ" sz="4100" dirty="0" smtClean="0"/>
              <a:t>a válku s mloky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Dějový příběh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d</a:t>
            </a:r>
            <a:r>
              <a:rPr lang="cs-CZ" dirty="0" smtClean="0"/>
              <a:t>ěj se rozvíjí s minimálním množstvím postav </a:t>
            </a:r>
            <a:br>
              <a:rPr lang="cs-CZ" dirty="0" smtClean="0"/>
            </a:br>
            <a:r>
              <a:rPr lang="cs-CZ" dirty="0" smtClean="0"/>
              <a:t>z náhodné fantastické situace </a:t>
            </a:r>
          </a:p>
          <a:p>
            <a:r>
              <a:rPr lang="cs-CZ" dirty="0" smtClean="0"/>
              <a:t>1. díl je dějový příběh objevení a prvního poznávání mloků lidmi</a:t>
            </a:r>
            <a:br>
              <a:rPr lang="cs-CZ" dirty="0" smtClean="0"/>
            </a:br>
            <a:r>
              <a:rPr lang="cs-CZ" dirty="0" smtClean="0"/>
              <a:t>- jedná se o vyprávění plné dobrodružství, humoru, </a:t>
            </a:r>
            <a:r>
              <a:rPr lang="cs-CZ" dirty="0" err="1" smtClean="0"/>
              <a:t>ironizace</a:t>
            </a:r>
            <a:r>
              <a:rPr lang="cs-CZ" dirty="0" smtClean="0"/>
              <a:t> postav</a:t>
            </a:r>
          </a:p>
          <a:p>
            <a:r>
              <a:rPr lang="cs-CZ" dirty="0" smtClean="0"/>
              <a:t>2. díl je souborem novinových zpráv a výstřižků pana </a:t>
            </a:r>
            <a:r>
              <a:rPr lang="cs-CZ" dirty="0" err="1" smtClean="0"/>
              <a:t>Povondry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-</a:t>
            </a:r>
            <a:r>
              <a:rPr lang="cs-CZ" dirty="0"/>
              <a:t>i</a:t>
            </a:r>
            <a:r>
              <a:rPr lang="cs-CZ" dirty="0" smtClean="0"/>
              <a:t>ronizuje se zde tisk, kýčovité umění a věda</a:t>
            </a:r>
          </a:p>
          <a:p>
            <a:r>
              <a:rPr lang="cs-CZ" dirty="0" smtClean="0"/>
              <a:t>3. díl je reportérský záznam konfliktu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k</a:t>
            </a:r>
            <a:r>
              <a:rPr lang="cs-CZ" dirty="0" smtClean="0"/>
              <a:t>apitán Van </a:t>
            </a:r>
            <a:r>
              <a:rPr lang="cs-CZ" dirty="0" err="1" smtClean="0"/>
              <a:t>Toch</a:t>
            </a:r>
            <a:r>
              <a:rPr lang="cs-CZ" dirty="0" smtClean="0"/>
              <a:t> (námořník českého původu) objeví na ostrově Tana Masa v Tichém oceánu podivné a inteligentní tvory</a:t>
            </a:r>
          </a:p>
          <a:p>
            <a:r>
              <a:rPr lang="cs-CZ" dirty="0" smtClean="0"/>
              <a:t>jsou podobní mlokům a žijí v moři (ve slané vodě)</a:t>
            </a:r>
          </a:p>
          <a:p>
            <a:r>
              <a:rPr lang="cs-CZ" dirty="0" smtClean="0"/>
              <a:t>kapitán Van </a:t>
            </a:r>
            <a:r>
              <a:rPr lang="cs-CZ" dirty="0" err="1" smtClean="0"/>
              <a:t>Toch</a:t>
            </a:r>
            <a:r>
              <a:rPr lang="cs-CZ" dirty="0" smtClean="0"/>
              <a:t> zahájí s mloky výměnný obchod</a:t>
            </a:r>
          </a:p>
          <a:p>
            <a:r>
              <a:rPr lang="cs-CZ" dirty="0" smtClean="0"/>
              <a:t>dodá mlokům nože na obranu proti žralokům, kteří mločí populaci decimují</a:t>
            </a:r>
          </a:p>
          <a:p>
            <a:r>
              <a:rPr lang="cs-CZ" dirty="0" smtClean="0"/>
              <a:t>a mloci na oplátku budou jemu nosit perly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Obchodování s mloky </a:t>
            </a:r>
            <a:br>
              <a:rPr lang="cs-CZ" dirty="0" smtClean="0"/>
            </a:br>
            <a:r>
              <a:rPr lang="cs-CZ" dirty="0" smtClean="0"/>
              <a:t>Mloci - levná pracovní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k</a:t>
            </a:r>
            <a:r>
              <a:rPr lang="cs-CZ" dirty="0" smtClean="0"/>
              <a:t>apitán Van </a:t>
            </a:r>
            <a:r>
              <a:rPr lang="cs-CZ" dirty="0" err="1" smtClean="0"/>
              <a:t>Toch</a:t>
            </a:r>
            <a:r>
              <a:rPr lang="cs-CZ" dirty="0" smtClean="0"/>
              <a:t> seznámí s tímto projektem </a:t>
            </a:r>
            <a:br>
              <a:rPr lang="cs-CZ" dirty="0" smtClean="0"/>
            </a:br>
            <a:r>
              <a:rPr lang="cs-CZ" dirty="0" smtClean="0"/>
              <a:t>svého známého z dětství, továrníka G. H. </a:t>
            </a:r>
            <a:r>
              <a:rPr lang="cs-CZ" dirty="0" err="1" smtClean="0"/>
              <a:t>Bondyho</a:t>
            </a:r>
            <a:endParaRPr lang="cs-CZ" dirty="0" smtClean="0"/>
          </a:p>
          <a:p>
            <a:r>
              <a:rPr lang="cs-CZ" dirty="0" smtClean="0"/>
              <a:t>Bondy začne mlokům dodávat i jiné potřeby</a:t>
            </a:r>
          </a:p>
          <a:p>
            <a:r>
              <a:rPr lang="cs-CZ" dirty="0" smtClean="0"/>
              <a:t>postupem času začínají pracovat na vodních stavbách</a:t>
            </a:r>
          </a:p>
          <a:p>
            <a:r>
              <a:rPr lang="cs-CZ" dirty="0" smtClean="0"/>
              <a:t>kapitán Van </a:t>
            </a:r>
            <a:r>
              <a:rPr lang="cs-CZ" dirty="0" err="1" smtClean="0"/>
              <a:t>Toch</a:t>
            </a:r>
            <a:r>
              <a:rPr lang="cs-CZ" dirty="0" smtClean="0"/>
              <a:t> mezitím vysazuje mloky</a:t>
            </a:r>
            <a:br>
              <a:rPr lang="cs-CZ" dirty="0" smtClean="0"/>
            </a:br>
            <a:r>
              <a:rPr lang="cs-CZ" dirty="0" smtClean="0"/>
              <a:t>i na jiných ostrovech Tichého oceánu</a:t>
            </a:r>
          </a:p>
          <a:p>
            <a:r>
              <a:rPr lang="cs-CZ" dirty="0"/>
              <a:t>p</a:t>
            </a:r>
            <a:r>
              <a:rPr lang="cs-CZ" dirty="0" smtClean="0"/>
              <a:t>o smrti kapitána Van </a:t>
            </a:r>
            <a:r>
              <a:rPr lang="cs-CZ" dirty="0" err="1" smtClean="0"/>
              <a:t>Tocha</a:t>
            </a:r>
            <a:r>
              <a:rPr lang="cs-CZ" dirty="0" smtClean="0"/>
              <a:t> se začne s mloky obchodovat jako s levnou pracovní silou</a:t>
            </a:r>
          </a:p>
          <a:p>
            <a:r>
              <a:rPr lang="cs-CZ" dirty="0" smtClean="0"/>
              <a:t>mloci jsou podrobeni vědeckému výzkumu</a:t>
            </a:r>
          </a:p>
          <a:p>
            <a:r>
              <a:rPr lang="cs-CZ" dirty="0" smtClean="0"/>
              <a:t>vyjde najevo, že se jedná o druh mloka, u kterého </a:t>
            </a:r>
            <a:br>
              <a:rPr lang="cs-CZ" dirty="0" smtClean="0"/>
            </a:br>
            <a:r>
              <a:rPr lang="cs-CZ" dirty="0" smtClean="0"/>
              <a:t>se předpokládalo vyhynutí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Přemnožení mloků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loci se ale postupně vyvinou v ještě inteligentnější tvory (za pomoci člověka) </a:t>
            </a:r>
          </a:p>
          <a:p>
            <a:r>
              <a:rPr lang="cs-CZ" dirty="0" smtClean="0"/>
              <a:t>ale značně se přemnoží</a:t>
            </a:r>
          </a:p>
          <a:p>
            <a:r>
              <a:rPr lang="cs-CZ" dirty="0" smtClean="0"/>
              <a:t>vzbouří se</a:t>
            </a:r>
          </a:p>
          <a:p>
            <a:r>
              <a:rPr lang="cs-CZ" dirty="0" smtClean="0"/>
              <a:t>začnou vyhrožovat lidem</a:t>
            </a:r>
          </a:p>
          <a:p>
            <a:r>
              <a:rPr lang="cs-CZ" dirty="0"/>
              <a:t>c</a:t>
            </a:r>
            <a:r>
              <a:rPr lang="cs-CZ" dirty="0" smtClean="0"/>
              <a:t>htějí válčit s lidmi, pokud jim nebude dovoleno zbourat břehy pevnin, aby mohli rozšířit svůj podmořský svět (svůj prostor)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B</a:t>
            </a:r>
            <a:r>
              <a:rPr lang="cs-CZ" dirty="0" smtClean="0"/>
              <a:t>eznadějnost situace – </a:t>
            </a:r>
            <a:br>
              <a:rPr lang="cs-CZ" dirty="0" smtClean="0"/>
            </a:br>
            <a:r>
              <a:rPr lang="cs-CZ" dirty="0" smtClean="0"/>
              <a:t>mloci i ve Vltavě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mloci bourají pevniny, vzhledem k potřebě vzniku mělčin</a:t>
            </a:r>
          </a:p>
          <a:p>
            <a:r>
              <a:rPr lang="cs-CZ" dirty="0" smtClean="0"/>
              <a:t>ze začátku nemohou mloci nemohou žít ve sladké vodě</a:t>
            </a:r>
            <a:br>
              <a:rPr lang="cs-CZ" dirty="0" smtClean="0"/>
            </a:br>
            <a:r>
              <a:rPr lang="cs-CZ" dirty="0" smtClean="0"/>
              <a:t>ALE</a:t>
            </a:r>
          </a:p>
          <a:p>
            <a:r>
              <a:rPr lang="cs-CZ" dirty="0" smtClean="0"/>
              <a:t>beznadějnost situace je zdůrazněna </a:t>
            </a:r>
            <a:br>
              <a:rPr lang="cs-CZ" dirty="0" smtClean="0"/>
            </a:br>
            <a:r>
              <a:rPr lang="cs-CZ" dirty="0" smtClean="0"/>
              <a:t>na konci knihy, kdy se už i ve Vltavě objeví </a:t>
            </a:r>
            <a:br>
              <a:rPr lang="cs-CZ" dirty="0" smtClean="0"/>
            </a:br>
            <a:r>
              <a:rPr lang="cs-CZ" i="1" dirty="0" smtClean="0"/>
              <a:t>černá hlava s opačnými víčky. Budoucnost lidstva je nejistá…</a:t>
            </a:r>
          </a:p>
          <a:p>
            <a:r>
              <a:rPr lang="cs-CZ" dirty="0" smtClean="0"/>
              <a:t>závěr knihy je otevřený  a končí objevením mloka v Praze ve Vltavě</a:t>
            </a:r>
          </a:p>
          <a:p>
            <a:endParaRPr lang="cs-CZ" i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Motivy a hlavní myšlenky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>
              <a:buFont typeface="Arial" pitchFamily="34" charset="0"/>
              <a:buChar char="•"/>
            </a:pPr>
            <a:r>
              <a:rPr lang="cs-CZ" sz="3600" dirty="0" smtClean="0"/>
              <a:t>člověk </a:t>
            </a:r>
            <a:r>
              <a:rPr lang="cs-CZ" sz="3600" dirty="0"/>
              <a:t>pomůže mlokům tím, že jim dá </a:t>
            </a:r>
            <a:r>
              <a:rPr lang="cs-CZ" sz="3600" dirty="0" smtClean="0"/>
              <a:t>nůž,</a:t>
            </a:r>
            <a:r>
              <a:rPr lang="cs-CZ" sz="3600" dirty="0"/>
              <a:t> </a:t>
            </a:r>
            <a:r>
              <a:rPr lang="cs-CZ" sz="3600" dirty="0" smtClean="0"/>
              <a:t>k </a:t>
            </a:r>
            <a:r>
              <a:rPr lang="cs-CZ" sz="3600" dirty="0"/>
              <a:t>ochraně před predátorem (žraloci)</a:t>
            </a:r>
          </a:p>
          <a:p>
            <a:pPr lvl="1">
              <a:buFont typeface="Arial" pitchFamily="34" charset="0"/>
              <a:buChar char="•"/>
            </a:pPr>
            <a:r>
              <a:rPr lang="cs-CZ" sz="3600" dirty="0" smtClean="0"/>
              <a:t>mloci </a:t>
            </a:r>
            <a:r>
              <a:rPr lang="cs-CZ" sz="3600" dirty="0"/>
              <a:t>jsou zprvu </a:t>
            </a:r>
            <a:r>
              <a:rPr lang="cs-CZ" sz="3600" dirty="0" smtClean="0"/>
              <a:t>atrakce</a:t>
            </a:r>
          </a:p>
          <a:p>
            <a:pPr lvl="1">
              <a:buFont typeface="Arial" pitchFamily="34" charset="0"/>
              <a:buChar char="•"/>
            </a:pPr>
            <a:r>
              <a:rPr lang="cs-CZ" sz="3600" dirty="0" smtClean="0"/>
              <a:t>jejich </a:t>
            </a:r>
            <a:r>
              <a:rPr lang="cs-CZ" sz="3600" dirty="0"/>
              <a:t>množství a síla </a:t>
            </a:r>
            <a:r>
              <a:rPr lang="cs-CZ" sz="3600" dirty="0" smtClean="0"/>
              <a:t>roste</a:t>
            </a:r>
          </a:p>
          <a:p>
            <a:pPr lvl="1">
              <a:buFont typeface="Arial" pitchFamily="34" charset="0"/>
              <a:buChar char="•"/>
            </a:pPr>
            <a:r>
              <a:rPr lang="cs-CZ" sz="3600" dirty="0" smtClean="0"/>
              <a:t>nakonec </a:t>
            </a:r>
            <a:r>
              <a:rPr lang="cs-CZ" sz="3600" dirty="0"/>
              <a:t>požadují větší životní prostor → tvrdí, že nic nemají proti </a:t>
            </a:r>
            <a:r>
              <a:rPr lang="cs-CZ" sz="3600" dirty="0" smtClean="0"/>
              <a:t>lidstvu</a:t>
            </a:r>
          </a:p>
          <a:p>
            <a:pPr lvl="1">
              <a:buFont typeface="Arial" pitchFamily="34" charset="0"/>
              <a:buChar char="•"/>
            </a:pPr>
            <a:r>
              <a:rPr lang="cs-CZ" sz="3600" dirty="0" smtClean="0"/>
              <a:t>stejně </a:t>
            </a:r>
            <a:r>
              <a:rPr lang="cs-CZ" sz="3600" dirty="0"/>
              <a:t>argumentoval Hitler v </a:t>
            </a:r>
            <a:r>
              <a:rPr lang="cs-CZ" sz="3600" dirty="0" smtClean="0"/>
              <a:t>Německu</a:t>
            </a:r>
          </a:p>
          <a:p>
            <a:pPr lvl="1">
              <a:buFont typeface="Arial" pitchFamily="34" charset="0"/>
              <a:buChar char="•"/>
            </a:pPr>
            <a:r>
              <a:rPr lang="cs-CZ" sz="3600" dirty="0" smtClean="0"/>
              <a:t>mloci – fašismus (alegorie) </a:t>
            </a:r>
          </a:p>
          <a:p>
            <a:pPr lvl="1">
              <a:buFont typeface="Arial" pitchFamily="34" charset="0"/>
              <a:buChar char="•"/>
            </a:pPr>
            <a:r>
              <a:rPr lang="cs-CZ" sz="3600" dirty="0" smtClean="0"/>
              <a:t>nebezpečí se týká všech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kapitán </a:t>
            </a:r>
            <a:r>
              <a:rPr lang="cs-CZ" dirty="0"/>
              <a:t>Van </a:t>
            </a:r>
            <a:r>
              <a:rPr lang="cs-CZ" dirty="0" err="1" smtClean="0"/>
              <a:t>Toch</a:t>
            </a:r>
            <a:r>
              <a:rPr lang="cs-CZ" dirty="0" smtClean="0"/>
              <a:t> - mloky </a:t>
            </a:r>
            <a:r>
              <a:rPr lang="cs-CZ" dirty="0"/>
              <a:t>objeví,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je </a:t>
            </a:r>
            <a:r>
              <a:rPr lang="cs-CZ" dirty="0"/>
              <a:t>dobromyslný a trochu </a:t>
            </a:r>
            <a:r>
              <a:rPr lang="cs-CZ" dirty="0" smtClean="0"/>
              <a:t>přihlouplý</a:t>
            </a:r>
          </a:p>
          <a:p>
            <a:r>
              <a:rPr lang="cs-CZ" dirty="0" smtClean="0"/>
              <a:t>G</a:t>
            </a:r>
            <a:r>
              <a:rPr lang="cs-CZ" dirty="0"/>
              <a:t>. H. Bondy, zakladatel společnosti zabývající se </a:t>
            </a:r>
            <a:r>
              <a:rPr lang="cs-CZ" dirty="0" smtClean="0"/>
              <a:t>mloky</a:t>
            </a:r>
          </a:p>
          <a:p>
            <a:r>
              <a:rPr lang="cs-CZ" dirty="0" smtClean="0"/>
              <a:t>pan </a:t>
            </a:r>
            <a:r>
              <a:rPr lang="cs-CZ" dirty="0" err="1"/>
              <a:t>Povondra</a:t>
            </a:r>
            <a:r>
              <a:rPr lang="cs-CZ" dirty="0"/>
              <a:t>, pracovitý a ochotný společník pana </a:t>
            </a:r>
            <a:r>
              <a:rPr lang="cs-CZ" dirty="0" err="1" smtClean="0"/>
              <a:t>Bondyho</a:t>
            </a:r>
            <a:endParaRPr lang="cs-CZ" dirty="0"/>
          </a:p>
          <a:p>
            <a:r>
              <a:rPr lang="cs-CZ" dirty="0" smtClean="0"/>
              <a:t>mloci </a:t>
            </a:r>
            <a:r>
              <a:rPr lang="cs-CZ" dirty="0" err="1" smtClean="0"/>
              <a:t>Andrias</a:t>
            </a:r>
            <a:r>
              <a:rPr lang="cs-CZ" dirty="0" smtClean="0"/>
              <a:t> </a:t>
            </a:r>
            <a:r>
              <a:rPr lang="cs-CZ" dirty="0" err="1" smtClean="0"/>
              <a:t>scheuchzeri</a:t>
            </a:r>
            <a:endParaRPr lang="cs-CZ" dirty="0" smtClean="0"/>
          </a:p>
          <a:p>
            <a:r>
              <a:rPr lang="cs-CZ" dirty="0" smtClean="0"/>
              <a:t>- </a:t>
            </a:r>
            <a:r>
              <a:rPr lang="cs-CZ" dirty="0"/>
              <a:t>černí, slizcí a vzbuzují čtenářův </a:t>
            </a:r>
            <a:r>
              <a:rPr lang="cs-CZ" dirty="0" smtClean="0"/>
              <a:t>odpor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dirty="0" smtClean="0"/>
              <a:t>nejprve využíváni jako levná pracovní síla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postupně nasazováni na složitější úkoly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nakonec mají tolik vědomostí a schopností, </a:t>
            </a:r>
            <a:br>
              <a:rPr lang="cs-CZ" dirty="0" smtClean="0"/>
            </a:br>
            <a:r>
              <a:rPr lang="cs-CZ" dirty="0" smtClean="0"/>
              <a:t>aby zničili lidstvo – podobnost s roboty z R.U.R.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mloci nepotřebují radost ze života, přátelství, lásku, pouze pracují pro své společenství 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podobný typ lidí byl vyžadován v nacistickém Německu (později v komunistickém Československu – 50. léta)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Mloci versus lidé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>
              <a:buFont typeface="Arial" pitchFamily="34" charset="0"/>
              <a:buChar char="•"/>
            </a:pPr>
            <a:r>
              <a:rPr lang="cs-CZ" dirty="0" smtClean="0"/>
              <a:t>mloci postupně ničí pevniny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lidé jsou proti nim bezmocní, protože se nesjednotí, dokud nejsou ohroženi konkrétně oni, odmítají pomoci sousední zemi </a:t>
            </a:r>
            <a:br>
              <a:rPr lang="cs-CZ" dirty="0" smtClean="0"/>
            </a:br>
            <a:r>
              <a:rPr lang="cs-CZ" dirty="0" smtClean="0"/>
              <a:t>(podobnost: začátek II. světové války) 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nebezpeční mloci (fašismus) jsou hrozbou všem 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lidé </a:t>
            </a:r>
            <a:r>
              <a:rPr lang="cs-CZ" dirty="0"/>
              <a:t>nemohou zvítězit,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protože </a:t>
            </a:r>
            <a:r>
              <a:rPr lang="cs-CZ" dirty="0"/>
              <a:t>v čele mloků je člověk – pragmatismus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co je dobré pro mě = obecně dobré</a:t>
            </a:r>
            <a:r>
              <a:rPr lang="cs-CZ" dirty="0" smtClean="0"/>
              <a:t>)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na konci se mlok vynoří v Praze (vnitrozemská oblast) → před mloky nejsme v bezpečí nikde - beznadějnost situace a problém se týká všech</a:t>
            </a:r>
          </a:p>
          <a:p>
            <a:pPr lvl="1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Čas a prostor </a:t>
            </a:r>
            <a:br>
              <a:rPr lang="cs-CZ" dirty="0" smtClean="0"/>
            </a:br>
            <a:r>
              <a:rPr lang="cs-CZ" dirty="0" smtClean="0"/>
              <a:t>a prostředky k výstavbě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dirty="0" smtClean="0"/>
              <a:t>celý svět - na mnoha různých koutech planety</a:t>
            </a:r>
            <a:br>
              <a:rPr lang="cs-CZ" dirty="0" smtClean="0"/>
            </a:br>
            <a:r>
              <a:rPr lang="cs-CZ" dirty="0" smtClean="0"/>
              <a:t>v Tichém oceánu, v různých částech Evropy, </a:t>
            </a:r>
            <a:br>
              <a:rPr lang="cs-CZ" dirty="0" smtClean="0"/>
            </a:br>
            <a:r>
              <a:rPr lang="cs-CZ" dirty="0" smtClean="0"/>
              <a:t>mimo jiné i v Praze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obraz </a:t>
            </a:r>
            <a:r>
              <a:rPr lang="cs-CZ" dirty="0"/>
              <a:t>meziválečného světa, 30. léta 20. </a:t>
            </a:r>
            <a:r>
              <a:rPr lang="cs-CZ" dirty="0" smtClean="0"/>
              <a:t>století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f</a:t>
            </a:r>
            <a:r>
              <a:rPr lang="cs-CZ" dirty="0" smtClean="0"/>
              <a:t>antazie</a:t>
            </a:r>
          </a:p>
          <a:p>
            <a:pPr lvl="1">
              <a:buFont typeface="Arial" pitchFamily="34" charset="0"/>
              <a:buChar char="•"/>
            </a:pPr>
            <a:r>
              <a:rPr lang="cs-CZ" dirty="0" err="1" smtClean="0"/>
              <a:t>antiutopie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reálné prvky 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rvky fantazie – mloci – symbol pro </a:t>
            </a:r>
            <a:r>
              <a:rPr lang="cs-CZ" dirty="0"/>
              <a:t>fašismus 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→ Čapek vytváří jakousi moderní </a:t>
            </a:r>
            <a:r>
              <a:rPr lang="cs-CZ" dirty="0"/>
              <a:t>bajku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Jazyková výstavba díla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1">
              <a:buFont typeface="Arial" pitchFamily="34" charset="0"/>
              <a:buChar char="•"/>
            </a:pPr>
            <a:r>
              <a:rPr lang="cs-CZ" dirty="0" smtClean="0"/>
              <a:t>slovní zásoba závisí na použitém slohového postupu </a:t>
            </a:r>
            <a:br>
              <a:rPr lang="cs-CZ" dirty="0" smtClean="0"/>
            </a:br>
            <a:r>
              <a:rPr lang="cs-CZ" dirty="0" smtClean="0"/>
              <a:t>a útvaru</a:t>
            </a:r>
            <a:r>
              <a:rPr lang="cs-CZ" dirty="0"/>
              <a:t> </a:t>
            </a:r>
            <a:r>
              <a:rPr lang="cs-CZ" dirty="0" smtClean="0"/>
              <a:t>a zda je v dané pasáži použit právě </a:t>
            </a:r>
            <a:br>
              <a:rPr lang="cs-CZ" dirty="0" smtClean="0"/>
            </a:br>
            <a:r>
              <a:rPr lang="cs-CZ" dirty="0" smtClean="0"/>
              <a:t>- článek z novin (SÚ)</a:t>
            </a:r>
            <a:br>
              <a:rPr lang="cs-CZ" dirty="0" smtClean="0"/>
            </a:br>
            <a:r>
              <a:rPr lang="cs-CZ" dirty="0" smtClean="0"/>
              <a:t>- deníkový záznam (SÚ)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nebo oficiální vypravování (vyprávěcí SP)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novinové zprávy a deníkové záznamy umožňují </a:t>
            </a:r>
            <a:br>
              <a:rPr lang="cs-CZ" dirty="0" smtClean="0"/>
            </a:br>
            <a:r>
              <a:rPr lang="cs-CZ" dirty="0" smtClean="0"/>
              <a:t>- vracet se v čase</a:t>
            </a:r>
            <a:br>
              <a:rPr lang="cs-CZ" dirty="0" smtClean="0"/>
            </a:br>
            <a:r>
              <a:rPr lang="cs-CZ" dirty="0" smtClean="0"/>
              <a:t>- přeskakovat některé časové úseky </a:t>
            </a:r>
            <a:br>
              <a:rPr lang="cs-CZ" dirty="0" smtClean="0"/>
            </a:br>
            <a:r>
              <a:rPr lang="cs-CZ" dirty="0" smtClean="0"/>
              <a:t>- měnit funkční styly </a:t>
            </a:r>
            <a:br>
              <a:rPr lang="cs-CZ" dirty="0" smtClean="0"/>
            </a:br>
            <a:r>
              <a:rPr lang="cs-CZ" dirty="0" smtClean="0"/>
              <a:t>(publicistický, prostě sdělovací, odborný, umělecký)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Umělecký styl </a:t>
            </a:r>
            <a:br>
              <a:rPr lang="cs-CZ" dirty="0" smtClean="0"/>
            </a:br>
            <a:r>
              <a:rPr lang="cs-CZ" dirty="0" smtClean="0"/>
              <a:t>v kombinaci s publicistickým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Čapek využil publicistického stylu a žánrů jako např. fiktivní zprávy, referáty a „vědecké studie“, práce s detaily, výstřižky, zajímavosti, slogany, sarkasmus vůči lidem, výsměch, alegorii</a:t>
            </a:r>
          </a:p>
          <a:p>
            <a:r>
              <a:rPr lang="cs-CZ" dirty="0"/>
              <a:t>v</a:t>
            </a:r>
            <a:r>
              <a:rPr lang="cs-CZ" dirty="0" smtClean="0"/>
              <a:t>yužitím různých slohových postupů dosáhl plastičnosti zobrazení, věrohodnosti až téměř dokonalé fikce skutečnosti </a:t>
            </a:r>
          </a:p>
          <a:p>
            <a:r>
              <a:rPr lang="cs-CZ" dirty="0" smtClean="0"/>
              <a:t>tím zvýšil naléhavost sdělení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Výklad narážek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textu je značné </a:t>
            </a:r>
            <a:r>
              <a:rPr lang="cs-CZ" b="1" dirty="0" smtClean="0"/>
              <a:t>množství narážek </a:t>
            </a:r>
            <a:br>
              <a:rPr lang="cs-CZ" b="1" dirty="0" smtClean="0"/>
            </a:br>
            <a:r>
              <a:rPr lang="cs-CZ" b="1" dirty="0" smtClean="0"/>
              <a:t>na německý nacismus</a:t>
            </a:r>
            <a:r>
              <a:rPr lang="cs-CZ" dirty="0" smtClean="0"/>
              <a:t>, s nímž Čapek </a:t>
            </a:r>
            <a:br>
              <a:rPr lang="cs-CZ" dirty="0" smtClean="0"/>
            </a:br>
            <a:r>
              <a:rPr lang="cs-CZ" dirty="0" smtClean="0"/>
              <a:t>hluboce nesouhlasil </a:t>
            </a:r>
            <a:br>
              <a:rPr lang="cs-CZ" dirty="0" smtClean="0"/>
            </a:br>
            <a:r>
              <a:rPr lang="cs-CZ" dirty="0" smtClean="0"/>
              <a:t>např. </a:t>
            </a:r>
            <a:r>
              <a:rPr lang="cs-CZ" i="1" dirty="0" smtClean="0"/>
              <a:t>„Zejména v Německu byla veškerá vivisekce (mloků) přísně zapovězena, ovšem jen židovským badatelům.“</a:t>
            </a:r>
            <a:endParaRPr lang="cs-CZ" b="1" dirty="0" smtClean="0"/>
          </a:p>
          <a:p>
            <a:r>
              <a:rPr lang="cs-CZ" dirty="0" smtClean="0"/>
              <a:t>celé dílo je také často vykládáno </a:t>
            </a:r>
            <a:br>
              <a:rPr lang="cs-CZ" dirty="0" smtClean="0"/>
            </a:br>
            <a:r>
              <a:rPr lang="cs-CZ" dirty="0" smtClean="0"/>
              <a:t>jako </a:t>
            </a:r>
            <a:r>
              <a:rPr lang="cs-CZ" b="1" dirty="0" smtClean="0"/>
              <a:t>alegorie na rozpínavost Třetí říše </a:t>
            </a:r>
            <a:br>
              <a:rPr lang="cs-CZ" b="1" dirty="0" smtClean="0"/>
            </a:br>
            <a:r>
              <a:rPr lang="cs-CZ" dirty="0" smtClean="0"/>
              <a:t>(teze o </a:t>
            </a:r>
            <a:r>
              <a:rPr lang="cs-CZ" i="1" dirty="0"/>
              <a:t>L</a:t>
            </a:r>
            <a:r>
              <a:rPr lang="cs-CZ" i="1" dirty="0" smtClean="0"/>
              <a:t>ebensraumu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arování před </a:t>
            </a:r>
            <a:r>
              <a:rPr lang="cs-CZ" dirty="0"/>
              <a:t>nebezpečím </a:t>
            </a:r>
            <a:r>
              <a:rPr lang="cs-CZ" dirty="0" smtClean="0"/>
              <a:t>fašismu</a:t>
            </a:r>
          </a:p>
          <a:p>
            <a:r>
              <a:rPr lang="cs-CZ" dirty="0" smtClean="0"/>
              <a:t>kritika společenské situace a postojů lidí, které umožňují vznik </a:t>
            </a:r>
            <a:r>
              <a:rPr lang="cs-CZ" dirty="0"/>
              <a:t>a rozvoj fašismu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(kritika falešnosti reklamních </a:t>
            </a:r>
            <a:r>
              <a:rPr lang="cs-CZ" dirty="0"/>
              <a:t>sloganů, </a:t>
            </a:r>
            <a:r>
              <a:rPr lang="cs-CZ" dirty="0" smtClean="0"/>
              <a:t>zištnosti</a:t>
            </a:r>
            <a:br>
              <a:rPr lang="cs-CZ" dirty="0" smtClean="0"/>
            </a:br>
            <a:r>
              <a:rPr lang="cs-CZ" dirty="0" smtClean="0"/>
              <a:t>a prodejnosti novin)</a:t>
            </a:r>
          </a:p>
          <a:p>
            <a:r>
              <a:rPr lang="cs-CZ" dirty="0" smtClean="0"/>
              <a:t>kritika hlupáctví</a:t>
            </a:r>
            <a:r>
              <a:rPr lang="cs-CZ" dirty="0"/>
              <a:t>, </a:t>
            </a:r>
            <a:r>
              <a:rPr lang="cs-CZ" dirty="0" smtClean="0"/>
              <a:t>morálního rozkladu </a:t>
            </a:r>
            <a:r>
              <a:rPr lang="cs-CZ" dirty="0"/>
              <a:t>základních lidských </a:t>
            </a:r>
            <a:r>
              <a:rPr lang="cs-CZ" dirty="0" smtClean="0"/>
              <a:t>hodnot</a:t>
            </a:r>
          </a:p>
          <a:p>
            <a:r>
              <a:rPr lang="cs-CZ" dirty="0"/>
              <a:t>u</a:t>
            </a:r>
            <a:r>
              <a:rPr lang="cs-CZ" dirty="0" smtClean="0"/>
              <a:t>pozornění na neschopnost </a:t>
            </a:r>
            <a:r>
              <a:rPr lang="cs-CZ" dirty="0"/>
              <a:t>vlastního </a:t>
            </a:r>
            <a:r>
              <a:rPr lang="cs-CZ" dirty="0" smtClean="0"/>
              <a:t>úsudku </a:t>
            </a:r>
            <a:br>
              <a:rPr lang="cs-CZ" dirty="0" smtClean="0"/>
            </a:br>
            <a:r>
              <a:rPr lang="cs-CZ" dirty="0" smtClean="0"/>
              <a:t>a na ztrátu individuality </a:t>
            </a:r>
          </a:p>
          <a:p>
            <a:r>
              <a:rPr lang="cs-CZ" dirty="0"/>
              <a:t>k</a:t>
            </a:r>
            <a:r>
              <a:rPr lang="cs-CZ" dirty="0" smtClean="0"/>
              <a:t>ritika  dobyvačných válek </a:t>
            </a:r>
          </a:p>
          <a:p>
            <a:r>
              <a:rPr lang="cs-CZ" dirty="0"/>
              <a:t>v</a:t>
            </a:r>
            <a:r>
              <a:rPr lang="cs-CZ" dirty="0" smtClean="0"/>
              <a:t>arování před </a:t>
            </a:r>
            <a:r>
              <a:rPr lang="cs-CZ" dirty="0"/>
              <a:t>zánikem </a:t>
            </a:r>
            <a:r>
              <a:rPr lang="cs-CZ" dirty="0" smtClean="0"/>
              <a:t>civilizace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Vysvětlení slova utopie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100" dirty="0"/>
              <a:t>v</a:t>
            </a:r>
            <a:r>
              <a:rPr lang="cs-CZ" sz="4100" dirty="0" smtClean="0"/>
              <a:t>ysněná, fantastická představa, nereálný plán</a:t>
            </a:r>
          </a:p>
          <a:p>
            <a:r>
              <a:rPr lang="cs-CZ" sz="4100" dirty="0" smtClean="0"/>
              <a:t>idealizovaná představa nereálné lidské společnosti, obce nebo státu</a:t>
            </a:r>
          </a:p>
          <a:p>
            <a:r>
              <a:rPr lang="cs-CZ" sz="4100" dirty="0"/>
              <a:t>s</a:t>
            </a:r>
            <a:r>
              <a:rPr lang="cs-CZ" sz="4100" dirty="0" smtClean="0"/>
              <a:t>lovo vytvořil </a:t>
            </a:r>
            <a:r>
              <a:rPr lang="cs-CZ" sz="4100" dirty="0" err="1" smtClean="0"/>
              <a:t>angl</a:t>
            </a:r>
            <a:r>
              <a:rPr lang="cs-CZ" sz="4100" dirty="0" smtClean="0"/>
              <a:t>. </a:t>
            </a:r>
            <a:r>
              <a:rPr lang="cs-CZ" sz="4100" dirty="0" err="1"/>
              <a:t>h</a:t>
            </a:r>
            <a:r>
              <a:rPr lang="cs-CZ" sz="4100" dirty="0" err="1" smtClean="0"/>
              <a:t>umanist</a:t>
            </a:r>
            <a:r>
              <a:rPr lang="cs-CZ" sz="4100" dirty="0" smtClean="0"/>
              <a:t>. myslitel Thomas More jako název své knihy </a:t>
            </a:r>
            <a:r>
              <a:rPr lang="cs-CZ" sz="4100" i="1" dirty="0" smtClean="0"/>
              <a:t>Utopie</a:t>
            </a:r>
            <a:r>
              <a:rPr lang="cs-CZ" sz="4100" dirty="0" smtClean="0"/>
              <a:t> z roku 1516</a:t>
            </a:r>
          </a:p>
          <a:p>
            <a:r>
              <a:rPr lang="cs-CZ" sz="4100" dirty="0"/>
              <a:t>v</a:t>
            </a:r>
            <a:r>
              <a:rPr lang="cs-CZ" sz="4100" dirty="0" smtClean="0"/>
              <a:t> širším významu označuje něco sice žádoucího, ale neskutečného, nereálného </a:t>
            </a:r>
            <a:br>
              <a:rPr lang="cs-CZ" sz="4100" dirty="0" smtClean="0"/>
            </a:br>
            <a:r>
              <a:rPr lang="cs-CZ" sz="4100" dirty="0" smtClean="0"/>
              <a:t>a nemožného (odtud také </a:t>
            </a:r>
            <a:r>
              <a:rPr lang="cs-CZ" sz="4100" b="1" dirty="0" smtClean="0"/>
              <a:t>utopický</a:t>
            </a:r>
            <a:r>
              <a:rPr lang="cs-CZ" sz="4100" dirty="0" smtClean="0"/>
              <a:t>, neskutečný, nemožný a </a:t>
            </a:r>
            <a:r>
              <a:rPr lang="cs-CZ" sz="4100" b="1" dirty="0" smtClean="0"/>
              <a:t>utopismus</a:t>
            </a:r>
            <a:r>
              <a:rPr lang="cs-CZ" sz="4100" dirty="0" smtClean="0"/>
              <a:t>, vytváření utopií nebo snaha o jejich uskutečnění)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Utopie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utopie ve svém pozitivním smyslu označuje lidskou snahu o vybudování lepší, </a:t>
            </a:r>
            <a:br>
              <a:rPr lang="cs-CZ" dirty="0" smtClean="0"/>
            </a:br>
            <a:r>
              <a:rPr lang="cs-CZ" dirty="0" smtClean="0"/>
              <a:t>možná i dokonalé společnosti</a:t>
            </a:r>
          </a:p>
          <a:p>
            <a:r>
              <a:rPr lang="cs-CZ" dirty="0" smtClean="0"/>
              <a:t>utopie ve svém negativním významu označuje myšlenky a plány, které jsou příliš odvážné a neuskutečnitelné</a:t>
            </a:r>
          </a:p>
          <a:p>
            <a:r>
              <a:rPr lang="cs-CZ" dirty="0" smtClean="0"/>
              <a:t>významově je slovo utopie odvozeno z řeckých slov </a:t>
            </a:r>
            <a:r>
              <a:rPr lang="cs-CZ" dirty="0" err="1" smtClean="0"/>
              <a:t>ou</a:t>
            </a:r>
            <a:r>
              <a:rPr lang="cs-CZ" dirty="0" smtClean="0"/>
              <a:t>=žádný a </a:t>
            </a:r>
            <a:r>
              <a:rPr lang="cs-CZ" dirty="0" err="1" smtClean="0"/>
              <a:t>topos</a:t>
            </a:r>
            <a:r>
              <a:rPr lang="cs-CZ" dirty="0" smtClean="0"/>
              <a:t>=místo</a:t>
            </a:r>
            <a:br>
              <a:rPr lang="cs-CZ" dirty="0" smtClean="0"/>
            </a:br>
            <a:r>
              <a:rPr lang="cs-CZ" dirty="0" smtClean="0"/>
              <a:t>- jedná se tedy o značení světa, </a:t>
            </a:r>
            <a:br>
              <a:rPr lang="cs-CZ" dirty="0" smtClean="0"/>
            </a:br>
            <a:r>
              <a:rPr lang="cs-CZ" dirty="0" smtClean="0"/>
              <a:t>které dosud neexistuje, </a:t>
            </a:r>
            <a:br>
              <a:rPr lang="cs-CZ" dirty="0" smtClean="0"/>
            </a:br>
            <a:r>
              <a:rPr lang="cs-CZ" dirty="0" smtClean="0"/>
              <a:t>nebo který existuje pouze v myšlenkách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Vysvětlení slova </a:t>
            </a:r>
            <a:r>
              <a:rPr lang="cs-CZ" dirty="0" err="1" smtClean="0"/>
              <a:t>antiutopie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opak utopie</a:t>
            </a:r>
          </a:p>
          <a:p>
            <a:r>
              <a:rPr lang="cs-CZ" dirty="0" smtClean="0"/>
              <a:t>myšlenka fiktivní společnosti, která se vyvinula špatným směrem, má zásadní nedostatky (totalitní forma vlády, omezování osobní svobody) vzniklé přehnáním jednoho nebo více ideologických principů</a:t>
            </a:r>
          </a:p>
          <a:p>
            <a:r>
              <a:rPr lang="cs-CZ" dirty="0"/>
              <a:t>o</a:t>
            </a:r>
            <a:r>
              <a:rPr lang="cs-CZ" dirty="0" smtClean="0"/>
              <a:t>bčané antiutopického světa jsou obvykle neskrývaně utlačováni politickým systémem</a:t>
            </a:r>
          </a:p>
          <a:p>
            <a:r>
              <a:rPr lang="cs-CZ" dirty="0" smtClean="0"/>
              <a:t>s různými typy utopických a antiutopických společností se lze setkat v science fiction </a:t>
            </a:r>
            <a:br>
              <a:rPr lang="cs-CZ" dirty="0" smtClean="0"/>
            </a:br>
            <a:r>
              <a:rPr lang="cs-CZ" dirty="0" smtClean="0"/>
              <a:t>(nejen v literatuře, ale i v dalších žánrech umění)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Vysvětlení slova vivisekce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Vivisekce </a:t>
            </a:r>
            <a:r>
              <a:rPr lang="cs-CZ" dirty="0" smtClean="0"/>
              <a:t>je původně pojem odkazující na pitvu nebo </a:t>
            </a:r>
            <a:r>
              <a:rPr lang="cs-CZ" b="1" dirty="0" smtClean="0"/>
              <a:t>chirurgický zákrok na živém zvířeti nebo člověku</a:t>
            </a:r>
          </a:p>
          <a:p>
            <a:r>
              <a:rPr lang="cs-CZ" dirty="0"/>
              <a:t>h</a:t>
            </a:r>
            <a:r>
              <a:rPr lang="cs-CZ" dirty="0" smtClean="0"/>
              <a:t>lavní rozdíl mezi chirurgickým a vivisekčním zákrokem je ten, že zatímco chirurgický zákrok je primárně zaměřen k zlepšení zdravotního stavu nemocného zvířete nebo člověka, primárním </a:t>
            </a:r>
            <a:r>
              <a:rPr lang="cs-CZ" b="1" dirty="0" smtClean="0"/>
              <a:t>účelem </a:t>
            </a:r>
            <a:r>
              <a:rPr lang="cs-CZ" dirty="0" smtClean="0"/>
              <a:t>vivisekčního zákroku </a:t>
            </a:r>
            <a:r>
              <a:rPr lang="cs-CZ" b="1" dirty="0" smtClean="0"/>
              <a:t>je výzkum</a:t>
            </a:r>
            <a:r>
              <a:rPr lang="cs-CZ" dirty="0" smtClean="0"/>
              <a:t>, prováděný za účelem získání informací</a:t>
            </a:r>
          </a:p>
          <a:p>
            <a:r>
              <a:rPr lang="cs-CZ" dirty="0" smtClean="0"/>
              <a:t>Definice, uvádějící, že se jedná o zákrok bez narkózy, není přesná, neboť vivisekce se zpravidla koná s lokálním umrtvením či v celkové anestesii, takže pro zkoumané zvíře nebo člověka není bezprostředně bolestivá. Nejde tudíž o mučení, neboť smyslem vivisekce není působit utrpení a bolest. Problém je však v tom, že </a:t>
            </a:r>
            <a:r>
              <a:rPr lang="cs-CZ" b="1" dirty="0" smtClean="0"/>
              <a:t>při ní často dochází k poškození zkoumaného organismu</a:t>
            </a:r>
            <a:r>
              <a:rPr lang="cs-CZ" dirty="0" smtClean="0"/>
              <a:t>, tedy jeden živý tvor je obětován k výzkumu, který má sloužit jiným živým tvorům.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Vysvětlení slova Lebensraum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Lebensraum</a:t>
            </a:r>
            <a:r>
              <a:rPr lang="cs-CZ" dirty="0" smtClean="0"/>
              <a:t> (německy: životní prostor) byla politická doktrína (pevné učení či nauka, obvykle opřená o nějakou autoritu) o nutnosti územní expanze nacistické NSDAP v Německu</a:t>
            </a:r>
          </a:p>
          <a:p>
            <a:r>
              <a:rPr lang="cs-CZ" dirty="0"/>
              <a:t>t</a:t>
            </a:r>
            <a:r>
              <a:rPr lang="cs-CZ" dirty="0" smtClean="0"/>
              <a:t>eorie Lebensraumu měla ospravedlnit německé nároky na území ve východní Evropě a Asii (zejména v SSSR) a byla základem pro Hitlerovo tažení na východ – ideologické zdůvodnění německé invaze do Československa a Polska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Vysvětlení sousloví Třetí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Nacistické Německo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oficiálním názvem Německá říše (německy </a:t>
            </a:r>
            <a:r>
              <a:rPr lang="cs-CZ" dirty="0" err="1"/>
              <a:t>Deutsches</a:t>
            </a:r>
            <a:r>
              <a:rPr lang="cs-CZ" dirty="0"/>
              <a:t> Reich</a:t>
            </a:r>
            <a:r>
              <a:rPr lang="cs-CZ" dirty="0" smtClean="0"/>
              <a:t>) </a:t>
            </a:r>
            <a:r>
              <a:rPr lang="cs-CZ" b="1" dirty="0" smtClean="0"/>
              <a:t>v letech 1933 až </a:t>
            </a:r>
            <a:r>
              <a:rPr lang="cs-CZ" dirty="0" smtClean="0"/>
              <a:t>1943 a Velkoněmecká říše (německy </a:t>
            </a:r>
            <a:r>
              <a:rPr lang="cs-CZ" dirty="0" err="1" smtClean="0"/>
              <a:t>Großdeutsches</a:t>
            </a:r>
            <a:r>
              <a:rPr lang="cs-CZ" dirty="0" smtClean="0"/>
              <a:t> Reich) od roku 1943 do jeho zániku roku </a:t>
            </a:r>
            <a:r>
              <a:rPr lang="cs-CZ" b="1" dirty="0" smtClean="0"/>
              <a:t>1945, </a:t>
            </a:r>
            <a:br>
              <a:rPr lang="cs-CZ" b="1" dirty="0" smtClean="0"/>
            </a:br>
            <a:r>
              <a:rPr lang="cs-CZ" b="1" dirty="0" smtClean="0"/>
              <a:t>neoficiálně označované také jako Třetí říše </a:t>
            </a:r>
            <a:br>
              <a:rPr lang="cs-CZ" b="1" dirty="0" smtClean="0"/>
            </a:br>
            <a:r>
              <a:rPr lang="cs-CZ" b="1" dirty="0" smtClean="0"/>
              <a:t>(německy </a:t>
            </a:r>
            <a:r>
              <a:rPr lang="cs-CZ" b="1" i="1" dirty="0" err="1" smtClean="0"/>
              <a:t>Drittes</a:t>
            </a:r>
            <a:r>
              <a:rPr lang="cs-CZ" b="1" i="1" dirty="0" smtClean="0"/>
              <a:t> Reich</a:t>
            </a:r>
            <a:r>
              <a:rPr lang="cs-CZ" b="1" dirty="0" smtClean="0"/>
              <a:t>) </a:t>
            </a:r>
            <a:r>
              <a:rPr lang="cs-CZ" dirty="0" smtClean="0"/>
              <a:t>či</a:t>
            </a:r>
            <a:r>
              <a:rPr lang="cs-CZ" b="1" dirty="0" smtClean="0"/>
              <a:t> </a:t>
            </a:r>
            <a:r>
              <a:rPr lang="cs-CZ" dirty="0" smtClean="0"/>
              <a:t>prostě Říše,</a:t>
            </a:r>
            <a:br>
              <a:rPr lang="cs-CZ" dirty="0" smtClean="0"/>
            </a:br>
            <a:r>
              <a:rPr lang="cs-CZ" dirty="0" smtClean="0"/>
              <a:t>je označení německého státu v době, kdy byl ovládán nacisty, tedy od Hitlerova jmenování německým kancléřem 30. ledna 1933 či od jeho převzetí diktátorských pravomocí v březnu 1933 do bezpodmínečné kapitulace Německa na konci druhé světové války 8. května 1945.</a:t>
            </a:r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Válka</a:t>
            </a:r>
            <a:r>
              <a:rPr lang="en-US" dirty="0" smtClean="0"/>
              <a:t> s </a:t>
            </a:r>
            <a:r>
              <a:rPr lang="en-US" dirty="0" err="1" smtClean="0"/>
              <a:t>mloky</a:t>
            </a:r>
            <a:r>
              <a:rPr lang="en-US" dirty="0" smtClean="0"/>
              <a:t>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2013-11-18].</a:t>
            </a:r>
            <a:endParaRPr lang="cs-CZ" i="1" dirty="0" smtClean="0"/>
          </a:p>
          <a:p>
            <a:r>
              <a:rPr lang="cs-CZ" dirty="0" smtClean="0"/>
              <a:t>ULRICHOVÁ, Libuše. </a:t>
            </a:r>
            <a:r>
              <a:rPr lang="cs-CZ" i="1" dirty="0" smtClean="0"/>
              <a:t>Obsahy z děl české literatury</a:t>
            </a:r>
            <a:r>
              <a:rPr lang="cs-CZ" dirty="0" smtClean="0"/>
              <a:t>. 7., </a:t>
            </a:r>
            <a:r>
              <a:rPr lang="cs-CZ" dirty="0" err="1" smtClean="0"/>
              <a:t>aktualiz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Humpolec: Pavel Dolejší, 2005, 203 s. ISBN 80-864-8059-3.</a:t>
            </a:r>
          </a:p>
          <a:p>
            <a:r>
              <a:rPr lang="cs-CZ" dirty="0" smtClean="0"/>
              <a:t>SOUKAL, Josef. </a:t>
            </a:r>
            <a:r>
              <a:rPr lang="cs-CZ" i="1" dirty="0" smtClean="0"/>
              <a:t>Literatura pro 3. ročník středních odborných škol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2003, 327 s. ISBN 80-723-5213-X.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935</Words>
  <Application>Microsoft Office PowerPoint</Application>
  <PresentationFormat>Předvádění na obrazovce (4:3)</PresentationFormat>
  <Paragraphs>145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Digitální učební materiál</vt:lpstr>
      <vt:lpstr>Válka s mloky</vt:lpstr>
      <vt:lpstr>Vydáváno v letech 1935 – 1936  v Lidových novinách</vt:lpstr>
      <vt:lpstr>Rozděleno na 3 knihy</vt:lpstr>
      <vt:lpstr>Dějový příběh</vt:lpstr>
      <vt:lpstr>Děj</vt:lpstr>
      <vt:lpstr>Obchodování s mloky  Mloci - levná pracovní síla</vt:lpstr>
      <vt:lpstr>Přemnožení mloků</vt:lpstr>
      <vt:lpstr>Beznadějnost situace –  mloci i ve Vltavě</vt:lpstr>
      <vt:lpstr>  Motivy a hlavní myšlenky </vt:lpstr>
      <vt:lpstr>Hlavní postavy</vt:lpstr>
      <vt:lpstr>Mloci</vt:lpstr>
      <vt:lpstr>Mloci versus lidé</vt:lpstr>
      <vt:lpstr>Čas a prostor  a prostředky k výstavbě</vt:lpstr>
      <vt:lpstr>  Jazyková výstavba díla </vt:lpstr>
      <vt:lpstr>Umělecký styl  v kombinaci s publicistickým</vt:lpstr>
      <vt:lpstr>Výklad narážek</vt:lpstr>
      <vt:lpstr>Význam díla</vt:lpstr>
      <vt:lpstr>Vysvětlení slova utopie</vt:lpstr>
      <vt:lpstr>Utopie</vt:lpstr>
      <vt:lpstr>Vysvětlení slova antiutopie</vt:lpstr>
      <vt:lpstr>Vysvětlení slova vivisekce</vt:lpstr>
      <vt:lpstr>Vysvětlení slova Lebensraum</vt:lpstr>
      <vt:lpstr>Vysvětlení sousloví Třetí říše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29</cp:revision>
  <dcterms:created xsi:type="dcterms:W3CDTF">2013-10-16T17:42:53Z</dcterms:created>
  <dcterms:modified xsi:type="dcterms:W3CDTF">2013-12-01T22:34:35Z</dcterms:modified>
</cp:coreProperties>
</file>