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310" r:id="rId2"/>
    <p:sldId id="258" r:id="rId3"/>
    <p:sldId id="269" r:id="rId4"/>
    <p:sldId id="268" r:id="rId5"/>
    <p:sldId id="270" r:id="rId6"/>
    <p:sldId id="272" r:id="rId7"/>
    <p:sldId id="271" r:id="rId8"/>
    <p:sldId id="260" r:id="rId9"/>
    <p:sldId id="279" r:id="rId10"/>
    <p:sldId id="278" r:id="rId11"/>
    <p:sldId id="280" r:id="rId12"/>
    <p:sldId id="261" r:id="rId13"/>
    <p:sldId id="285" r:id="rId14"/>
    <p:sldId id="284" r:id="rId15"/>
    <p:sldId id="283" r:id="rId16"/>
    <p:sldId id="286" r:id="rId17"/>
    <p:sldId id="282" r:id="rId18"/>
    <p:sldId id="262" r:id="rId19"/>
    <p:sldId id="287" r:id="rId20"/>
    <p:sldId id="290" r:id="rId21"/>
    <p:sldId id="273" r:id="rId22"/>
    <p:sldId id="292" r:id="rId23"/>
    <p:sldId id="293" r:id="rId24"/>
    <p:sldId id="291" r:id="rId25"/>
    <p:sldId id="295" r:id="rId26"/>
    <p:sldId id="294" r:id="rId27"/>
    <p:sldId id="296" r:id="rId28"/>
    <p:sldId id="297" r:id="rId29"/>
    <p:sldId id="303" r:id="rId30"/>
    <p:sldId id="298" r:id="rId31"/>
    <p:sldId id="302" r:id="rId32"/>
    <p:sldId id="299" r:id="rId33"/>
    <p:sldId id="304" r:id="rId34"/>
    <p:sldId id="305" r:id="rId35"/>
    <p:sldId id="300" r:id="rId36"/>
    <p:sldId id="301" r:id="rId37"/>
    <p:sldId id="306" r:id="rId38"/>
    <p:sldId id="267" r:id="rId39"/>
    <p:sldId id="257" r:id="rId40"/>
    <p:sldId id="307" r:id="rId41"/>
    <p:sldId id="309" r:id="rId42"/>
    <p:sldId id="308" r:id="rId43"/>
    <p:sldId id="263" r:id="rId44"/>
    <p:sldId id="264" r:id="rId45"/>
    <p:sldId id="265" r:id="rId46"/>
    <p:sldId id="266" r:id="rId47"/>
    <p:sldId id="276" r:id="rId48"/>
    <p:sldId id="311" r:id="rId4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66" d="100"/>
          <a:sy n="66" d="100"/>
        </p:scale>
        <p:origin x="-102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4516C6-045C-42D7-AF7C-DA2A78B5AE1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FD785A-C165-471D-93D2-13CAA4832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225DF-CC40-4381-9439-B4C1EFE7784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F0CCC8-3A1A-412C-AFE3-9961069E68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753273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Karel Čapek - Bílá nemoc</a:t>
                      </a:r>
                      <a:endParaRPr kumimoji="0" lang="cs-CZ" sz="4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Literatura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54358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OPVK_1.5_DUM_III/2_CJL_MA033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033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K. Čapek – Bílá nemoc; seznámení s dějem, hlavními postavami, výstavbou a hlavní myšlenkou Čapkova dramatu Bílá nemoc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Bílá 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l</a:t>
            </a:r>
            <a:r>
              <a:rPr lang="cs-CZ" dirty="0" smtClean="0"/>
              <a:t>iterární druh – drama</a:t>
            </a:r>
          </a:p>
          <a:p>
            <a:r>
              <a:rPr lang="cs-CZ" dirty="0" smtClean="0"/>
              <a:t>hra o třech dějstvích ve 14 obrazech</a:t>
            </a:r>
          </a:p>
          <a:p>
            <a:r>
              <a:rPr lang="cs-CZ" dirty="0" smtClean="0"/>
              <a:t>reakce na válku a varování před nebezpečím, které pro tehdejší Evropu představovalo Hitlerovo Německo</a:t>
            </a:r>
          </a:p>
          <a:p>
            <a:r>
              <a:rPr lang="cs-CZ" dirty="0" smtClean="0"/>
              <a:t>uvedena na scénu roku 1937 (fašismus a nacismus</a:t>
            </a:r>
            <a:r>
              <a:rPr lang="cs-CZ" dirty="0"/>
              <a:t> </a:t>
            </a:r>
            <a:r>
              <a:rPr lang="cs-CZ" dirty="0" smtClean="0"/>
              <a:t>sílí)</a:t>
            </a:r>
          </a:p>
          <a:p>
            <a:r>
              <a:rPr lang="cs-CZ" dirty="0" smtClean="0"/>
              <a:t>Karel Čapek ji napsal v předvečer 2. světové války a stala se posléze i jedním z důvodů plánované autorovy perzekuce gestapem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Místo 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000" dirty="0" smtClean="0"/>
              <a:t>v blíže neurčené zemi (stejně jako na celém světě) propuká tzv. Bílá nemoc</a:t>
            </a:r>
          </a:p>
          <a:p>
            <a:r>
              <a:rPr lang="cs-CZ" sz="4000" dirty="0" smtClean="0"/>
              <a:t>země, kde se děj Bílé nemoci odehrává,  připomíná tehdejší Německo nebo Itálii, Španělsko nebo i jiné státy</a:t>
            </a:r>
          </a:p>
          <a:p>
            <a:r>
              <a:rPr lang="cs-CZ" sz="4000" dirty="0" smtClean="0"/>
              <a:t>psáno srozumitelným jazykem </a:t>
            </a:r>
            <a:br>
              <a:rPr lang="cs-CZ" sz="4000" dirty="0" smtClean="0"/>
            </a:br>
            <a:r>
              <a:rPr lang="cs-CZ" sz="4000" dirty="0" smtClean="0"/>
              <a:t>a typicky čapkovským způsobem</a:t>
            </a:r>
            <a:endParaRPr lang="cs-CZ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         Hlavní postavy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doktor </a:t>
            </a:r>
            <a:r>
              <a:rPr lang="cs-CZ" dirty="0" err="1" smtClean="0"/>
              <a:t>Galén</a:t>
            </a:r>
            <a:endParaRPr lang="cs-CZ" dirty="0" smtClean="0"/>
          </a:p>
          <a:p>
            <a:r>
              <a:rPr lang="cs-CZ" dirty="0" smtClean="0"/>
              <a:t>dvorní rada/prof. dr. </a:t>
            </a:r>
            <a:r>
              <a:rPr lang="cs-CZ" dirty="0" err="1" smtClean="0"/>
              <a:t>Sigelius</a:t>
            </a:r>
            <a:endParaRPr lang="cs-CZ" dirty="0" smtClean="0"/>
          </a:p>
          <a:p>
            <a:r>
              <a:rPr lang="cs-CZ" dirty="0" smtClean="0"/>
              <a:t>maršál</a:t>
            </a:r>
          </a:p>
          <a:p>
            <a:r>
              <a:rPr lang="cs-CZ" dirty="0" smtClean="0"/>
              <a:t>baron </a:t>
            </a:r>
            <a:r>
              <a:rPr lang="cs-CZ" dirty="0" err="1" smtClean="0"/>
              <a:t>Krüg</a:t>
            </a:r>
            <a:endParaRPr lang="cs-CZ" dirty="0" smtClean="0"/>
          </a:p>
          <a:p>
            <a:r>
              <a:rPr lang="cs-CZ" dirty="0" smtClean="0"/>
              <a:t>maršálova dcera </a:t>
            </a:r>
            <a:r>
              <a:rPr lang="cs-CZ" dirty="0" err="1" smtClean="0"/>
              <a:t>Anetta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ynovec  barona </a:t>
            </a:r>
            <a:r>
              <a:rPr lang="cs-CZ" dirty="0" err="1" smtClean="0"/>
              <a:t>Krüga</a:t>
            </a:r>
            <a:r>
              <a:rPr lang="cs-CZ" dirty="0" smtClean="0"/>
              <a:t> Pavel, </a:t>
            </a:r>
            <a:r>
              <a:rPr lang="cs-CZ" dirty="0" err="1" smtClean="0"/>
              <a:t>Anettin</a:t>
            </a:r>
            <a:r>
              <a:rPr lang="cs-CZ" dirty="0" smtClean="0"/>
              <a:t> milý</a:t>
            </a:r>
          </a:p>
          <a:p>
            <a:r>
              <a:rPr lang="cs-CZ" dirty="0" smtClean="0"/>
              <a:t>otec</a:t>
            </a:r>
          </a:p>
          <a:p>
            <a:r>
              <a:rPr lang="cs-CZ" dirty="0" smtClean="0"/>
              <a:t>matka</a:t>
            </a:r>
          </a:p>
          <a:p>
            <a:r>
              <a:rPr lang="cs-CZ" dirty="0" smtClean="0"/>
              <a:t>dcera</a:t>
            </a:r>
          </a:p>
          <a:p>
            <a:r>
              <a:rPr lang="cs-CZ" dirty="0" smtClean="0"/>
              <a:t>syn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Maršál a baron </a:t>
            </a:r>
            <a:r>
              <a:rPr lang="cs-CZ" dirty="0" err="1" smtClean="0"/>
              <a:t>Krüg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vystupuje zde diktátor - vůdce národa, označovaný slovem "Maršál", který chce zahájit válku (dobová paralela na Adolfa Hitlera)</a:t>
            </a:r>
          </a:p>
          <a:p>
            <a:r>
              <a:rPr lang="cs-CZ" dirty="0"/>
              <a:t>v</a:t>
            </a:r>
            <a:r>
              <a:rPr lang="cs-CZ" dirty="0" smtClean="0"/>
              <a:t> téže době se objevuje nakažlivá neznámá nemoc, která zabíjí lidi a jejím prvním symptomem je necitlivá bílá skvrna na těle</a:t>
            </a:r>
          </a:p>
          <a:p>
            <a:r>
              <a:rPr lang="cs-CZ" dirty="0" smtClean="0"/>
              <a:t>Maršálovým přítelem je také majitel zbrojovky baron </a:t>
            </a:r>
            <a:r>
              <a:rPr lang="cs-CZ" dirty="0" err="1" smtClean="0"/>
              <a:t>Krüg</a:t>
            </a:r>
            <a:r>
              <a:rPr lang="cs-CZ" dirty="0" smtClean="0"/>
              <a:t>, který bílou nemocí onemocní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Tzv. Bílá 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jistý druh lepry pocházející z Číny a podle </a:t>
            </a:r>
            <a:br>
              <a:rPr lang="cs-CZ" dirty="0" smtClean="0"/>
            </a:br>
            <a:r>
              <a:rPr lang="cs-CZ" dirty="0" smtClean="0"/>
              <a:t>toho také oficiálně nazývaná </a:t>
            </a:r>
            <a:r>
              <a:rPr lang="cs-CZ" dirty="0" err="1" smtClean="0"/>
              <a:t>Čengova</a:t>
            </a:r>
            <a:r>
              <a:rPr lang="cs-CZ" dirty="0" smtClean="0"/>
              <a:t> nemoc</a:t>
            </a:r>
          </a:p>
          <a:p>
            <a:r>
              <a:rPr lang="cs-CZ" dirty="0"/>
              <a:t>p</a:t>
            </a:r>
            <a:r>
              <a:rPr lang="cs-CZ" dirty="0" smtClean="0"/>
              <a:t>říznaky nakažených jsou podobné jako </a:t>
            </a:r>
            <a:br>
              <a:rPr lang="cs-CZ" dirty="0" smtClean="0"/>
            </a:br>
            <a:r>
              <a:rPr lang="cs-CZ" dirty="0" smtClean="0"/>
              <a:t>u malomocných – tvorba otevřených, zapáchajících ran, odpadávání kusů masa </a:t>
            </a:r>
            <a:br>
              <a:rPr lang="cs-CZ" dirty="0" smtClean="0"/>
            </a:br>
            <a:r>
              <a:rPr lang="cs-CZ" dirty="0" smtClean="0"/>
              <a:t>a jistá smrt</a:t>
            </a:r>
          </a:p>
          <a:p>
            <a:r>
              <a:rPr lang="cs-CZ" dirty="0"/>
              <a:t>p</a:t>
            </a:r>
            <a:r>
              <a:rPr lang="cs-CZ" dirty="0" smtClean="0"/>
              <a:t>rvotním příznakem je bílá, tvrdá skvrna někde na těle nemocného</a:t>
            </a:r>
          </a:p>
          <a:p>
            <a:r>
              <a:rPr lang="cs-CZ" dirty="0"/>
              <a:t>n</a:t>
            </a:r>
            <a:r>
              <a:rPr lang="cs-CZ" dirty="0" smtClean="0"/>
              <a:t>emoc trvá cca 3-5 měsíců, pak nastane smrt</a:t>
            </a:r>
          </a:p>
          <a:p>
            <a:r>
              <a:rPr lang="cs-CZ" dirty="0"/>
              <a:t>n</a:t>
            </a:r>
            <a:r>
              <a:rPr lang="cs-CZ" dirty="0" smtClean="0"/>
              <a:t>emoc postihuje jen osoby starší 40 let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Dr. </a:t>
            </a:r>
            <a:r>
              <a:rPr lang="cs-CZ" dirty="0" err="1" smtClean="0"/>
              <a:t>Galén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mírumilovný lékař, který nachází lék</a:t>
            </a:r>
          </a:p>
          <a:p>
            <a:r>
              <a:rPr lang="cs-CZ" dirty="0" smtClean="0"/>
              <a:t>původně léčí pouze chudé lidi, každý mu zaplatí, kolik si může dovolit</a:t>
            </a:r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ohaté lidi ale vyléčit nechce, pokud nejsou ochotni přestat válčit, popř. brojit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Galén</a:t>
            </a:r>
            <a:r>
              <a:rPr lang="cs-CZ" dirty="0" smtClean="0"/>
              <a:t>, který zažil válku, odmítne léčit barona </a:t>
            </a:r>
            <a:r>
              <a:rPr lang="cs-CZ" dirty="0" err="1" smtClean="0"/>
              <a:t>Krüga</a:t>
            </a:r>
            <a:r>
              <a:rPr lang="cs-CZ" dirty="0" smtClean="0"/>
              <a:t> (dá továrníkovi ultimátum - nechce jej léčit, dokud nepřestane vyrábět zbraně) </a:t>
            </a:r>
          </a:p>
          <a:p>
            <a:r>
              <a:rPr lang="cs-CZ" dirty="0" smtClean="0"/>
              <a:t>proto je předvolán maršálem, ale stále odmítá maršálova přítele léčit, dokud se bude pokračovat ve zbrojení a přípravě na válku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800" dirty="0" smtClean="0"/>
              <a:t>uvedení do děje </a:t>
            </a:r>
            <a:br>
              <a:rPr lang="cs-CZ" sz="3800" dirty="0" smtClean="0"/>
            </a:br>
            <a:r>
              <a:rPr lang="cs-CZ" sz="3800" dirty="0" smtClean="0"/>
              <a:t>- 3 malomocní popisují chorobu a její projevy, při kterých nemocný prožívá velké bolesti a silně páchne</a:t>
            </a:r>
          </a:p>
          <a:p>
            <a:r>
              <a:rPr lang="cs-CZ" sz="3800" dirty="0" smtClean="0"/>
              <a:t>Dvorní rada/Dr. </a:t>
            </a:r>
            <a:r>
              <a:rPr lang="cs-CZ" sz="3800" dirty="0" err="1" smtClean="0"/>
              <a:t>Sigelius</a:t>
            </a:r>
            <a:r>
              <a:rPr lang="cs-CZ" sz="3800" dirty="0" smtClean="0"/>
              <a:t> (vede </a:t>
            </a:r>
            <a:r>
              <a:rPr lang="cs-CZ" sz="3800" dirty="0" err="1" smtClean="0"/>
              <a:t>Lilienthalovu</a:t>
            </a:r>
            <a:r>
              <a:rPr lang="cs-CZ" sz="3800" dirty="0" smtClean="0"/>
              <a:t> kliniku) debatuje o nemoci</a:t>
            </a:r>
            <a:br>
              <a:rPr lang="cs-CZ" sz="3800" dirty="0" smtClean="0"/>
            </a:br>
            <a:r>
              <a:rPr lang="cs-CZ" sz="3800" dirty="0" smtClean="0"/>
              <a:t>s novinářem, dozvídáme se další názvy nemoci: </a:t>
            </a:r>
            <a:r>
              <a:rPr lang="cs-CZ" sz="3800" dirty="0" err="1" smtClean="0"/>
              <a:t>Pejpinské</a:t>
            </a:r>
            <a:r>
              <a:rPr lang="cs-CZ" sz="3800" dirty="0" smtClean="0"/>
              <a:t> malomocenství, </a:t>
            </a:r>
            <a:r>
              <a:rPr lang="cs-CZ" sz="3800" dirty="0" err="1" smtClean="0"/>
              <a:t>Čengova</a:t>
            </a:r>
            <a:r>
              <a:rPr lang="cs-CZ" sz="3800" dirty="0" smtClean="0"/>
              <a:t> nemoc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Dr. </a:t>
            </a:r>
            <a:r>
              <a:rPr lang="cs-CZ" sz="3600" dirty="0" err="1" smtClean="0"/>
              <a:t>Sigelius</a:t>
            </a:r>
            <a:r>
              <a:rPr lang="cs-CZ" sz="3600" dirty="0" smtClean="0"/>
              <a:t> (bezohledně hrdý, že se první případ v Evropě objevil právě na jeho klinice a jeden symptom se jmenuje po něm) </a:t>
            </a:r>
            <a:br>
              <a:rPr lang="cs-CZ" sz="3600" dirty="0" smtClean="0"/>
            </a:br>
            <a:r>
              <a:rPr lang="cs-CZ" sz="3600" dirty="0" smtClean="0"/>
              <a:t>popisuje nemoc jako neléčitelnou (nemocným podávají jen prostředky proti zápachu a bolesti)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Dr. </a:t>
            </a:r>
            <a:r>
              <a:rPr lang="cs-CZ" dirty="0" err="1" smtClean="0"/>
              <a:t>Galén</a:t>
            </a:r>
            <a:r>
              <a:rPr lang="cs-CZ" dirty="0" smtClean="0"/>
              <a:t> přichází léčit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 Dr. </a:t>
            </a:r>
            <a:r>
              <a:rPr lang="cs-CZ" dirty="0" err="1" smtClean="0"/>
              <a:t>Sigeliem</a:t>
            </a:r>
            <a:r>
              <a:rPr lang="cs-CZ" dirty="0" smtClean="0"/>
              <a:t> přichází Dr. </a:t>
            </a:r>
            <a:r>
              <a:rPr lang="cs-CZ" dirty="0" err="1" smtClean="0"/>
              <a:t>Galén</a:t>
            </a:r>
            <a:r>
              <a:rPr lang="cs-CZ" dirty="0" smtClean="0"/>
              <a:t> s žádostí </a:t>
            </a:r>
            <a:br>
              <a:rPr lang="cs-CZ" dirty="0" smtClean="0"/>
            </a:br>
            <a:r>
              <a:rPr lang="cs-CZ" dirty="0" smtClean="0"/>
              <a:t>o možnost vyzkoušet svou metodu léčby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Sigelius</a:t>
            </a:r>
            <a:r>
              <a:rPr lang="cs-CZ" dirty="0" smtClean="0"/>
              <a:t> odmítá, ale když se dozví, že byl Dr. </a:t>
            </a:r>
            <a:r>
              <a:rPr lang="cs-CZ" dirty="0" err="1" smtClean="0"/>
              <a:t>Galén</a:t>
            </a:r>
            <a:r>
              <a:rPr lang="cs-CZ" dirty="0" smtClean="0"/>
              <a:t> nejlepším asistentem jeho předchůdce (tchána </a:t>
            </a:r>
            <a:r>
              <a:rPr lang="cs-CZ" dirty="0" err="1" smtClean="0"/>
              <a:t>Lilienthala</a:t>
            </a:r>
            <a:r>
              <a:rPr lang="cs-CZ" dirty="0"/>
              <a:t>)</a:t>
            </a:r>
            <a:r>
              <a:rPr lang="cs-CZ" dirty="0" smtClean="0"/>
              <a:t> souhlasí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Galénovi</a:t>
            </a:r>
            <a:r>
              <a:rPr lang="cs-CZ" dirty="0" smtClean="0"/>
              <a:t> říkal </a:t>
            </a:r>
            <a:r>
              <a:rPr lang="cs-CZ" dirty="0" err="1" smtClean="0"/>
              <a:t>Lilienthal</a:t>
            </a:r>
            <a:r>
              <a:rPr lang="cs-CZ" dirty="0" smtClean="0"/>
              <a:t> Dětina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oté - smlouvání podmínek, protože </a:t>
            </a:r>
            <a:r>
              <a:rPr lang="cs-CZ" dirty="0" err="1" smtClean="0"/>
              <a:t>Galén</a:t>
            </a:r>
            <a:r>
              <a:rPr lang="cs-CZ" dirty="0" smtClean="0"/>
              <a:t> odmítá sdělit metodu, dokud ji nevyzkouší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Pokoj č. 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akonec Dr. </a:t>
            </a:r>
            <a:r>
              <a:rPr lang="cs-CZ" sz="3600" dirty="0" err="1" smtClean="0"/>
              <a:t>Sigelius</a:t>
            </a:r>
            <a:r>
              <a:rPr lang="cs-CZ" sz="3600" dirty="0" smtClean="0"/>
              <a:t> přistupuje na podmínky Dr. </a:t>
            </a:r>
            <a:r>
              <a:rPr lang="cs-CZ" sz="3600" dirty="0" err="1" smtClean="0"/>
              <a:t>Galéna</a:t>
            </a:r>
            <a:r>
              <a:rPr lang="cs-CZ" sz="3600" dirty="0" smtClean="0"/>
              <a:t> </a:t>
            </a:r>
            <a:endParaRPr lang="cs-CZ" sz="3600" dirty="0"/>
          </a:p>
          <a:p>
            <a:r>
              <a:rPr lang="cs-CZ" sz="3600" dirty="0" smtClean="0"/>
              <a:t>přes jisté pochyby Dvorní rada </a:t>
            </a:r>
            <a:r>
              <a:rPr lang="cs-CZ" sz="3600" dirty="0" err="1" smtClean="0"/>
              <a:t>Galénovi</a:t>
            </a:r>
            <a:r>
              <a:rPr lang="cs-CZ" sz="3600" dirty="0" smtClean="0"/>
              <a:t> vyhovuje, ale k dispozici mu dá pouze nejhorší a již takřka nevyléčitelné případy na pokoji číslo 13 (také jsou to nejchudší pacienty, kteří za léčbu neplatí)</a:t>
            </a:r>
            <a:endParaRPr lang="cs-CZ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Úspěchy dr. </a:t>
            </a:r>
            <a:r>
              <a:rPr lang="cs-CZ" dirty="0" err="1" smtClean="0"/>
              <a:t>Galéna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Dr. </a:t>
            </a:r>
            <a:r>
              <a:rPr lang="cs-CZ" sz="4000" dirty="0" err="1" smtClean="0"/>
              <a:t>Galén</a:t>
            </a:r>
            <a:r>
              <a:rPr lang="cs-CZ" sz="4000" dirty="0" smtClean="0"/>
              <a:t> slibuje výsledky do 6 týdnů, </a:t>
            </a:r>
            <a:br>
              <a:rPr lang="cs-CZ" sz="4000" dirty="0" smtClean="0"/>
            </a:br>
            <a:r>
              <a:rPr lang="cs-CZ" sz="4000" dirty="0" smtClean="0"/>
              <a:t>přestože je to nepředstavitelné </a:t>
            </a:r>
            <a:br>
              <a:rPr lang="cs-CZ" sz="4000" dirty="0" smtClean="0"/>
            </a:br>
            <a:r>
              <a:rPr lang="cs-CZ" sz="4000" dirty="0" smtClean="0"/>
              <a:t>v kombinaci s minulými komentáři </a:t>
            </a:r>
            <a:br>
              <a:rPr lang="cs-CZ" sz="4000" dirty="0" smtClean="0"/>
            </a:br>
            <a:r>
              <a:rPr lang="cs-CZ" sz="4000" dirty="0" smtClean="0"/>
              <a:t>k nemoci</a:t>
            </a:r>
          </a:p>
          <a:p>
            <a:r>
              <a:rPr lang="cs-CZ" sz="4000" dirty="0" smtClean="0"/>
              <a:t>o to větší je překvapení všech na klinice, když začne mít léčba doktora </a:t>
            </a:r>
            <a:r>
              <a:rPr lang="cs-CZ" sz="4000" dirty="0" err="1" smtClean="0"/>
              <a:t>Galéna</a:t>
            </a:r>
            <a:r>
              <a:rPr lang="cs-CZ" sz="4000" dirty="0" smtClean="0"/>
              <a:t> úspěchy</a:t>
            </a:r>
            <a:endParaRPr lang="cs-CZ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Dvorní rada Dr. </a:t>
            </a:r>
            <a:r>
              <a:rPr lang="cs-CZ" dirty="0" err="1" smtClean="0"/>
              <a:t>Sigelius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/>
              <a:t>z</a:t>
            </a:r>
            <a:r>
              <a:rPr lang="cs-CZ" sz="3600" dirty="0" smtClean="0"/>
              <a:t>de vymezuje K. Čapek Dr. </a:t>
            </a:r>
            <a:r>
              <a:rPr lang="cs-CZ" sz="3600" dirty="0" err="1" smtClean="0"/>
              <a:t>Sigelia</a:t>
            </a:r>
            <a:r>
              <a:rPr lang="cs-CZ" sz="3600" dirty="0" smtClean="0"/>
              <a:t> jako hrdou hlavu kliniky, která ráda opravuje a hůře snáší znalejší osobu, a je evidentní, že bere Dr. </a:t>
            </a:r>
            <a:r>
              <a:rPr lang="cs-CZ" sz="3600" dirty="0" err="1" smtClean="0"/>
              <a:t>Galéna</a:t>
            </a:r>
            <a:r>
              <a:rPr lang="cs-CZ" sz="3600" dirty="0" smtClean="0"/>
              <a:t> proto, že z toho může být výdělek</a:t>
            </a:r>
          </a:p>
          <a:p>
            <a:r>
              <a:rPr lang="cs-CZ" sz="3600" dirty="0" smtClean="0"/>
              <a:t>Dr. </a:t>
            </a:r>
            <a:r>
              <a:rPr lang="cs-CZ" sz="3600" dirty="0" err="1" smtClean="0"/>
              <a:t>Galén</a:t>
            </a:r>
            <a:r>
              <a:rPr lang="cs-CZ" sz="3600" dirty="0" smtClean="0"/>
              <a:t> se naopak projevuje méně sebejistě, ale přesto si zachovává mírnou převahu v jednání, protože moc dobře ví, že je jediný, kdo má lék na </a:t>
            </a:r>
            <a:r>
              <a:rPr lang="cs-CZ" sz="3600" dirty="0"/>
              <a:t>B</a:t>
            </a:r>
            <a:r>
              <a:rPr lang="cs-CZ" sz="3600" dirty="0" smtClean="0"/>
              <a:t>ílou nemoc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– náhled do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 dalším obraze líčí K. Čapek rodinu, která se zdánlivě děje přímo nezúčastní</a:t>
            </a:r>
          </a:p>
          <a:p>
            <a:r>
              <a:rPr lang="cs-CZ" sz="3600" dirty="0" smtClean="0"/>
              <a:t>plní účel náhledu do střední společnosti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omocí této jednoduše popsané rodiny </a:t>
            </a:r>
            <a:br>
              <a:rPr lang="cs-CZ" sz="3600" dirty="0" smtClean="0"/>
            </a:br>
            <a:r>
              <a:rPr lang="cs-CZ" sz="3600" dirty="0" smtClean="0"/>
              <a:t>(otec, matka, dcera, syn – všichni bez jmen) nás seznamuje s různými náhledy rozdílných věkových skupin na bílou nemoc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Místo pro mladé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dcera a syn jsou amorálně rádi za bílou nemoc, protože nemohou najít práci </a:t>
            </a:r>
            <a:br>
              <a:rPr lang="cs-CZ" sz="3600" dirty="0" smtClean="0"/>
            </a:br>
            <a:r>
              <a:rPr lang="cs-CZ" sz="3600" dirty="0" smtClean="0"/>
              <a:t>a nemoc dělá na světě místo pro mladé (nedostatkem pracovních příležitostí naráží K. Čapek na stav Německa před nástupem A. Hitlera)</a:t>
            </a:r>
          </a:p>
          <a:p>
            <a:r>
              <a:rPr lang="cs-CZ" sz="3600" dirty="0"/>
              <a:t>o</a:t>
            </a:r>
            <a:r>
              <a:rPr lang="cs-CZ" sz="3600" dirty="0" smtClean="0"/>
              <a:t>tec je v této pasáži proti názoru mladých </a:t>
            </a:r>
            <a:br>
              <a:rPr lang="cs-CZ" sz="3600" dirty="0" smtClean="0"/>
            </a:br>
            <a:r>
              <a:rPr lang="cs-CZ" sz="3600" dirty="0" smtClean="0"/>
              <a:t>a proti bílé nemoci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 vydělávat na 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asistent Dr. </a:t>
            </a:r>
            <a:r>
              <a:rPr lang="cs-CZ" dirty="0" err="1" smtClean="0"/>
              <a:t>Sigelia</a:t>
            </a:r>
            <a:r>
              <a:rPr lang="cs-CZ" dirty="0" smtClean="0"/>
              <a:t> chce vydělávat na tom, že bude podvodně léčit nemocné, protože tuší, jak vypadá lék</a:t>
            </a:r>
          </a:p>
          <a:p>
            <a:r>
              <a:rPr lang="cs-CZ" dirty="0"/>
              <a:t>n</a:t>
            </a:r>
            <a:r>
              <a:rPr lang="cs-CZ" dirty="0" smtClean="0"/>
              <a:t>ezná jeho složení, pouze ví, že je to barvou hořčici podobná látka do injekcí</a:t>
            </a:r>
          </a:p>
          <a:p>
            <a:r>
              <a:rPr lang="cs-CZ" dirty="0" smtClean="0"/>
              <a:t>na klinice jsou profesoři z cizích států </a:t>
            </a:r>
            <a:br>
              <a:rPr lang="cs-CZ" dirty="0" smtClean="0"/>
            </a:br>
            <a:r>
              <a:rPr lang="cs-CZ" dirty="0" smtClean="0"/>
              <a:t>a gratulují Dr. </a:t>
            </a:r>
            <a:r>
              <a:rPr lang="cs-CZ" dirty="0" err="1" smtClean="0"/>
              <a:t>Sigeliovi</a:t>
            </a:r>
            <a:r>
              <a:rPr lang="cs-CZ" dirty="0" smtClean="0"/>
              <a:t>, který paradoxně </a:t>
            </a:r>
            <a:br>
              <a:rPr lang="cs-CZ" dirty="0" smtClean="0"/>
            </a:br>
            <a:r>
              <a:rPr lang="cs-CZ" dirty="0" smtClean="0"/>
              <a:t>o léčbě neví nic 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Jde o peníze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Dr. </a:t>
            </a:r>
            <a:r>
              <a:rPr lang="cs-CZ" dirty="0" err="1" smtClean="0"/>
              <a:t>Sigelius</a:t>
            </a:r>
            <a:r>
              <a:rPr lang="cs-CZ" dirty="0" smtClean="0"/>
              <a:t> říká, že je to úspěch kliniky</a:t>
            </a:r>
          </a:p>
          <a:p>
            <a:r>
              <a:rPr lang="cs-CZ" dirty="0"/>
              <a:t>j</a:t>
            </a:r>
            <a:r>
              <a:rPr lang="cs-CZ" dirty="0" smtClean="0"/>
              <a:t>e nervózní, že mu Dr. </a:t>
            </a:r>
            <a:r>
              <a:rPr lang="cs-CZ" dirty="0" err="1" smtClean="0"/>
              <a:t>Galén</a:t>
            </a:r>
            <a:r>
              <a:rPr lang="cs-CZ" dirty="0" smtClean="0"/>
              <a:t> nic o léčbě neřekne</a:t>
            </a:r>
          </a:p>
          <a:p>
            <a:r>
              <a:rPr lang="cs-CZ" dirty="0"/>
              <a:t>ž</a:t>
            </a:r>
            <a:r>
              <a:rPr lang="cs-CZ" dirty="0" smtClean="0"/>
              <a:t>ádá Dr. </a:t>
            </a:r>
            <a:r>
              <a:rPr lang="cs-CZ" dirty="0" err="1" smtClean="0"/>
              <a:t>Galéna</a:t>
            </a:r>
            <a:r>
              <a:rPr lang="cs-CZ" dirty="0" smtClean="0"/>
              <a:t>, aby léčil za peníze majetnou známost jednoho profesora, ale Dr. </a:t>
            </a:r>
            <a:r>
              <a:rPr lang="cs-CZ" dirty="0" err="1" smtClean="0"/>
              <a:t>Galén</a:t>
            </a:r>
            <a:r>
              <a:rPr lang="cs-CZ" dirty="0" smtClean="0"/>
              <a:t> odmítá</a:t>
            </a:r>
          </a:p>
          <a:p>
            <a:r>
              <a:rPr lang="cs-CZ" dirty="0" smtClean="0"/>
              <a:t>asistent si potom s požehnáním Dr. </a:t>
            </a:r>
            <a:r>
              <a:rPr lang="cs-CZ" dirty="0" err="1" smtClean="0"/>
              <a:t>Sigelia</a:t>
            </a:r>
            <a:r>
              <a:rPr lang="cs-CZ" dirty="0" smtClean="0"/>
              <a:t> otevírá soukromou ordinaci a do ní také, jak vyplývá z podání, půjde majetný nemocný </a:t>
            </a:r>
          </a:p>
          <a:p>
            <a:r>
              <a:rPr lang="cs-CZ" dirty="0" smtClean="0"/>
              <a:t>zvláštní je, že to Dr. </a:t>
            </a:r>
            <a:r>
              <a:rPr lang="cs-CZ" dirty="0" err="1" smtClean="0"/>
              <a:t>Sigeliovi</a:t>
            </a:r>
            <a:r>
              <a:rPr lang="cs-CZ" dirty="0" smtClean="0"/>
              <a:t> nevadí</a:t>
            </a:r>
          </a:p>
          <a:p>
            <a:r>
              <a:rPr lang="cs-CZ" dirty="0"/>
              <a:t>u</a:t>
            </a:r>
            <a:r>
              <a:rPr lang="cs-CZ" dirty="0" smtClean="0"/>
              <a:t>kazuje se opět, že mu jde jen o peníze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Maršál na klinice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kliniku přichází na prohlídku také vůdce země, neohrožený Maršál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Galéna</a:t>
            </a:r>
            <a:r>
              <a:rPr lang="cs-CZ" dirty="0" smtClean="0"/>
              <a:t> na tuto dobu zřízenci nechtějí pustit k nemocným</a:t>
            </a:r>
          </a:p>
          <a:p>
            <a:r>
              <a:rPr lang="cs-CZ" dirty="0" smtClean="0"/>
              <a:t>K. Čapek tak vylíčil moment, kdy nejznalejší je zadržen ve své úspěšné činnosti někým, kdo neví o problému vůbec nic 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povýšenectví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Dr. </a:t>
            </a:r>
            <a:r>
              <a:rPr lang="cs-CZ" dirty="0" err="1" smtClean="0"/>
              <a:t>Sigelius</a:t>
            </a:r>
            <a:r>
              <a:rPr lang="cs-CZ" dirty="0" smtClean="0"/>
              <a:t> vyjadřuje před Maršálem svůj obdiv k němu, </a:t>
            </a:r>
            <a:r>
              <a:rPr lang="cs-CZ" dirty="0"/>
              <a:t>u</a:t>
            </a:r>
            <a:r>
              <a:rPr lang="cs-CZ" dirty="0" smtClean="0"/>
              <a:t>kazuje se tím jeho náklonnost k režimu 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Sigelius</a:t>
            </a:r>
            <a:r>
              <a:rPr lang="cs-CZ" dirty="0" smtClean="0"/>
              <a:t> se před novináři vyjadřuje o Dr. </a:t>
            </a:r>
            <a:r>
              <a:rPr lang="cs-CZ" dirty="0" err="1" smtClean="0"/>
              <a:t>Galénovi</a:t>
            </a:r>
            <a:r>
              <a:rPr lang="cs-CZ" dirty="0" smtClean="0"/>
              <a:t> pouze jako o zasloužilém spolubojovníkovi </a:t>
            </a:r>
          </a:p>
          <a:p>
            <a:r>
              <a:rPr lang="cs-CZ" dirty="0"/>
              <a:t>p</a:t>
            </a:r>
            <a:r>
              <a:rPr lang="cs-CZ" dirty="0" smtClean="0"/>
              <a:t>rojevuje povýšenectví, ačkoli proti Dr. </a:t>
            </a:r>
            <a:r>
              <a:rPr lang="cs-CZ" dirty="0" err="1" smtClean="0"/>
              <a:t>Galénovi</a:t>
            </a:r>
            <a:r>
              <a:rPr lang="cs-CZ" dirty="0" smtClean="0"/>
              <a:t> je v boji proti nemoci naprostou nulou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 za světový mír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návštěvě Maršála žádá Dvorní rada </a:t>
            </a:r>
            <a:r>
              <a:rPr lang="cs-CZ" dirty="0" err="1" smtClean="0"/>
              <a:t>Galéna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o recept na jeho lék </a:t>
            </a:r>
          </a:p>
          <a:p>
            <a:r>
              <a:rPr lang="cs-CZ" dirty="0" err="1" smtClean="0"/>
              <a:t>Galén</a:t>
            </a:r>
            <a:r>
              <a:rPr lang="cs-CZ" dirty="0" smtClean="0"/>
              <a:t> mu jej však nechce vydat a hloučku novinářů řekne, že jej vydá jen těm zemím, které budou ochotny uzavřít světový mír</a:t>
            </a:r>
          </a:p>
          <a:p>
            <a:r>
              <a:rPr lang="cs-CZ" dirty="0"/>
              <a:t>b</a:t>
            </a:r>
            <a:r>
              <a:rPr lang="cs-CZ" dirty="0" smtClean="0"/>
              <a:t>ude léčit jen chudé, kteří jindy zůstávali bez pomoci</a:t>
            </a:r>
          </a:p>
          <a:p>
            <a:r>
              <a:rPr lang="cs-CZ" dirty="0"/>
              <a:t>b</a:t>
            </a:r>
            <a:r>
              <a:rPr lang="cs-CZ" dirty="0" smtClean="0"/>
              <a:t>ohaté léčit nebude, protože mají vliv a ten ať použijí k přesvědčení státníků k věčnému míru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Vypovězení z kliniky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za svůj požadavek je </a:t>
            </a:r>
            <a:r>
              <a:rPr lang="cs-CZ" sz="4000" dirty="0" err="1" smtClean="0"/>
              <a:t>Galén</a:t>
            </a:r>
            <a:r>
              <a:rPr lang="cs-CZ" sz="4000" dirty="0" smtClean="0"/>
              <a:t> z kliniky okamžitě vypovězen</a:t>
            </a:r>
          </a:p>
          <a:p>
            <a:r>
              <a:rPr lang="cs-CZ" sz="4000" dirty="0" smtClean="0"/>
              <a:t>začíná na svoje náklady léčit pouze chudé, protože dle jeho přesvědčení </a:t>
            </a:r>
            <a:br>
              <a:rPr lang="cs-CZ" sz="4000" dirty="0" smtClean="0"/>
            </a:br>
            <a:r>
              <a:rPr lang="cs-CZ" sz="4000" dirty="0" smtClean="0"/>
              <a:t>jen chudí nemají moc, </a:t>
            </a:r>
            <a:br>
              <a:rPr lang="cs-CZ" sz="4000" dirty="0" smtClean="0"/>
            </a:br>
            <a:r>
              <a:rPr lang="cs-CZ" sz="4000" dirty="0" smtClean="0"/>
              <a:t>aby mohli zastavit války</a:t>
            </a:r>
            <a:endParaRPr lang="cs-CZ" sz="40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pět – rodina</a:t>
            </a:r>
          </a:p>
          <a:p>
            <a:r>
              <a:rPr lang="cs-CZ" dirty="0"/>
              <a:t>o</a:t>
            </a:r>
            <a:r>
              <a:rPr lang="cs-CZ" dirty="0" smtClean="0"/>
              <a:t>tec je rád, že je lék</a:t>
            </a:r>
          </a:p>
          <a:p>
            <a:r>
              <a:rPr lang="cs-CZ" dirty="0"/>
              <a:t>z</a:t>
            </a:r>
            <a:r>
              <a:rPr lang="cs-CZ" dirty="0" smtClean="0"/>
              <a:t>ároveň má radost, že je povýšen na ředitele účtárny </a:t>
            </a:r>
            <a:r>
              <a:rPr lang="cs-CZ" dirty="0" err="1" smtClean="0"/>
              <a:t>Krügových</a:t>
            </a:r>
            <a:r>
              <a:rPr lang="cs-CZ" dirty="0" smtClean="0"/>
              <a:t> závodů na zbraně (představují německou továrnu na zbrojní materiál </a:t>
            </a:r>
            <a:r>
              <a:rPr lang="cs-CZ" dirty="0" err="1" smtClean="0"/>
              <a:t>Krupp</a:t>
            </a:r>
            <a:r>
              <a:rPr lang="cs-CZ" dirty="0" smtClean="0"/>
              <a:t> )</a:t>
            </a:r>
          </a:p>
          <a:p>
            <a:r>
              <a:rPr lang="cs-CZ" dirty="0"/>
              <a:t>d</a:t>
            </a:r>
            <a:r>
              <a:rPr lang="cs-CZ" dirty="0" smtClean="0"/>
              <a:t>ěkuje Bohu za malomocenství, protože jinak by své nové místo nedostal, čímž se blíží k názoru svých dětí </a:t>
            </a:r>
          </a:p>
          <a:p>
            <a:r>
              <a:rPr lang="cs-CZ" dirty="0"/>
              <a:t>ř</a:t>
            </a:r>
            <a:r>
              <a:rPr lang="cs-CZ" dirty="0" smtClean="0"/>
              <a:t>íká, že bude týdenní válka</a:t>
            </a:r>
          </a:p>
          <a:p>
            <a:r>
              <a:rPr lang="cs-CZ" dirty="0" smtClean="0"/>
              <a:t>K. Čapek naráží na metodu </a:t>
            </a:r>
            <a:r>
              <a:rPr lang="cs-CZ" dirty="0" err="1" smtClean="0"/>
              <a:t>Blitzkriegu</a:t>
            </a:r>
            <a:r>
              <a:rPr lang="cs-CZ" dirty="0" smtClean="0"/>
              <a:t>, kterou také potom Němci používali na začátku 2. světové války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Zbrojení dalo práci lidem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tec je proti podmínkám Dr. </a:t>
            </a:r>
            <a:r>
              <a:rPr lang="cs-CZ" dirty="0" err="1" smtClean="0"/>
              <a:t>Galéna</a:t>
            </a:r>
            <a:endParaRPr lang="cs-CZ" dirty="0" smtClean="0"/>
          </a:p>
          <a:p>
            <a:r>
              <a:rPr lang="cs-CZ" dirty="0" smtClean="0"/>
              <a:t>staví se na stranu maršála, který razantně prosazuje válku, protože stát je na vítěznou válku vybaven</a:t>
            </a:r>
          </a:p>
          <a:p>
            <a:r>
              <a:rPr lang="cs-CZ" dirty="0"/>
              <a:t>o</a:t>
            </a:r>
            <a:r>
              <a:rPr lang="cs-CZ" dirty="0" smtClean="0"/>
              <a:t>tec říká, že by se přerušením zbrojení sebrala práce 200 tisícům lidí</a:t>
            </a:r>
          </a:p>
          <a:p>
            <a:r>
              <a:rPr lang="cs-CZ" dirty="0" smtClean="0"/>
              <a:t>K. Čapek ukazuje na situaci v Německu </a:t>
            </a:r>
            <a:br>
              <a:rPr lang="cs-CZ" dirty="0" smtClean="0"/>
            </a:br>
            <a:r>
              <a:rPr lang="cs-CZ" dirty="0" smtClean="0"/>
              <a:t>v době hospodářské krize, kdy právě velký nárůst armádní výroby dal mnoha lidem práci </a:t>
            </a:r>
            <a:br>
              <a:rPr lang="cs-CZ" dirty="0" smtClean="0"/>
            </a:br>
            <a:r>
              <a:rPr lang="cs-CZ" dirty="0" smtClean="0"/>
              <a:t>a dopomohl rozběhu ekonomiky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Matka onemocní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tcova bezohlednost a spokojenost </a:t>
            </a:r>
            <a:br>
              <a:rPr lang="cs-CZ" sz="3600" dirty="0" smtClean="0"/>
            </a:br>
            <a:r>
              <a:rPr lang="cs-CZ" sz="3600" dirty="0" smtClean="0"/>
              <a:t>s bílou nemocí se dostane do </a:t>
            </a:r>
            <a:br>
              <a:rPr lang="cs-CZ" sz="3600" dirty="0" smtClean="0"/>
            </a:br>
            <a:r>
              <a:rPr lang="cs-CZ" sz="3600" dirty="0" smtClean="0"/>
              <a:t>kontrastu s rodinou, </a:t>
            </a:r>
            <a:br>
              <a:rPr lang="cs-CZ" sz="3600" dirty="0" smtClean="0"/>
            </a:br>
            <a:r>
              <a:rPr lang="cs-CZ" sz="3600" dirty="0" smtClean="0"/>
              <a:t>když matka onemocní</a:t>
            </a:r>
          </a:p>
          <a:p>
            <a:r>
              <a:rPr lang="cs-CZ" sz="3600" dirty="0"/>
              <a:t>o</a:t>
            </a:r>
            <a:r>
              <a:rPr lang="cs-CZ" sz="3600" dirty="0" smtClean="0"/>
              <a:t>tec jde s matkou za Dr. </a:t>
            </a:r>
            <a:r>
              <a:rPr lang="cs-CZ" sz="3600" dirty="0" err="1" smtClean="0"/>
              <a:t>Galénem</a:t>
            </a:r>
            <a:endParaRPr lang="cs-CZ" sz="3600" dirty="0" smtClean="0"/>
          </a:p>
          <a:p>
            <a:r>
              <a:rPr lang="cs-CZ" sz="3600" dirty="0"/>
              <a:t>n</a:t>
            </a:r>
            <a:r>
              <a:rPr lang="cs-CZ" sz="3600" dirty="0" smtClean="0"/>
              <a:t>ejprve otec říká, že dá všechno, aby byla matka v pořádku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padouch?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Dr. </a:t>
            </a:r>
            <a:r>
              <a:rPr lang="cs-CZ" dirty="0" err="1" smtClean="0"/>
              <a:t>Galén</a:t>
            </a:r>
            <a:r>
              <a:rPr lang="cs-CZ" dirty="0" smtClean="0"/>
              <a:t> chce, aby se otec přimluvil za mír </a:t>
            </a:r>
            <a:br>
              <a:rPr lang="cs-CZ" dirty="0" smtClean="0"/>
            </a:br>
            <a:r>
              <a:rPr lang="cs-CZ" dirty="0" smtClean="0"/>
              <a:t>a vzdal se funkce</a:t>
            </a:r>
          </a:p>
          <a:p>
            <a:r>
              <a:rPr lang="cs-CZ" dirty="0" smtClean="0"/>
              <a:t>otec ale odmítne, protože se taky živí válkou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Galéna</a:t>
            </a:r>
            <a:r>
              <a:rPr lang="cs-CZ" dirty="0" smtClean="0"/>
              <a:t> označí otec za bezcitného padoucha</a:t>
            </a:r>
          </a:p>
          <a:p>
            <a:r>
              <a:rPr lang="cs-CZ" dirty="0"/>
              <a:t>s</a:t>
            </a:r>
            <a:r>
              <a:rPr lang="cs-CZ" dirty="0" smtClean="0"/>
              <a:t>ám si jako padouch nepřipadá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Nemocní v táborech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dalším obraze je Baron </a:t>
            </a:r>
            <a:r>
              <a:rPr lang="cs-CZ" dirty="0" err="1" smtClean="0"/>
              <a:t>Krüg</a:t>
            </a:r>
            <a:r>
              <a:rPr lang="cs-CZ" dirty="0" smtClean="0"/>
              <a:t> u dvorního rady Dr. </a:t>
            </a:r>
            <a:r>
              <a:rPr lang="cs-CZ" dirty="0" err="1" smtClean="0"/>
              <a:t>Sigelia</a:t>
            </a:r>
            <a:r>
              <a:rPr lang="cs-CZ" dirty="0" smtClean="0"/>
              <a:t> a poskytuje mu finance na léčbu bílé nemoci</a:t>
            </a:r>
          </a:p>
          <a:p>
            <a:r>
              <a:rPr lang="cs-CZ" dirty="0"/>
              <a:t>v</a:t>
            </a:r>
            <a:r>
              <a:rPr lang="cs-CZ" dirty="0" smtClean="0"/>
              <a:t>í, že jediný, kdo může léčit, je Dr. </a:t>
            </a:r>
            <a:r>
              <a:rPr lang="cs-CZ" dirty="0" err="1" smtClean="0"/>
              <a:t>Galén</a:t>
            </a:r>
            <a:r>
              <a:rPr lang="cs-CZ" dirty="0" smtClean="0"/>
              <a:t> 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Sigelius</a:t>
            </a:r>
            <a:r>
              <a:rPr lang="cs-CZ" dirty="0" smtClean="0"/>
              <a:t> mu vykládá o nařízení, které brzy vyjde</a:t>
            </a:r>
          </a:p>
          <a:p>
            <a:r>
              <a:rPr lang="cs-CZ" dirty="0" smtClean="0"/>
              <a:t>podstatou nařízení je izolace nemocných v táborech, kde postupně pod lékařským dozorem zemřou, a nemoc se tak nebude šířit dál</a:t>
            </a:r>
          </a:p>
          <a:p>
            <a:r>
              <a:rPr lang="cs-CZ" dirty="0" smtClean="0"/>
              <a:t>K. Čapek upozornil velice obratně na koncentrační tábory v nadcházející 2. světové válce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Baron onemocní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Krüg</a:t>
            </a:r>
            <a:r>
              <a:rPr lang="cs-CZ" dirty="0" smtClean="0"/>
              <a:t> je taky stižen bílou nemocí, a proto se plný strachu vydává za Dr. </a:t>
            </a:r>
            <a:r>
              <a:rPr lang="cs-CZ" dirty="0" err="1" smtClean="0"/>
              <a:t>Galénem</a:t>
            </a:r>
            <a:endParaRPr lang="cs-CZ" dirty="0" smtClean="0"/>
          </a:p>
          <a:p>
            <a:r>
              <a:rPr lang="cs-CZ" dirty="0" smtClean="0"/>
              <a:t>Baron </a:t>
            </a:r>
            <a:r>
              <a:rPr lang="cs-CZ" dirty="0" err="1" smtClean="0"/>
              <a:t>Krüg</a:t>
            </a:r>
            <a:r>
              <a:rPr lang="cs-CZ" dirty="0" smtClean="0"/>
              <a:t> se nemoci velmi bojí a ptá se, co může </a:t>
            </a:r>
            <a:r>
              <a:rPr lang="cs-CZ" dirty="0" err="1" smtClean="0"/>
              <a:t>Galénovi</a:t>
            </a:r>
            <a:r>
              <a:rPr lang="cs-CZ" dirty="0" smtClean="0"/>
              <a:t> dát</a:t>
            </a:r>
          </a:p>
          <a:p>
            <a:r>
              <a:rPr lang="cs-CZ" dirty="0"/>
              <a:t>p</a:t>
            </a:r>
            <a:r>
              <a:rPr lang="cs-CZ" dirty="0" smtClean="0"/>
              <a:t>odmínka Dr. </a:t>
            </a:r>
            <a:r>
              <a:rPr lang="cs-CZ" dirty="0" err="1" smtClean="0"/>
              <a:t>Galéna</a:t>
            </a:r>
            <a:r>
              <a:rPr lang="cs-CZ" dirty="0" smtClean="0"/>
              <a:t> je jasná, nechce peníze, ale chce, aby Baron </a:t>
            </a:r>
            <a:r>
              <a:rPr lang="cs-CZ" dirty="0" err="1" smtClean="0"/>
              <a:t>Krüg</a:t>
            </a:r>
            <a:r>
              <a:rPr lang="cs-CZ" dirty="0" smtClean="0"/>
              <a:t> zastavil výrobu zbraní ve svých továrnách a propagoval mír</a:t>
            </a:r>
          </a:p>
          <a:p>
            <a:r>
              <a:rPr lang="cs-CZ" dirty="0" smtClean="0"/>
              <a:t>Baron jde s požadavkem </a:t>
            </a:r>
            <a:r>
              <a:rPr lang="cs-CZ" dirty="0" err="1" smtClean="0"/>
              <a:t>Galéna</a:t>
            </a:r>
            <a:r>
              <a:rPr lang="cs-CZ" dirty="0" smtClean="0"/>
              <a:t> za Maršálem</a:t>
            </a:r>
            <a:endParaRPr lang="cs-CZ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Baron u Maršála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Baron </a:t>
            </a:r>
            <a:r>
              <a:rPr lang="cs-CZ" dirty="0" err="1" smtClean="0"/>
              <a:t>Krüg</a:t>
            </a:r>
            <a:r>
              <a:rPr lang="cs-CZ" dirty="0" smtClean="0"/>
              <a:t> je u maršála a radí se o stavu dodávek armádního materiálu </a:t>
            </a:r>
          </a:p>
          <a:p>
            <a:r>
              <a:rPr lang="cs-CZ" dirty="0" smtClean="0"/>
              <a:t>Maršál rezolutně odmítá ukončení zbrojení a chce víc</a:t>
            </a:r>
          </a:p>
          <a:p>
            <a:r>
              <a:rPr lang="cs-CZ" dirty="0"/>
              <a:t>z</a:t>
            </a:r>
            <a:r>
              <a:rPr lang="cs-CZ" dirty="0" smtClean="0"/>
              <a:t>áleží mu na baronu </a:t>
            </a:r>
            <a:r>
              <a:rPr lang="cs-CZ" dirty="0" err="1" smtClean="0"/>
              <a:t>Krügovi</a:t>
            </a:r>
            <a:r>
              <a:rPr lang="cs-CZ" dirty="0" smtClean="0"/>
              <a:t>, ale na podmínku Dr. </a:t>
            </a:r>
            <a:r>
              <a:rPr lang="cs-CZ" dirty="0" err="1" smtClean="0"/>
              <a:t>Galéna</a:t>
            </a:r>
            <a:r>
              <a:rPr lang="cs-CZ" dirty="0" smtClean="0"/>
              <a:t> přistoupit nechce</a:t>
            </a:r>
          </a:p>
          <a:p>
            <a:r>
              <a:rPr lang="cs-CZ" dirty="0" smtClean="0"/>
              <a:t>tak daleko jeho přátelství zkrátka nesahá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Plány Maršála a barona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lánují, jak by Dr. </a:t>
            </a:r>
            <a:r>
              <a:rPr lang="cs-CZ" dirty="0" err="1" smtClean="0"/>
              <a:t>Galéna</a:t>
            </a:r>
            <a:r>
              <a:rPr lang="cs-CZ" dirty="0" smtClean="0"/>
              <a:t> přelstili pouze dočasným pozastavením výroby zbraní, ale protože by mohl léčení protahovat, nestihla by se válka</a:t>
            </a:r>
          </a:p>
          <a:p>
            <a:r>
              <a:rPr lang="cs-CZ" dirty="0" smtClean="0"/>
              <a:t>Maršál si podá s baronem ruku, což se mu evidentně stane osudným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Galén</a:t>
            </a:r>
            <a:r>
              <a:rPr lang="cs-CZ" dirty="0" smtClean="0"/>
              <a:t> u Maršála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Maršál si pozve Dr. </a:t>
            </a:r>
            <a:r>
              <a:rPr lang="cs-CZ" dirty="0" err="1" smtClean="0"/>
              <a:t>Galéna</a:t>
            </a:r>
            <a:r>
              <a:rPr lang="cs-CZ" dirty="0" smtClean="0"/>
              <a:t> do kanceláře </a:t>
            </a:r>
            <a:br>
              <a:rPr lang="cs-CZ" dirty="0" smtClean="0"/>
            </a:br>
            <a:r>
              <a:rPr lang="cs-CZ" dirty="0" smtClean="0"/>
              <a:t>a snaží se ho nejdříve uplatit, potom donutit, ale nikam to nevede. </a:t>
            </a:r>
          </a:p>
          <a:p>
            <a:r>
              <a:rPr lang="cs-CZ" dirty="0" smtClean="0"/>
              <a:t>Dr. </a:t>
            </a:r>
            <a:r>
              <a:rPr lang="cs-CZ" dirty="0" err="1" smtClean="0"/>
              <a:t>Galén</a:t>
            </a:r>
            <a:r>
              <a:rPr lang="cs-CZ" dirty="0" smtClean="0"/>
              <a:t> argumentuje tím, že na vojně viděl mnoho mrtvých, ale maršál mu oponuje tím, že on viděl více vítězů a hrdinů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Baron se zastřelí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n</a:t>
            </a:r>
            <a:r>
              <a:rPr lang="cs-CZ" sz="3600" dirty="0" smtClean="0"/>
              <a:t>akonec přichází telefonát, po kterém maršál s klidem a povděkem oznamuje, že se baron </a:t>
            </a:r>
            <a:r>
              <a:rPr lang="cs-CZ" sz="3600" dirty="0" err="1" smtClean="0"/>
              <a:t>Krüg</a:t>
            </a:r>
            <a:r>
              <a:rPr lang="cs-CZ" sz="3600" dirty="0" smtClean="0"/>
              <a:t> zastřelil 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emusí tak vyhovět Dr. </a:t>
            </a:r>
            <a:r>
              <a:rPr lang="cs-CZ" sz="3600" dirty="0" err="1" smtClean="0"/>
              <a:t>Galénovi</a:t>
            </a:r>
            <a:endParaRPr lang="cs-CZ" sz="3600" dirty="0" smtClean="0"/>
          </a:p>
          <a:p>
            <a:r>
              <a:rPr lang="cs-CZ" sz="3600" dirty="0"/>
              <a:t>t</a:t>
            </a:r>
            <a:r>
              <a:rPr lang="cs-CZ" sz="3600" dirty="0" smtClean="0"/>
              <a:t>o mu vyhovuje víc než to, že mohl zachovat život přítele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ři poradě u maršála se dozvídáme, že občané chtějí lék na bílou nemoc</a:t>
            </a:r>
          </a:p>
          <a:p>
            <a:r>
              <a:rPr lang="cs-CZ" dirty="0"/>
              <a:t>m</a:t>
            </a:r>
            <a:r>
              <a:rPr lang="cs-CZ" dirty="0" smtClean="0"/>
              <a:t>ladí jdou spíše s maršálem a starší chtějí více mír</a:t>
            </a:r>
          </a:p>
          <a:p>
            <a:r>
              <a:rPr lang="cs-CZ" dirty="0"/>
              <a:t>o</a:t>
            </a:r>
            <a:r>
              <a:rPr lang="cs-CZ" dirty="0" smtClean="0"/>
              <a:t>kolní státy jsou taky proti válce</a:t>
            </a:r>
          </a:p>
          <a:p>
            <a:r>
              <a:rPr lang="cs-CZ" dirty="0" smtClean="0"/>
              <a:t>maršál si domluví s ministrem propagandy další postup</a:t>
            </a:r>
          </a:p>
          <a:p>
            <a:r>
              <a:rPr lang="cs-CZ" dirty="0" smtClean="0"/>
              <a:t>K. Čapek poukazuje na větší ovlivnitelnost mladých a opět na stav v předválečném Německu</a:t>
            </a:r>
            <a:endParaRPr lang="cs-CZ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Maršál onemocní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Maršál provolává před národem na balkóně při agitaci za právě rozběhlou válku (s malým státem), že jsou v právu </a:t>
            </a:r>
          </a:p>
          <a:p>
            <a:r>
              <a:rPr lang="cs-CZ" dirty="0" smtClean="0"/>
              <a:t>bije se hrdě do prsou, ale necítí nic</a:t>
            </a:r>
          </a:p>
          <a:p>
            <a:r>
              <a:rPr lang="cs-CZ" dirty="0" smtClean="0"/>
              <a:t>samozřejmě se zarazí a uvědomí si, že i on má bílou nemoc</a:t>
            </a:r>
            <a:endParaRPr lang="cs-CZ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národ se brání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následujících minutách se ho snaží jeho dcera (</a:t>
            </a:r>
            <a:r>
              <a:rPr lang="cs-CZ" dirty="0" err="1" smtClean="0"/>
              <a:t>Anetta</a:t>
            </a:r>
            <a:r>
              <a:rPr lang="cs-CZ" dirty="0" smtClean="0"/>
              <a:t>) a její milý (synovec barona </a:t>
            </a:r>
            <a:r>
              <a:rPr lang="cs-CZ" dirty="0" err="1" smtClean="0"/>
              <a:t>Krüga</a:t>
            </a:r>
            <a:r>
              <a:rPr lang="cs-CZ" dirty="0" smtClean="0"/>
              <a:t>, Pavel) uklidnit</a:t>
            </a:r>
          </a:p>
          <a:p>
            <a:r>
              <a:rPr lang="cs-CZ" dirty="0" smtClean="0"/>
              <a:t>Dochází špatné zprávy z bojiště - malý národ se brání jako křečci</a:t>
            </a:r>
          </a:p>
          <a:p>
            <a:r>
              <a:rPr lang="cs-CZ" dirty="0" smtClean="0"/>
              <a:t> K Čapek tak zmiňuje český národ </a:t>
            </a:r>
            <a:br>
              <a:rPr lang="cs-CZ" dirty="0" smtClean="0"/>
            </a:br>
            <a:r>
              <a:rPr lang="cs-CZ" dirty="0" smtClean="0"/>
              <a:t>Zřejmě očekával, že se budeme </a:t>
            </a:r>
            <a:br>
              <a:rPr lang="cs-CZ" dirty="0" smtClean="0"/>
            </a:br>
            <a:r>
              <a:rPr lang="cs-CZ" dirty="0" smtClean="0"/>
              <a:t>v nadcházející válce vojensky bránit</a:t>
            </a:r>
            <a:endParaRPr lang="cs-CZ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Maršál souhlasí s mírem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ostupně maršál v zoufalství mluví nesmysly </a:t>
            </a:r>
            <a:br>
              <a:rPr lang="cs-CZ" dirty="0" smtClean="0"/>
            </a:br>
            <a:r>
              <a:rPr lang="cs-CZ" dirty="0" smtClean="0"/>
              <a:t>a jeho dcera s mladým </a:t>
            </a:r>
            <a:r>
              <a:rPr lang="cs-CZ" dirty="0" err="1" smtClean="0"/>
              <a:t>Krügem</a:t>
            </a:r>
            <a:r>
              <a:rPr lang="cs-CZ" dirty="0" smtClean="0"/>
              <a:t> ho přemlouvají, aby přijal podmínky Dr. </a:t>
            </a:r>
            <a:r>
              <a:rPr lang="cs-CZ" dirty="0" err="1" smtClean="0"/>
              <a:t>Galéna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ustoupil z války</a:t>
            </a:r>
          </a:p>
          <a:p>
            <a:r>
              <a:rPr lang="cs-CZ" dirty="0"/>
              <a:t>m</a:t>
            </a:r>
            <a:r>
              <a:rPr lang="cs-CZ" dirty="0" smtClean="0"/>
              <a:t>aršál nakonec souhlasí, když nemá jiné východisko a smíří se s myšlenkou, že bude dělat mír</a:t>
            </a:r>
          </a:p>
          <a:p>
            <a:r>
              <a:rPr lang="cs-CZ" dirty="0" smtClean="0"/>
              <a:t>Jeho dcera zavolá Dr. </a:t>
            </a:r>
            <a:r>
              <a:rPr lang="cs-CZ" dirty="0" err="1" smtClean="0"/>
              <a:t>Galéna</a:t>
            </a:r>
            <a:r>
              <a:rPr lang="cs-CZ" dirty="0" smtClean="0"/>
              <a:t>, aby přišel.</a:t>
            </a:r>
            <a:endParaRPr lang="cs-CZ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Dr. </a:t>
            </a:r>
            <a:r>
              <a:rPr lang="cs-CZ" dirty="0" err="1" smtClean="0"/>
              <a:t>Galén</a:t>
            </a:r>
            <a:r>
              <a:rPr lang="cs-CZ" dirty="0" smtClean="0"/>
              <a:t> ušlapán, lék rozdupán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Dr. </a:t>
            </a:r>
            <a:r>
              <a:rPr lang="cs-CZ" dirty="0" err="1" smtClean="0"/>
              <a:t>Galén</a:t>
            </a:r>
            <a:r>
              <a:rPr lang="cs-CZ" dirty="0" smtClean="0"/>
              <a:t> se po cestě do paláce prodírá zfanatizovaným davem</a:t>
            </a:r>
          </a:p>
          <a:p>
            <a:r>
              <a:rPr lang="cs-CZ" dirty="0" smtClean="0"/>
              <a:t>Udělá chybu, když začne vykřikovat, že žádná válka nebude</a:t>
            </a:r>
          </a:p>
          <a:p>
            <a:r>
              <a:rPr lang="cs-CZ" dirty="0" smtClean="0"/>
              <a:t>Dav ho ve vzteku ušlape </a:t>
            </a:r>
          </a:p>
          <a:p>
            <a:r>
              <a:rPr lang="cs-CZ" dirty="0" smtClean="0"/>
              <a:t>a syn, kterého známe z pasáže o rodině, zničí jeho injekce s lékem. </a:t>
            </a:r>
          </a:p>
          <a:p>
            <a:r>
              <a:rPr lang="cs-CZ" dirty="0" smtClean="0"/>
              <a:t>Ironií osudu je, že lék potřebuje maršál i jeho matka a on to neví </a:t>
            </a:r>
            <a:endParaRPr lang="cs-CZ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Síla zfanatizovaného davu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K. Čapek tak ukazuje, čeho je schopna zfanatizovaná společnost. Tragickým koncem a vytvořením bezvýchodné situace, kdy není lék a rozbíhá se válka, docílil K. Čapek umocnění pointy díla a položil větší důraz na nutnost zamyslet se nad situací, ve které dílo napsal.</a:t>
            </a:r>
            <a:endParaRPr lang="cs-CZ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myšlenka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varování před nebezpečím fašismu</a:t>
            </a:r>
          </a:p>
          <a:p>
            <a:r>
              <a:rPr lang="cs-CZ" sz="4400" dirty="0"/>
              <a:t>z</a:t>
            </a:r>
            <a:r>
              <a:rPr lang="cs-CZ" sz="4400" dirty="0" smtClean="0"/>
              <a:t>obrazení konfliktu demokracie </a:t>
            </a:r>
            <a:br>
              <a:rPr lang="cs-CZ" sz="4400" dirty="0" smtClean="0"/>
            </a:br>
            <a:r>
              <a:rPr lang="cs-CZ" sz="4400" dirty="0" smtClean="0"/>
              <a:t>a diktatury</a:t>
            </a:r>
          </a:p>
          <a:p>
            <a:r>
              <a:rPr lang="cs-CZ" sz="4400" dirty="0"/>
              <a:t>z</a:t>
            </a:r>
            <a:r>
              <a:rPr lang="cs-CZ" sz="4400" dirty="0" smtClean="0"/>
              <a:t>obrazení konfliktu jedince </a:t>
            </a:r>
            <a:br>
              <a:rPr lang="cs-CZ" sz="4400" dirty="0" smtClean="0"/>
            </a:br>
            <a:r>
              <a:rPr lang="cs-CZ" sz="4400" dirty="0" smtClean="0"/>
              <a:t>a společnosti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 x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Doktor </a:t>
            </a:r>
            <a:r>
              <a:rPr lang="cs-CZ" dirty="0" err="1" smtClean="0"/>
              <a:t>Galén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hlavní rys - laskavost a šlechetná obětavost</a:t>
            </a:r>
            <a:br>
              <a:rPr lang="cs-CZ" dirty="0" smtClean="0"/>
            </a:br>
            <a:r>
              <a:rPr lang="cs-CZ" dirty="0" smtClean="0"/>
              <a:t>- často vypadá trochu bezbranně a naivně,</a:t>
            </a:r>
            <a:br>
              <a:rPr lang="cs-CZ" dirty="0" smtClean="0"/>
            </a:br>
            <a:r>
              <a:rPr lang="cs-CZ" dirty="0" smtClean="0"/>
              <a:t>proto se mu říká také doktor „Dětina“</a:t>
            </a:r>
            <a:br>
              <a:rPr lang="cs-CZ" dirty="0" smtClean="0"/>
            </a:br>
            <a:r>
              <a:rPr lang="cs-CZ" dirty="0" smtClean="0"/>
              <a:t>- prokazuje však neobyčejnou charakterovou pevnost a statečnost, která vrcholí ve střetu </a:t>
            </a:r>
            <a:br>
              <a:rPr lang="cs-CZ" dirty="0" smtClean="0"/>
            </a:br>
            <a:r>
              <a:rPr lang="cs-CZ" dirty="0" smtClean="0"/>
              <a:t>s Maršálem</a:t>
            </a:r>
          </a:p>
          <a:p>
            <a:r>
              <a:rPr lang="cs-CZ" dirty="0" smtClean="0"/>
              <a:t>Baron </a:t>
            </a:r>
            <a:r>
              <a:rPr lang="cs-CZ" dirty="0" err="1" smtClean="0"/>
              <a:t>Krug</a:t>
            </a:r>
            <a:r>
              <a:rPr lang="cs-CZ" dirty="0" smtClean="0"/>
              <a:t> i Maršál - touží oba po moci, nadvládě, jsou bezohlední, nelidští a zbabělí,</a:t>
            </a:r>
            <a:br>
              <a:rPr lang="cs-CZ" dirty="0" smtClean="0"/>
            </a:br>
            <a:r>
              <a:rPr lang="cs-CZ" dirty="0" smtClean="0"/>
              <a:t>jsou posedlí vírou ve spasení svého národa při válce, jsou posedlí válkou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a zopakování 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státní </a:t>
            </a:r>
            <a:r>
              <a:rPr lang="cs-CZ" dirty="0" err="1" smtClean="0"/>
              <a:t>Lilienthalovo</a:t>
            </a:r>
            <a:r>
              <a:rPr lang="cs-CZ" dirty="0" smtClean="0"/>
              <a:t> kliniku přichází za ředitelem Dvorním radou doktor </a:t>
            </a:r>
            <a:r>
              <a:rPr lang="cs-CZ" dirty="0" err="1" smtClean="0"/>
              <a:t>Galén</a:t>
            </a:r>
            <a:r>
              <a:rPr lang="cs-CZ" dirty="0" smtClean="0"/>
              <a:t>, </a:t>
            </a:r>
            <a:r>
              <a:rPr lang="cs-CZ" dirty="0" err="1" smtClean="0"/>
              <a:t>abyby</a:t>
            </a:r>
            <a:r>
              <a:rPr lang="cs-CZ" dirty="0" smtClean="0"/>
              <a:t> zde mohl léčit Bílou nemoc</a:t>
            </a:r>
          </a:p>
          <a:p>
            <a:r>
              <a:rPr lang="cs-CZ" dirty="0" smtClean="0"/>
              <a:t>Dvorní rada vyhovuje</a:t>
            </a:r>
          </a:p>
          <a:p>
            <a:r>
              <a:rPr lang="cs-CZ" dirty="0" smtClean="0"/>
              <a:t>Dá mu nejhorší a již takřka nevyléčitelné případy na pokoji číslo 13</a:t>
            </a:r>
          </a:p>
          <a:p>
            <a:r>
              <a:rPr lang="cs-CZ" dirty="0" err="1" smtClean="0"/>
              <a:t>Galén</a:t>
            </a:r>
            <a:r>
              <a:rPr lang="cs-CZ" dirty="0" smtClean="0"/>
              <a:t> má  úspěchy</a:t>
            </a:r>
            <a:endParaRPr lang="cs-CZ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kliniku přichází na prohlídku také vůdce země, neohrožený Maršál</a:t>
            </a:r>
          </a:p>
          <a:p>
            <a:r>
              <a:rPr lang="cs-CZ" dirty="0" smtClean="0"/>
              <a:t>po jeho návštěvě žádá Dvorní rada </a:t>
            </a:r>
            <a:r>
              <a:rPr lang="cs-CZ" dirty="0" err="1" smtClean="0"/>
              <a:t>Galéna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o recept na jeho lék</a:t>
            </a:r>
          </a:p>
          <a:p>
            <a:r>
              <a:rPr lang="cs-CZ" dirty="0" smtClean="0"/>
              <a:t>ten mu jej však nechce vydat </a:t>
            </a:r>
          </a:p>
          <a:p>
            <a:r>
              <a:rPr lang="cs-CZ" dirty="0" smtClean="0"/>
              <a:t>novinářům řekne, že jej vydá jen těm zemím, které budou ochotny uzavřít světový mír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 svůj požadavek je doktor </a:t>
            </a:r>
            <a:r>
              <a:rPr lang="cs-CZ" dirty="0" err="1" smtClean="0"/>
              <a:t>Galén</a:t>
            </a:r>
            <a:r>
              <a:rPr lang="cs-CZ" dirty="0" smtClean="0"/>
              <a:t> z kliniky okamžitě vypovězen </a:t>
            </a:r>
            <a:endParaRPr lang="cs-CZ" dirty="0"/>
          </a:p>
          <a:p>
            <a:r>
              <a:rPr lang="cs-CZ" dirty="0" smtClean="0"/>
              <a:t>na svoje náklady léčí pouze chudé, protože dle jeho přesvědčení jen chudí nemají moc, aby mohli zastavit války</a:t>
            </a:r>
            <a:endParaRPr lang="cs-CZ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lom nastává ve chvíli, kdy Bílou nemocí onemocní také majitel továrny na zbraně baron </a:t>
            </a:r>
            <a:r>
              <a:rPr lang="cs-CZ" dirty="0" err="1" smtClean="0"/>
              <a:t>Krüg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ejdříve se pokusí doktora </a:t>
            </a:r>
            <a:r>
              <a:rPr lang="cs-CZ" dirty="0" err="1" smtClean="0"/>
              <a:t>Galéna</a:t>
            </a:r>
            <a:r>
              <a:rPr lang="cs-CZ" dirty="0" smtClean="0"/>
              <a:t> přelstít </a:t>
            </a:r>
            <a:br>
              <a:rPr lang="cs-CZ" dirty="0" smtClean="0"/>
            </a:br>
            <a:r>
              <a:rPr lang="cs-CZ" dirty="0" smtClean="0"/>
              <a:t>a žádá jej o pomoc převlečený za chudáka </a:t>
            </a:r>
          </a:p>
          <a:p>
            <a:r>
              <a:rPr lang="cs-CZ" dirty="0" err="1" smtClean="0"/>
              <a:t>Galén</a:t>
            </a:r>
            <a:r>
              <a:rPr lang="cs-CZ" dirty="0" smtClean="0"/>
              <a:t> jej pozná, a tak se pokouší </a:t>
            </a:r>
            <a:r>
              <a:rPr lang="cs-CZ" dirty="0" err="1" smtClean="0"/>
              <a:t>Krüg</a:t>
            </a:r>
            <a:r>
              <a:rPr lang="cs-CZ" dirty="0" smtClean="0"/>
              <a:t> získat </a:t>
            </a:r>
            <a:r>
              <a:rPr lang="cs-CZ" dirty="0" err="1" smtClean="0"/>
              <a:t>Galéna</a:t>
            </a:r>
            <a:r>
              <a:rPr lang="cs-CZ" dirty="0" smtClean="0"/>
              <a:t> penězi </a:t>
            </a:r>
          </a:p>
          <a:p>
            <a:r>
              <a:rPr lang="cs-CZ" dirty="0"/>
              <a:t>t</a:t>
            </a:r>
            <a:r>
              <a:rPr lang="cs-CZ" dirty="0" smtClean="0"/>
              <a:t>en je však odmítá a sděluje baronovi, že jej bude léčit pouze v případě, že zastaví zbrojení</a:t>
            </a:r>
            <a:endParaRPr lang="cs-CZ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Baron </a:t>
            </a:r>
            <a:r>
              <a:rPr lang="cs-CZ" dirty="0" err="1" smtClean="0"/>
              <a:t>Krug</a:t>
            </a:r>
            <a:r>
              <a:rPr lang="cs-CZ" dirty="0" smtClean="0"/>
              <a:t> jde skutečnost, že chce zastavit zbrojení, předložit Maršálovi </a:t>
            </a:r>
          </a:p>
          <a:p>
            <a:r>
              <a:rPr lang="cs-CZ" dirty="0" smtClean="0"/>
              <a:t>ten ji však kategoricky zamítá </a:t>
            </a:r>
          </a:p>
          <a:p>
            <a:r>
              <a:rPr lang="cs-CZ" dirty="0" smtClean="0"/>
              <a:t>nechává si zavolat doktora </a:t>
            </a:r>
            <a:r>
              <a:rPr lang="cs-CZ" dirty="0" err="1" smtClean="0"/>
              <a:t>Galéna</a:t>
            </a:r>
            <a:r>
              <a:rPr lang="cs-CZ" dirty="0" smtClean="0"/>
              <a:t>, který je však neústupný </a:t>
            </a:r>
          </a:p>
          <a:p>
            <a:r>
              <a:rPr lang="cs-CZ" dirty="0" smtClean="0"/>
              <a:t>proto je </a:t>
            </a:r>
            <a:r>
              <a:rPr lang="cs-CZ" dirty="0" err="1" smtClean="0"/>
              <a:t>Galén</a:t>
            </a:r>
            <a:r>
              <a:rPr lang="cs-CZ" dirty="0" smtClean="0"/>
              <a:t> následně zatčen, neboť jeho význam klesá ve chvíli, kdy přichází zpráva </a:t>
            </a:r>
            <a:br>
              <a:rPr lang="cs-CZ" dirty="0" smtClean="0"/>
            </a:br>
            <a:r>
              <a:rPr lang="cs-CZ" dirty="0" smtClean="0"/>
              <a:t>o tom, že se baron zastřelil</a:t>
            </a:r>
            <a:endParaRPr lang="cs-CZ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Maršálova vojska zahájí útok na sousední malou zemi</a:t>
            </a:r>
          </a:p>
          <a:p>
            <a:r>
              <a:rPr lang="cs-CZ" sz="3600" dirty="0" err="1" smtClean="0"/>
              <a:t>Galén</a:t>
            </a:r>
            <a:r>
              <a:rPr lang="cs-CZ" sz="3600" dirty="0" smtClean="0"/>
              <a:t> je však znovu předvolán před Maršála, protože ten na sobě při projevu k davům objevuje příznak Bílé nemoci </a:t>
            </a:r>
          </a:p>
          <a:p>
            <a:r>
              <a:rPr lang="cs-CZ" sz="3600" dirty="0" smtClean="0"/>
              <a:t>Maršál je následně svou dcerou a synem barona </a:t>
            </a:r>
            <a:r>
              <a:rPr lang="cs-CZ" sz="3600" dirty="0" err="1" smtClean="0"/>
              <a:t>Kruga</a:t>
            </a:r>
            <a:r>
              <a:rPr lang="cs-CZ" sz="3600" dirty="0" smtClean="0"/>
              <a:t> přemluven k vyhlášení míru</a:t>
            </a:r>
            <a:endParaRPr lang="cs-CZ" sz="3600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100" dirty="0" smtClean="0"/>
              <a:t>Dr. </a:t>
            </a:r>
            <a:r>
              <a:rPr lang="cs-CZ" sz="4100" dirty="0" err="1" smtClean="0"/>
              <a:t>Galén</a:t>
            </a:r>
            <a:r>
              <a:rPr lang="cs-CZ" sz="4100" dirty="0" smtClean="0"/>
              <a:t> tedy spěchá pro lék</a:t>
            </a:r>
          </a:p>
          <a:p>
            <a:r>
              <a:rPr lang="cs-CZ" sz="4100" dirty="0" smtClean="0"/>
              <a:t>s lékem musí projít zfanatizovaným davem provolávajícím slávu Maršálovi a válce</a:t>
            </a:r>
          </a:p>
          <a:p>
            <a:r>
              <a:rPr lang="cs-CZ" sz="4100" dirty="0" smtClean="0"/>
              <a:t>Dr. </a:t>
            </a:r>
            <a:r>
              <a:rPr lang="cs-CZ" sz="4100" dirty="0" err="1" smtClean="0"/>
              <a:t>Galén</a:t>
            </a:r>
            <a:r>
              <a:rPr lang="cs-CZ" sz="4100" dirty="0" smtClean="0"/>
              <a:t> protestuje proti výkřikům jako: „Ať žije válka!“, křičí na ně, že je válka zlá, ale oni s tím nesouhlasí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Galén</a:t>
            </a:r>
            <a:r>
              <a:rPr lang="cs-CZ" sz="3600" dirty="0" smtClean="0"/>
              <a:t> je následně proto davem prohlášen za zrádce</a:t>
            </a:r>
          </a:p>
          <a:p>
            <a:r>
              <a:rPr lang="cs-CZ" sz="3600" dirty="0" smtClean="0"/>
              <a:t>je davem ušlapán a ubit</a:t>
            </a:r>
          </a:p>
          <a:p>
            <a:r>
              <a:rPr lang="cs-CZ" sz="3600" dirty="0" smtClean="0"/>
              <a:t>léky pro Maršála jsou rozdupány (zfanatizovaný člověk z davu vysype obsah doktorova kufříku a nalézá ampulky s lékem, které rozšlape)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Karel</a:t>
            </a:r>
            <a:r>
              <a:rPr lang="en-US" dirty="0" smtClean="0"/>
              <a:t> </a:t>
            </a:r>
            <a:r>
              <a:rPr lang="cs-CZ" dirty="0" smtClean="0"/>
              <a:t>Č</a:t>
            </a:r>
            <a:r>
              <a:rPr lang="en-US" dirty="0" err="1" smtClean="0"/>
              <a:t>apek</a:t>
            </a:r>
            <a:r>
              <a:rPr lang="en-US" dirty="0" smtClean="0"/>
              <a:t>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2013-10-16].</a:t>
            </a:r>
            <a:r>
              <a:rPr lang="cs-CZ" dirty="0" smtClean="0"/>
              <a:t>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Literatura v kostce: pro střední školy</a:t>
            </a:r>
            <a:r>
              <a:rPr lang="cs-CZ" dirty="0" smtClean="0"/>
              <a:t>. 4.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2004, 88 s. ISBN 80-720-0965-6.</a:t>
            </a:r>
          </a:p>
          <a:p>
            <a:r>
              <a:rPr lang="cs-CZ" dirty="0" smtClean="0"/>
              <a:t>ULRICHOVÁ, Libuše. </a:t>
            </a:r>
            <a:r>
              <a:rPr lang="cs-CZ" i="1" dirty="0" smtClean="0"/>
              <a:t>Obsahy z děl české literatury</a:t>
            </a:r>
            <a:r>
              <a:rPr lang="cs-CZ" dirty="0" smtClean="0"/>
              <a:t>. 7., </a:t>
            </a:r>
            <a:r>
              <a:rPr lang="cs-CZ" dirty="0" err="1" smtClean="0"/>
              <a:t>aktualiz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Humpolec: Pavel Dolejší, 2005, 203 s. ISBN 80-864-8059-3.</a:t>
            </a:r>
          </a:p>
          <a:p>
            <a:r>
              <a:rPr lang="cs-CZ" dirty="0" smtClean="0"/>
              <a:t>SOUKAL, Josef. </a:t>
            </a:r>
            <a:r>
              <a:rPr lang="cs-CZ" i="1" dirty="0" smtClean="0"/>
              <a:t>Literatura pro 3. ročník středních odborných škol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2003, 327 s. ISBN 80-723-5213-X.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2011</Words>
  <Application>Microsoft Office PowerPoint</Application>
  <PresentationFormat>Předvádění na obrazovce (4:3)</PresentationFormat>
  <Paragraphs>222</Paragraphs>
  <Slides>48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49" baseType="lpstr">
      <vt:lpstr>Motiv sady Office</vt:lpstr>
      <vt:lpstr>Digitální učební materiál</vt:lpstr>
      <vt:lpstr>Bílá nemoc</vt:lpstr>
      <vt:lpstr>Místo děje</vt:lpstr>
      <vt:lpstr>                                                               Hlavní postavy </vt:lpstr>
      <vt:lpstr>Maršál a baron Krüg</vt:lpstr>
      <vt:lpstr>Tzv. Bílá nemoc</vt:lpstr>
      <vt:lpstr>Dr. Galén</vt:lpstr>
      <vt:lpstr>1.  jednání</vt:lpstr>
      <vt:lpstr>Popis nemoci</vt:lpstr>
      <vt:lpstr>Dr. Galén přichází léčit</vt:lpstr>
      <vt:lpstr>Pokoj č. 13</vt:lpstr>
      <vt:lpstr>Úspěchy dr. Galéna</vt:lpstr>
      <vt:lpstr>Dvorní rada Dr. Sigelius</vt:lpstr>
      <vt:lpstr>Rodina – náhled do společnosti</vt:lpstr>
      <vt:lpstr>Místo pro mladé</vt:lpstr>
      <vt:lpstr>Možnost vydělávat na nemoci</vt:lpstr>
      <vt:lpstr>Jde o peníze</vt:lpstr>
      <vt:lpstr>Maršál na klinice</vt:lpstr>
      <vt:lpstr>Projev povýšenectví</vt:lpstr>
      <vt:lpstr>Lék za světový mír</vt:lpstr>
      <vt:lpstr>Vypovězení z kliniky</vt:lpstr>
      <vt:lpstr>2. jednání</vt:lpstr>
      <vt:lpstr>Zbrojení dalo práci lidem</vt:lpstr>
      <vt:lpstr>Matka onemocní</vt:lpstr>
      <vt:lpstr>Kdo je padouch?</vt:lpstr>
      <vt:lpstr>Nemocní v táborech</vt:lpstr>
      <vt:lpstr>Baron onemocní</vt:lpstr>
      <vt:lpstr>Baron u Maršála </vt:lpstr>
      <vt:lpstr>Plány Maršála a barona</vt:lpstr>
      <vt:lpstr>Galén u Maršála</vt:lpstr>
      <vt:lpstr>Baron se zastřelí</vt:lpstr>
      <vt:lpstr>3. jednání</vt:lpstr>
      <vt:lpstr>Maršál onemocní</vt:lpstr>
      <vt:lpstr>Malý národ se brání</vt:lpstr>
      <vt:lpstr>Maršál souhlasí s mírem</vt:lpstr>
      <vt:lpstr>Dr. Galén ušlapán, lék rozdupán  </vt:lpstr>
      <vt:lpstr>Síla zfanatizovaného davu</vt:lpstr>
      <vt:lpstr>Hlavní myšlenka díla</vt:lpstr>
      <vt:lpstr>Mír x válka</vt:lpstr>
      <vt:lpstr>Shrnutí a zopakování děje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31</cp:revision>
  <dcterms:created xsi:type="dcterms:W3CDTF">2013-10-09T17:34:17Z</dcterms:created>
  <dcterms:modified xsi:type="dcterms:W3CDTF">2013-12-01T22:37:31Z</dcterms:modified>
</cp:coreProperties>
</file>