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70" r:id="rId3"/>
    <p:sldId id="257" r:id="rId4"/>
    <p:sldId id="258" r:id="rId5"/>
    <p:sldId id="259" r:id="rId6"/>
    <p:sldId id="264" r:id="rId7"/>
    <p:sldId id="260" r:id="rId8"/>
    <p:sldId id="261" r:id="rId9"/>
    <p:sldId id="262" r:id="rId10"/>
    <p:sldId id="263" r:id="rId11"/>
    <p:sldId id="265" r:id="rId12"/>
    <p:sldId id="27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 PROJEKTU:</a:t>
          </a:r>
          <a:r>
            <a:rPr lang="cs-CZ" sz="2000" baseline="0" dirty="0" smtClean="0"/>
            <a:t> Podpora výuky v technických oborech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 ŠKOLY: SOŠ Net Office Orlová, spol. s r. o. 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AUTOR: Mgr. Naděžda Tománková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ČÍSLO PROJEKTU: CZ.1.07/1.5.00/34.0458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1600" dirty="0" smtClean="0"/>
            <a:t>NÁZEV ŠABLONY: III/2 -Inovace a zkvalitnění výuky prostřednictvím ICT</a:t>
          </a:r>
          <a:endParaRPr lang="cs-CZ" sz="16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-83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105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-1440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 custLinFactNeighborX="-225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 custLinFactNeighborX="-521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177B652-FB96-4426-AB7A-9CF8207BDDAD}" type="presOf" srcId="{B651F6E3-6281-48DB-9319-2AEAFDAE7572}" destId="{619D679B-A015-4ECF-8348-D1034C574F40}" srcOrd="0" destOrd="0" presId="urn:microsoft.com/office/officeart/2005/8/layout/target3"/>
    <dgm:cxn modelId="{4C9D6C29-8835-44D0-993F-CD1395828765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D31E32B-9C3C-4908-8BAF-7C6C9424C166}" type="presOf" srcId="{B651F6E3-6281-48DB-9319-2AEAFDAE7572}" destId="{6BB5E863-4638-4E1D-BFDE-399D028AC4ED}" srcOrd="1" destOrd="0" presId="urn:microsoft.com/office/officeart/2005/8/layout/target3"/>
    <dgm:cxn modelId="{31D920D9-0ADD-4470-9E3A-C3D6AB03DA00}" type="presOf" srcId="{4C35D32F-0EAB-4CD7-82EE-45574DC2A586}" destId="{890E4F0B-2866-4A3F-A3C7-2A14B1797930}" srcOrd="1" destOrd="0" presId="urn:microsoft.com/office/officeart/2005/8/layout/target3"/>
    <dgm:cxn modelId="{22572A0B-D5D8-490D-A730-3553F23FE7CC}" type="presOf" srcId="{D1B46980-6531-4606-95E6-44980827E919}" destId="{2BE915AB-18AA-4053-B92C-3BFC9ED204BB}" srcOrd="1" destOrd="0" presId="urn:microsoft.com/office/officeart/2005/8/layout/target3"/>
    <dgm:cxn modelId="{74ADAF49-8768-43D5-B61A-861948D01503}" type="presOf" srcId="{4C35D32F-0EAB-4CD7-82EE-45574DC2A586}" destId="{8BEBB6EC-1DAA-4CAC-8A25-BC0FCBD5DBD5}" srcOrd="0" destOrd="0" presId="urn:microsoft.com/office/officeart/2005/8/layout/target3"/>
    <dgm:cxn modelId="{6F3445BD-67E4-4980-8E58-7055404BEC4C}" type="presOf" srcId="{D1D4F407-5343-4D3F-B5B9-D407B03CAEB4}" destId="{D005CE8C-CC26-4C3E-AC11-E15060ECD759}" srcOrd="0" destOrd="0" presId="urn:microsoft.com/office/officeart/2005/8/layout/target3"/>
    <dgm:cxn modelId="{1123BA87-19BC-41FA-85C8-08DC08B37FCD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B94BCA04-FD4F-4BC1-A5BE-EBF062FF7F95}" type="presOf" srcId="{D1D4F407-5343-4D3F-B5B9-D407B03CAEB4}" destId="{AED2198E-93D5-4001-81B4-73124B309672}" srcOrd="1" destOrd="0" presId="urn:microsoft.com/office/officeart/2005/8/layout/target3"/>
    <dgm:cxn modelId="{C415EBBE-298A-4E6F-8DF2-D56A42D07EEE}" type="presOf" srcId="{D8197B8C-B260-4A16-BDF4-0947B075E274}" destId="{25B08C86-7E15-44DC-BE7F-FFB55DD49D12}" srcOrd="0" destOrd="0" presId="urn:microsoft.com/office/officeart/2005/8/layout/target3"/>
    <dgm:cxn modelId="{08FCB270-BA3A-4B8F-A722-85E517975F53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9B40C39-A711-47C5-8E63-61FC331F344D}" type="presParOf" srcId="{333A1088-737F-45CB-B68E-254E46348037}" destId="{F5ABB229-8D3B-4694-996A-96F23CF14429}" srcOrd="0" destOrd="0" presId="urn:microsoft.com/office/officeart/2005/8/layout/target3"/>
    <dgm:cxn modelId="{5F92C5C2-BB93-4861-BC43-E272C0D628D0}" type="presParOf" srcId="{333A1088-737F-45CB-B68E-254E46348037}" destId="{F41139FD-01EE-4571-8B17-4FB00FC51163}" srcOrd="1" destOrd="0" presId="urn:microsoft.com/office/officeart/2005/8/layout/target3"/>
    <dgm:cxn modelId="{A2E97E21-C2E1-4244-8C43-B801260F32B0}" type="presParOf" srcId="{333A1088-737F-45CB-B68E-254E46348037}" destId="{D005CE8C-CC26-4C3E-AC11-E15060ECD759}" srcOrd="2" destOrd="0" presId="urn:microsoft.com/office/officeart/2005/8/layout/target3"/>
    <dgm:cxn modelId="{064BC1E1-6113-4010-A8BB-FD6454637174}" type="presParOf" srcId="{333A1088-737F-45CB-B68E-254E46348037}" destId="{2C702D82-9B77-49B7-9568-BB8EB47C3372}" srcOrd="3" destOrd="0" presId="urn:microsoft.com/office/officeart/2005/8/layout/target3"/>
    <dgm:cxn modelId="{52B736B2-13A6-4958-BABD-1E0BFE5FB4BF}" type="presParOf" srcId="{333A1088-737F-45CB-B68E-254E46348037}" destId="{A52A0455-90FF-4808-ABD0-F02540D31D5A}" srcOrd="4" destOrd="0" presId="urn:microsoft.com/office/officeart/2005/8/layout/target3"/>
    <dgm:cxn modelId="{3EB6FC02-F060-4EC5-8FFB-22227455816C}" type="presParOf" srcId="{333A1088-737F-45CB-B68E-254E46348037}" destId="{6140AFEC-043D-4C43-A2F9-D0F5331DF3A3}" srcOrd="5" destOrd="0" presId="urn:microsoft.com/office/officeart/2005/8/layout/target3"/>
    <dgm:cxn modelId="{0F0B3CBF-8075-4C20-8051-EDB2038D58EC}" type="presParOf" srcId="{333A1088-737F-45CB-B68E-254E46348037}" destId="{9358AC05-5D7D-4327-9F80-1AD486AEA664}" srcOrd="6" destOrd="0" presId="urn:microsoft.com/office/officeart/2005/8/layout/target3"/>
    <dgm:cxn modelId="{87EAE8E0-53B9-4A38-A227-FD857E7157F0}" type="presParOf" srcId="{333A1088-737F-45CB-B68E-254E46348037}" destId="{313FC574-E1CD-4FB4-B054-0B805CE0447D}" srcOrd="7" destOrd="0" presId="urn:microsoft.com/office/officeart/2005/8/layout/target3"/>
    <dgm:cxn modelId="{A7B448D4-E734-48FF-B7FD-BC9A3F040F61}" type="presParOf" srcId="{333A1088-737F-45CB-B68E-254E46348037}" destId="{619D679B-A015-4ECF-8348-D1034C574F40}" srcOrd="8" destOrd="0" presId="urn:microsoft.com/office/officeart/2005/8/layout/target3"/>
    <dgm:cxn modelId="{1E74B705-5BB7-4797-A2C8-8BAD2950DB57}" type="presParOf" srcId="{333A1088-737F-45CB-B68E-254E46348037}" destId="{322283A8-4A27-4CDA-BAE3-F381106A9174}" srcOrd="9" destOrd="0" presId="urn:microsoft.com/office/officeart/2005/8/layout/target3"/>
    <dgm:cxn modelId="{EB8A5F54-2D85-408A-A0E5-5AD6C5271752}" type="presParOf" srcId="{333A1088-737F-45CB-B68E-254E46348037}" destId="{FFC9F71D-1B4F-4AD9-A4A6-86ADEFC8AF5C}" srcOrd="10" destOrd="0" presId="urn:microsoft.com/office/officeart/2005/8/layout/target3"/>
    <dgm:cxn modelId="{0DADB708-428B-4F41-A415-07E33C95A4D4}" type="presParOf" srcId="{333A1088-737F-45CB-B68E-254E46348037}" destId="{25B08C86-7E15-44DC-BE7F-FFB55DD49D12}" srcOrd="11" destOrd="0" presId="urn:microsoft.com/office/officeart/2005/8/layout/target3"/>
    <dgm:cxn modelId="{EF083ECF-AA96-43AA-8F33-03B4F9BA69D9}" type="presParOf" srcId="{333A1088-737F-45CB-B68E-254E46348037}" destId="{76644BE8-9D7C-4C09-B250-3D10AF48CBB7}" srcOrd="12" destOrd="0" presId="urn:microsoft.com/office/officeart/2005/8/layout/target3"/>
    <dgm:cxn modelId="{21433A4A-D69F-4A26-B3D4-11DB3B6666F7}" type="presParOf" srcId="{333A1088-737F-45CB-B68E-254E46348037}" destId="{EE85B701-7295-41C0-BA7A-34D3756A2AE6}" srcOrd="13" destOrd="0" presId="urn:microsoft.com/office/officeart/2005/8/layout/target3"/>
    <dgm:cxn modelId="{BC8B97C0-CF5F-4339-844C-F0A45C54D262}" type="presParOf" srcId="{333A1088-737F-45CB-B68E-254E46348037}" destId="{8BEBB6EC-1DAA-4CAC-8A25-BC0FCBD5DBD5}" srcOrd="14" destOrd="0" presId="urn:microsoft.com/office/officeart/2005/8/layout/target3"/>
    <dgm:cxn modelId="{D752C9FF-AB97-4395-9DB6-A0BAA582632D}" type="presParOf" srcId="{333A1088-737F-45CB-B68E-254E46348037}" destId="{AED2198E-93D5-4001-81B4-73124B309672}" srcOrd="15" destOrd="0" presId="urn:microsoft.com/office/officeart/2005/8/layout/target3"/>
    <dgm:cxn modelId="{79CA74EE-FA63-4811-A444-CBE9DC117AC1}" type="presParOf" srcId="{333A1088-737F-45CB-B68E-254E46348037}" destId="{2BE915AB-18AA-4053-B92C-3BFC9ED204BB}" srcOrd="16" destOrd="0" presId="urn:microsoft.com/office/officeart/2005/8/layout/target3"/>
    <dgm:cxn modelId="{193B3932-EE47-40FD-8FBD-7120F34F8599}" type="presParOf" srcId="{333A1088-737F-45CB-B68E-254E46348037}" destId="{6BB5E863-4638-4E1D-BFDE-399D028AC4ED}" srcOrd="17" destOrd="0" presId="urn:microsoft.com/office/officeart/2005/8/layout/target3"/>
    <dgm:cxn modelId="{A90B8A37-ADE9-4FF0-9402-5A2C33EB6905}" type="presParOf" srcId="{333A1088-737F-45CB-B68E-254E46348037}" destId="{5A5FFA88-C948-4069-8E93-59FA12366E83}" srcOrd="18" destOrd="0" presId="urn:microsoft.com/office/officeart/2005/8/layout/target3"/>
    <dgm:cxn modelId="{F758C68C-09BC-413A-A4D9-FDBC4A23957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21247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SOŠ Net Office Orlová, spol. s r. o. 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46255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Naděžda Tománková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13741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PROJEKTU:</a:t>
          </a:r>
          <a:r>
            <a:rPr lang="cs-CZ" sz="2000" kern="1200" baseline="0" dirty="0" smtClean="0"/>
            <a:t> Podpora výuky v technických oborech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781263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ŠABLONY: III/2 -Inovace a zkvalitnění výuky prostřednictvím ICT</a:t>
          </a:r>
          <a:endParaRPr lang="cs-CZ" sz="16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48773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A38169-425C-4BD9-B9D0-C10FC6C6BDD3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BCC3C9-F309-4BC8-9638-7DFA00B929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3989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20F2005-2CF7-4522-8F15-F6BE2405C301}" type="slidenum">
              <a:rPr lang="cs-CZ" smtClean="0"/>
              <a:pPr eaLnBrk="1" hangingPunct="1"/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4CD19-4D5A-4F24-B3F8-96160162A63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3CAE1-A842-4D2E-814E-ABD940330D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3017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4CD19-4D5A-4F24-B3F8-96160162A63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3CAE1-A842-4D2E-814E-ABD940330D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1549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4CD19-4D5A-4F24-B3F8-96160162A63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3CAE1-A842-4D2E-814E-ABD940330D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467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4CD19-4D5A-4F24-B3F8-96160162A63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3CAE1-A842-4D2E-814E-ABD940330D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5947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4CD19-4D5A-4F24-B3F8-96160162A63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3CAE1-A842-4D2E-814E-ABD940330D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168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4CD19-4D5A-4F24-B3F8-96160162A63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3CAE1-A842-4D2E-814E-ABD940330D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5191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4CD19-4D5A-4F24-B3F8-96160162A63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3CAE1-A842-4D2E-814E-ABD940330D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9664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4CD19-4D5A-4F24-B3F8-96160162A63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3CAE1-A842-4D2E-814E-ABD940330D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8857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4CD19-4D5A-4F24-B3F8-96160162A63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3CAE1-A842-4D2E-814E-ABD940330D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0372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4CD19-4D5A-4F24-B3F8-96160162A63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3CAE1-A842-4D2E-814E-ABD940330D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5209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4CD19-4D5A-4F24-B3F8-96160162A63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3CAE1-A842-4D2E-814E-ABD940330D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76618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5032B10-9DA9-439A-92F4-93AD3E29C295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907F2C9-5AF9-41AE-AAA2-FB4CC82F29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00864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8636D75-04F6-4233-A302-6EDAC484E6BD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0DB0A56-948A-40AB-A6D5-7C9F15FEA5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67033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4604D0A-184A-42EE-8A19-A914FF81AEE0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59F8784-B16B-4019-9AE8-A84E9FFE72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15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9288CCEB-E6A6-4519-AAAB-17226254F382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39A19C5-1E52-490F-9EDF-E0EBDBABEB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90294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81124A-B2A2-4180-8D74-34986333DBA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1BDFA2-2293-436B-B2AE-CB86553634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70268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466F8D-E917-42E8-862F-387CBFAD6C23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3524B6F-3A28-444B-BF95-B94F3E5854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23197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ED9D352-2A16-420B-8413-87AB519933D4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8946FA4-D298-47FC-95DB-4E01FC3300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80245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BF8FE1C-D849-4286-BF16-E72DA752226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5CB1F5-686B-49B3-B16C-B61DA77F73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52444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7FA9776-7FED-4ED5-8A4B-2CA89A41C85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30300D9-5E4B-4912-A618-0A3B2F79A6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92548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A225557-DDD3-4C08-B80C-4BF3113F444A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7AB8330-C249-4E5C-9CD1-163EB02009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37646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9014BB7-C061-4369-A121-AEE3D4CAA894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7805A5-BF7C-4624-8498-C387D5DFE9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300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4CD19-4D5A-4F24-B3F8-96160162A63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A3CAE1-A842-4D2E-814E-ABD940330D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5669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C20B9999-534C-41D7-8CC5-65BFFED3BC83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EA489B4D-D79C-4018-AF1D-E83099F54A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5538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9" name="Obráze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bdélník 13"/>
          <p:cNvSpPr/>
          <p:nvPr/>
        </p:nvSpPr>
        <p:spPr>
          <a:xfrm>
            <a:off x="1835150" y="3856830"/>
            <a:ext cx="6481763" cy="29224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76200" tIns="76200" rIns="76200" bIns="76200" spcCol="1270" anchor="ctr"/>
          <a:lstStyle/>
          <a:p>
            <a:pPr lvl="0" algn="ctr" defTabSz="889000">
              <a:lnSpc>
                <a:spcPct val="90000"/>
              </a:lnSpc>
              <a:spcAft>
                <a:spcPct val="35000"/>
              </a:spcAft>
              <a:defRPr/>
            </a:pPr>
            <a:r>
              <a:rPr lang="cs-CZ" sz="2000" dirty="0"/>
              <a:t>TEMA: </a:t>
            </a:r>
            <a:r>
              <a:rPr lang="cs-CZ" sz="2000" dirty="0" smtClean="0"/>
              <a:t>Jazykové skupiny</a:t>
            </a:r>
            <a:endParaRPr lang="cs-CZ" sz="2000" dirty="0"/>
          </a:p>
          <a:p>
            <a:pPr algn="ctr" defTabSz="889000">
              <a:lnSpc>
                <a:spcPct val="90000"/>
              </a:lnSpc>
              <a:spcAft>
                <a:spcPct val="35000"/>
              </a:spcAft>
              <a:defRPr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60222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Jazykové skupiny (rodiny)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u="sng" dirty="0"/>
              <a:t>i</a:t>
            </a:r>
            <a:r>
              <a:rPr lang="cs-CZ" u="sng" dirty="0" smtClean="0"/>
              <a:t>ndoevropská </a:t>
            </a:r>
          </a:p>
          <a:p>
            <a:r>
              <a:rPr lang="cs-CZ" u="sng" dirty="0" smtClean="0"/>
              <a:t>ugrofinská</a:t>
            </a:r>
            <a:r>
              <a:rPr lang="cs-CZ" dirty="0" smtClean="0"/>
              <a:t> – maďarština finština, estonština aj.</a:t>
            </a:r>
          </a:p>
          <a:p>
            <a:r>
              <a:rPr lang="cs-CZ" u="sng" dirty="0" smtClean="0"/>
              <a:t>altajská</a:t>
            </a:r>
            <a:r>
              <a:rPr lang="cs-CZ" dirty="0" smtClean="0"/>
              <a:t>( turkotatarské, mongolské aj.)</a:t>
            </a:r>
          </a:p>
          <a:p>
            <a:r>
              <a:rPr lang="cs-CZ" u="sng" dirty="0" smtClean="0"/>
              <a:t>korejština, japonština, čínština</a:t>
            </a:r>
          </a:p>
          <a:p>
            <a:r>
              <a:rPr lang="cs-CZ" u="sng" dirty="0" smtClean="0"/>
              <a:t>austroasijská</a:t>
            </a:r>
            <a:r>
              <a:rPr lang="cs-CZ" dirty="0" smtClean="0"/>
              <a:t> (vietnamština)</a:t>
            </a:r>
          </a:p>
          <a:p>
            <a:r>
              <a:rPr lang="cs-CZ" u="sng" dirty="0" smtClean="0"/>
              <a:t>jazyky africké, semitohamitské </a:t>
            </a:r>
            <a:r>
              <a:rPr lang="cs-CZ" dirty="0" smtClean="0"/>
              <a:t>(hebrejština, aramejština, arabština), </a:t>
            </a:r>
            <a:r>
              <a:rPr lang="cs-CZ" u="sng" dirty="0" smtClean="0"/>
              <a:t>jazyky kavkazské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0867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Indoevropské jazyky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cs-CZ" b="1" dirty="0" smtClean="0"/>
              <a:t>indické</a:t>
            </a:r>
          </a:p>
          <a:p>
            <a:pPr>
              <a:lnSpc>
                <a:spcPct val="90000"/>
              </a:lnSpc>
            </a:pPr>
            <a:r>
              <a:rPr lang="cs-CZ" b="1" dirty="0" smtClean="0"/>
              <a:t>íránské</a:t>
            </a:r>
          </a:p>
          <a:p>
            <a:pPr>
              <a:lnSpc>
                <a:spcPct val="90000"/>
              </a:lnSpc>
            </a:pPr>
            <a:r>
              <a:rPr lang="cs-CZ" b="1" dirty="0" smtClean="0"/>
              <a:t>řečtina</a:t>
            </a:r>
          </a:p>
          <a:p>
            <a:pPr>
              <a:lnSpc>
                <a:spcPct val="90000"/>
              </a:lnSpc>
            </a:pPr>
            <a:r>
              <a:rPr lang="cs-CZ" b="1" dirty="0"/>
              <a:t>a</a:t>
            </a:r>
            <a:r>
              <a:rPr lang="cs-CZ" b="1" dirty="0" smtClean="0"/>
              <a:t>lbánština a arménština</a:t>
            </a:r>
          </a:p>
          <a:p>
            <a:pPr>
              <a:lnSpc>
                <a:spcPct val="90000"/>
              </a:lnSpc>
            </a:pPr>
            <a:r>
              <a:rPr lang="cs-CZ" b="1" dirty="0" smtClean="0"/>
              <a:t>italické (latina),románské</a:t>
            </a:r>
          </a:p>
          <a:p>
            <a:pPr>
              <a:lnSpc>
                <a:spcPct val="90000"/>
              </a:lnSpc>
            </a:pPr>
            <a:r>
              <a:rPr lang="cs-CZ" b="1" dirty="0" smtClean="0"/>
              <a:t>keltské</a:t>
            </a:r>
          </a:p>
          <a:p>
            <a:pPr>
              <a:lnSpc>
                <a:spcPct val="90000"/>
              </a:lnSpc>
            </a:pPr>
            <a:r>
              <a:rPr lang="cs-CZ" b="1" dirty="0" smtClean="0"/>
              <a:t>germánské</a:t>
            </a:r>
          </a:p>
          <a:p>
            <a:pPr>
              <a:lnSpc>
                <a:spcPct val="90000"/>
              </a:lnSpc>
            </a:pPr>
            <a:r>
              <a:rPr lang="cs-CZ" b="1" dirty="0" smtClean="0"/>
              <a:t>baltské</a:t>
            </a:r>
          </a:p>
          <a:p>
            <a:pPr>
              <a:lnSpc>
                <a:spcPct val="90000"/>
              </a:lnSpc>
            </a:pPr>
            <a:r>
              <a:rPr lang="cs-CZ" b="1" dirty="0" smtClean="0"/>
              <a:t>slovanské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9175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Slovanské jazyky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cs-CZ" dirty="0"/>
              <a:t>s</a:t>
            </a:r>
            <a:r>
              <a:rPr lang="cs-CZ" dirty="0" smtClean="0"/>
              <a:t>polečný základ – </a:t>
            </a:r>
            <a:r>
              <a:rPr lang="cs-CZ" b="1" dirty="0" smtClean="0"/>
              <a:t>praslovanština</a:t>
            </a:r>
          </a:p>
          <a:p>
            <a:pPr>
              <a:lnSpc>
                <a:spcPct val="90000"/>
              </a:lnSpc>
              <a:buNone/>
            </a:pPr>
            <a:r>
              <a:rPr lang="cs-CZ" dirty="0" smtClean="0"/>
              <a:t>Skupiny slovanských jazyků:</a:t>
            </a:r>
          </a:p>
          <a:p>
            <a:pPr>
              <a:lnSpc>
                <a:spcPct val="90000"/>
              </a:lnSpc>
              <a:buNone/>
            </a:pPr>
            <a:r>
              <a:rPr lang="cs-CZ" dirty="0" smtClean="0"/>
              <a:t>a) </a:t>
            </a:r>
            <a:r>
              <a:rPr lang="cs-CZ" b="1" u="sng" dirty="0" smtClean="0"/>
              <a:t>západoslovanské</a:t>
            </a:r>
            <a:r>
              <a:rPr lang="cs-CZ" u="sng" dirty="0" smtClean="0"/>
              <a:t> </a:t>
            </a:r>
            <a:r>
              <a:rPr lang="cs-CZ" dirty="0" smtClean="0"/>
              <a:t>– </a:t>
            </a:r>
            <a:r>
              <a:rPr lang="cs-CZ" b="1" dirty="0" smtClean="0"/>
              <a:t>čeština</a:t>
            </a:r>
            <a:r>
              <a:rPr lang="cs-CZ" dirty="0" smtClean="0"/>
              <a:t>, slovenština, polština, lužická srbština</a:t>
            </a:r>
          </a:p>
          <a:p>
            <a:pPr>
              <a:lnSpc>
                <a:spcPct val="90000"/>
              </a:lnSpc>
              <a:buNone/>
            </a:pPr>
            <a:r>
              <a:rPr lang="cs-CZ" dirty="0" smtClean="0"/>
              <a:t>b) </a:t>
            </a:r>
            <a:r>
              <a:rPr lang="cs-CZ" b="1" u="sng" dirty="0" smtClean="0"/>
              <a:t>východoslovanské</a:t>
            </a:r>
            <a:r>
              <a:rPr lang="cs-CZ" u="sng" dirty="0" smtClean="0"/>
              <a:t> </a:t>
            </a:r>
            <a:r>
              <a:rPr lang="cs-CZ" dirty="0" smtClean="0"/>
              <a:t>– ruština, běloruština, ukrajinština</a:t>
            </a:r>
          </a:p>
          <a:p>
            <a:pPr>
              <a:lnSpc>
                <a:spcPct val="90000"/>
              </a:lnSpc>
              <a:buNone/>
            </a:pPr>
            <a:r>
              <a:rPr lang="cs-CZ" dirty="0" smtClean="0"/>
              <a:t>c) </a:t>
            </a:r>
            <a:r>
              <a:rPr lang="cs-CZ" b="1" u="sng" dirty="0" smtClean="0"/>
              <a:t>jihoslovanské</a:t>
            </a:r>
            <a:r>
              <a:rPr lang="cs-CZ" u="sng" dirty="0" smtClean="0"/>
              <a:t> </a:t>
            </a:r>
            <a:r>
              <a:rPr lang="cs-CZ" dirty="0" smtClean="0"/>
              <a:t>– slovinština, srbochorvatština, makedonština, bulharština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2754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Dvojí písmo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latinka</a:t>
            </a:r>
            <a:r>
              <a:rPr lang="cs-CZ" dirty="0" smtClean="0"/>
              <a:t> -  latinské písmo (Češi, Slováci, Poláci, Chorvaté aj.)</a:t>
            </a:r>
          </a:p>
          <a:p>
            <a:r>
              <a:rPr lang="cs-CZ" b="1" u="sng" dirty="0" smtClean="0"/>
              <a:t>azbuka</a:t>
            </a:r>
            <a:r>
              <a:rPr lang="cs-CZ" u="sng" dirty="0" smtClean="0"/>
              <a:t> </a:t>
            </a:r>
            <a:r>
              <a:rPr lang="cs-CZ" dirty="0" smtClean="0"/>
              <a:t> - z cyrilice (Rusové, Bělorusové, Ukrajinci, Bulhaři, Makedonci, Srbové aj.)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87345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Tx/>
              <a:buAutoNum type="alphaLcParenR"/>
            </a:pPr>
            <a:r>
              <a:rPr lang="cs-CZ" dirty="0" smtClean="0"/>
              <a:t>Do které podskupiny slovanských jazyků patří český jazyk?</a:t>
            </a:r>
          </a:p>
          <a:p>
            <a:pPr marL="514350" indent="-514350">
              <a:buFontTx/>
              <a:buAutoNum type="alphaLcParenR"/>
            </a:pPr>
            <a:r>
              <a:rPr lang="cs-CZ" dirty="0" smtClean="0"/>
              <a:t>Jakými hlavními jazyky se mluví ve státech, jenž sousedí s ČR?</a:t>
            </a:r>
          </a:p>
          <a:p>
            <a:pPr marL="514350" indent="-514350">
              <a:buFontTx/>
              <a:buAutoNum type="alphaLcParenR"/>
            </a:pPr>
            <a:r>
              <a:rPr lang="cs-CZ" dirty="0" smtClean="0"/>
              <a:t>Jaký typ písma čeština užívá?</a:t>
            </a:r>
          </a:p>
          <a:p>
            <a:pPr marL="514350" indent="-514350">
              <a:buFontTx/>
              <a:buAutoNum type="alphaLcParenR"/>
            </a:pPr>
            <a:r>
              <a:rPr lang="cs-CZ" dirty="0" smtClean="0"/>
              <a:t>Jaká máme diakritická znaménka? Vyjmenuj (vypiš) písmena s diakritickými znaménky.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49453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klíč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Tx/>
              <a:buAutoNum type="alphaLcParenR"/>
            </a:pPr>
            <a:r>
              <a:rPr lang="cs-CZ" dirty="0" smtClean="0"/>
              <a:t>západoslovanská podskupina</a:t>
            </a:r>
          </a:p>
          <a:p>
            <a:pPr marL="514350" indent="-514350">
              <a:buFontTx/>
              <a:buAutoNum type="alphaLcParenR"/>
            </a:pPr>
            <a:r>
              <a:rPr lang="cs-CZ" dirty="0" smtClean="0"/>
              <a:t>němčina, polština, slovenština</a:t>
            </a:r>
          </a:p>
          <a:p>
            <a:pPr marL="514350" indent="-514350">
              <a:buFontTx/>
              <a:buAutoNum type="alphaLcParenR"/>
            </a:pPr>
            <a:r>
              <a:rPr lang="cs-CZ" dirty="0" smtClean="0"/>
              <a:t> latinka</a:t>
            </a:r>
          </a:p>
          <a:p>
            <a:pPr marL="514350" indent="-514350">
              <a:buFontTx/>
              <a:buAutoNum type="alphaLcParenR"/>
            </a:pPr>
            <a:r>
              <a:rPr lang="cs-CZ" dirty="0" smtClean="0"/>
              <a:t>Háček, čárka, kroužek : á, č, ď, é, ě, í, ň, ó, ř, š, ť, ú, ů, ý, ž,(i, j)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44825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Najdi a oprav v textu nepravdivé údaje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Čeština je východoslovanský jazyk, nejvíce</a:t>
            </a:r>
          </a:p>
          <a:p>
            <a:pPr marL="0" indent="0">
              <a:buNone/>
            </a:pPr>
            <a:r>
              <a:rPr lang="cs-CZ" dirty="0" smtClean="0"/>
              <a:t>příbuzný s polštinou, slovenštinou a lužickou     srbštinou. Patří tedy do rodiny jazyků ugrofinských. Český jazyk má 8 pádů a 2 časy. K písemnému záznamu používá upravenou cyrilici, doplněnou o znaky s diakritikou. Čeština používá spřežku ch, která je považována za samostatné písmeno mezi g a j.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88702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klíč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Čeština je </a:t>
            </a:r>
            <a:r>
              <a:rPr lang="cs-CZ" b="1" dirty="0" smtClean="0"/>
              <a:t>západoslovanský</a:t>
            </a:r>
            <a:r>
              <a:rPr lang="cs-CZ" dirty="0" smtClean="0"/>
              <a:t> jazyk, nejvíce příbuzný s polštinou, slovenštinou a lužickou srbštinou. Patří tedy do rodiny jazyků </a:t>
            </a:r>
            <a:r>
              <a:rPr lang="cs-CZ" b="1" dirty="0" smtClean="0"/>
              <a:t>indoevropských</a:t>
            </a:r>
            <a:r>
              <a:rPr lang="cs-CZ" dirty="0" smtClean="0"/>
              <a:t>. Český jazyk má </a:t>
            </a:r>
            <a:r>
              <a:rPr lang="cs-CZ" b="1" dirty="0" smtClean="0"/>
              <a:t>7</a:t>
            </a:r>
            <a:r>
              <a:rPr lang="cs-CZ" dirty="0" smtClean="0"/>
              <a:t> pádů a </a:t>
            </a:r>
            <a:r>
              <a:rPr lang="cs-CZ" b="1" dirty="0" smtClean="0"/>
              <a:t>3</a:t>
            </a:r>
            <a:r>
              <a:rPr lang="cs-CZ" dirty="0" smtClean="0"/>
              <a:t> časy. K písemnému záznamu používá upravenou </a:t>
            </a:r>
            <a:r>
              <a:rPr lang="cs-CZ" b="1" dirty="0" smtClean="0"/>
              <a:t>latinku, </a:t>
            </a:r>
            <a:r>
              <a:rPr lang="cs-CZ" dirty="0" smtClean="0"/>
              <a:t>doplněnou o znaky s diakritikou. Čeština používá spřežku ch, která je považována za samostatné písmeno stojící v abecedě mezi </a:t>
            </a:r>
            <a:r>
              <a:rPr lang="cs-CZ" b="1" dirty="0"/>
              <a:t>h</a:t>
            </a:r>
            <a:r>
              <a:rPr lang="cs-CZ" dirty="0" smtClean="0"/>
              <a:t> a j.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21040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KOLEKTIV AUTORŮ. </a:t>
            </a:r>
            <a:r>
              <a:rPr lang="cs-CZ" i="1" dirty="0"/>
              <a:t>Cvičebnice českého jazyka</a:t>
            </a:r>
            <a:r>
              <a:rPr lang="cs-CZ" dirty="0"/>
              <a:t>: </a:t>
            </a:r>
            <a:r>
              <a:rPr lang="cs-CZ" i="1" dirty="0"/>
              <a:t>Co byste měli znát ze základní školy</a:t>
            </a:r>
            <a:r>
              <a:rPr lang="cs-CZ" dirty="0"/>
              <a:t>. Brno: DIDAKTIS, 2007. ISBN 978-807358-084-1. </a:t>
            </a:r>
            <a:endParaRPr lang="cs-CZ" dirty="0" smtClean="0"/>
          </a:p>
          <a:p>
            <a:r>
              <a:rPr lang="cs-CZ" dirty="0"/>
              <a:t>MARIE SOCHROVÁ. </a:t>
            </a:r>
            <a:r>
              <a:rPr lang="cs-CZ" i="1" dirty="0"/>
              <a:t>Český jazyk v kostce</a:t>
            </a:r>
            <a:r>
              <a:rPr lang="cs-CZ" dirty="0"/>
              <a:t>. 1996. vyd. Praha: Fragment, 1996. </a:t>
            </a:r>
            <a:r>
              <a:rPr lang="cs-CZ"/>
              <a:t>ISBN 08-089-8380-72000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9194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Zpracoval: Mgr. Naděžda Tománková</a:t>
            </a:r>
          </a:p>
          <a:p>
            <a:r>
              <a:rPr lang="cs-CZ" sz="1800" dirty="0" smtClean="0"/>
              <a:t>Cílová skupina: žáci středních škol </a:t>
            </a:r>
          </a:p>
          <a:p>
            <a:r>
              <a:rPr lang="cs-CZ" sz="1800" dirty="0" smtClean="0"/>
              <a:t>Rok vytvoření: 2012 </a:t>
            </a:r>
          </a:p>
          <a:p>
            <a:pPr>
              <a:lnSpc>
                <a:spcPct val="150000"/>
              </a:lnSpc>
            </a:pPr>
            <a:r>
              <a:rPr lang="cs-CZ" sz="1800" dirty="0" smtClean="0"/>
              <a:t>Anotace: Materiál slouží k opakování a rozšíření učiva českého jazyka ZŠ</a:t>
            </a:r>
            <a:r>
              <a:rPr lang="cs-CZ" sz="1800" dirty="0"/>
              <a:t>. </a:t>
            </a:r>
            <a:r>
              <a:rPr lang="cs-CZ" sz="1800" dirty="0" smtClean="0"/>
              <a:t>Probírané pojmy</a:t>
            </a:r>
            <a:r>
              <a:rPr lang="cs-CZ" sz="1800" dirty="0"/>
              <a:t>: jazykové skupiny (rodiny), indoevropské jazyky, slovanské </a:t>
            </a:r>
            <a:r>
              <a:rPr lang="cs-CZ" sz="1800" dirty="0" smtClean="0"/>
              <a:t>jazyky. Obsahuje úkoly, doplňovací cvičení, klíč </a:t>
            </a:r>
            <a:endParaRPr lang="cs-CZ" sz="1800" dirty="0"/>
          </a:p>
          <a:p>
            <a:r>
              <a:rPr lang="cs-CZ" sz="1800" dirty="0" smtClean="0"/>
              <a:t>Předpokládaný přínos (výstup): rozšíření a upevnění učiva základní školy. </a:t>
            </a:r>
          </a:p>
          <a:p>
            <a:r>
              <a:rPr lang="cs-CZ" sz="1800" dirty="0" smtClean="0"/>
              <a:t>Pomůcky: dataprojektor, počítač</a:t>
            </a:r>
          </a:p>
          <a:p>
            <a:r>
              <a:rPr lang="cs-CZ" sz="1800" dirty="0" smtClean="0"/>
              <a:t>Předpokládaný čas: 30 minut </a:t>
            </a:r>
          </a:p>
          <a:p>
            <a:r>
              <a:rPr lang="cs-CZ" sz="1800" dirty="0" smtClean="0"/>
              <a:t>Postup: Teoretický základ představuje definování nového učiva, úkoly  v materiálu jsou určeny k jeho pochopení a k procvičení. </a:t>
            </a:r>
          </a:p>
          <a:p>
            <a:r>
              <a:rPr lang="cs-CZ" sz="1800" dirty="0" smtClean="0"/>
              <a:t>Souhlasím se zveřejněním mého příspěvku v knižní či </a:t>
            </a:r>
            <a:r>
              <a:rPr lang="cs-CZ" sz="1800" smtClean="0"/>
              <a:t>elektronické podobě </a:t>
            </a:r>
            <a:r>
              <a:rPr lang="cs-CZ" sz="1800" dirty="0" smtClean="0"/>
              <a:t>jako metodického materiálu.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8477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566</Words>
  <Application>Microsoft Office PowerPoint</Application>
  <PresentationFormat>Předvádění na obrazovce (4:3)</PresentationFormat>
  <Paragraphs>61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systému Office</vt:lpstr>
      <vt:lpstr>1_Motiv systému Office</vt:lpstr>
      <vt:lpstr>Prezentace aplikace PowerPoint</vt:lpstr>
      <vt:lpstr>Jazykové skupiny (rodiny)</vt:lpstr>
      <vt:lpstr>Indoevropské jazyky</vt:lpstr>
      <vt:lpstr>Slovanské jazyky</vt:lpstr>
      <vt:lpstr>Dvojí písmo</vt:lpstr>
      <vt:lpstr>Odpověz na otázky</vt:lpstr>
      <vt:lpstr>klíč</vt:lpstr>
      <vt:lpstr>Najdi a oprav v textu nepravdivé údaje</vt:lpstr>
      <vt:lpstr>klíč</vt:lpstr>
      <vt:lpstr>zdroje</vt:lpstr>
      <vt:lpstr>Metodický list</vt:lpstr>
    </vt:vector>
  </TitlesOfParts>
  <Company>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Jazykové skupiny (rodiny)</dc:title>
  <dc:creator>a</dc:creator>
  <cp:lastModifiedBy>host</cp:lastModifiedBy>
  <cp:revision>17</cp:revision>
  <dcterms:created xsi:type="dcterms:W3CDTF">2012-09-22T06:21:21Z</dcterms:created>
  <dcterms:modified xsi:type="dcterms:W3CDTF">2013-02-27T09:26:00Z</dcterms:modified>
</cp:coreProperties>
</file>