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70" r:id="rId3"/>
    <p:sldId id="258" r:id="rId4"/>
    <p:sldId id="261" r:id="rId5"/>
    <p:sldId id="260" r:id="rId6"/>
    <p:sldId id="264" r:id="rId7"/>
    <p:sldId id="262" r:id="rId8"/>
    <p:sldId id="263" r:id="rId9"/>
    <p:sldId id="27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PROJEKTU: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 SOŠ Net Office Orlová, spol. s r. o.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Naděžda Tománková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1600" dirty="0" smtClean="0"/>
            <a:t>NÁZEV ŠABLONY: III/2 -Inovace a zkvalitnění výuky prostřednictvím ICT</a:t>
          </a:r>
          <a:endParaRPr lang="cs-CZ" sz="16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165176-4A51-462A-8475-1BC0E5EC31F8}" type="presOf" srcId="{D1D4F407-5343-4D3F-B5B9-D407B03CAEB4}" destId="{D005CE8C-CC26-4C3E-AC11-E15060ECD759}" srcOrd="0" destOrd="0" presId="urn:microsoft.com/office/officeart/2005/8/layout/target3"/>
    <dgm:cxn modelId="{40BA9645-9BE5-40DD-B193-E5EB218AC70B}" type="presOf" srcId="{4C35D32F-0EAB-4CD7-82EE-45574DC2A586}" destId="{8BEBB6EC-1DAA-4CAC-8A25-BC0FCBD5DBD5}" srcOrd="0" destOrd="0" presId="urn:microsoft.com/office/officeart/2005/8/layout/target3"/>
    <dgm:cxn modelId="{E3CCD50B-551A-4D9E-9E65-C645FBE396A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0524D7-6211-453E-9DF1-B3AE7597E140}" type="presOf" srcId="{D1D4F407-5343-4D3F-B5B9-D407B03CAEB4}" destId="{AED2198E-93D5-4001-81B4-73124B309672}" srcOrd="1" destOrd="0" presId="urn:microsoft.com/office/officeart/2005/8/layout/target3"/>
    <dgm:cxn modelId="{E469E948-9CBA-4FA2-837D-2D171850EF02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73F8F0A-484D-4B86-B26D-2253DE18530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48A1CF-6533-42B3-9EBE-EC6BC9098795}" type="presOf" srcId="{4C35D32F-0EAB-4CD7-82EE-45574DC2A586}" destId="{890E4F0B-2866-4A3F-A3C7-2A14B1797930}" srcOrd="1" destOrd="0" presId="urn:microsoft.com/office/officeart/2005/8/layout/target3"/>
    <dgm:cxn modelId="{C6E3ACC0-9BFA-4683-93E9-8392B5B59F55}" type="presOf" srcId="{B651F6E3-6281-48DB-9319-2AEAFDAE7572}" destId="{619D679B-A015-4ECF-8348-D1034C574F40}" srcOrd="0" destOrd="0" presId="urn:microsoft.com/office/officeart/2005/8/layout/target3"/>
    <dgm:cxn modelId="{AF9FEEC5-A4A8-437C-AA39-DD8A117E31AE}" type="presOf" srcId="{757F3AB3-0718-4624-B441-E567A8F0AB56}" destId="{333A1088-737F-45CB-B68E-254E46348037}" srcOrd="0" destOrd="0" presId="urn:microsoft.com/office/officeart/2005/8/layout/target3"/>
    <dgm:cxn modelId="{161F5B33-10A8-4E7F-9962-C6AF6EC44012}" type="presOf" srcId="{B651F6E3-6281-48DB-9319-2AEAFDAE7572}" destId="{6BB5E863-4638-4E1D-BFDE-399D028AC4ED}" srcOrd="1" destOrd="0" presId="urn:microsoft.com/office/officeart/2005/8/layout/target3"/>
    <dgm:cxn modelId="{8816E64D-81A1-4D2B-BDEE-39EF3711957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7838D4-7605-4112-A2FC-EF70659D3F1A}" type="presParOf" srcId="{333A1088-737F-45CB-B68E-254E46348037}" destId="{F5ABB229-8D3B-4694-996A-96F23CF14429}" srcOrd="0" destOrd="0" presId="urn:microsoft.com/office/officeart/2005/8/layout/target3"/>
    <dgm:cxn modelId="{61108339-2FE9-4E97-83FD-04C3060A4E85}" type="presParOf" srcId="{333A1088-737F-45CB-B68E-254E46348037}" destId="{F41139FD-01EE-4571-8B17-4FB00FC51163}" srcOrd="1" destOrd="0" presId="urn:microsoft.com/office/officeart/2005/8/layout/target3"/>
    <dgm:cxn modelId="{15ABD06E-A59E-4647-896A-F664B1C03778}" type="presParOf" srcId="{333A1088-737F-45CB-B68E-254E46348037}" destId="{D005CE8C-CC26-4C3E-AC11-E15060ECD759}" srcOrd="2" destOrd="0" presId="urn:microsoft.com/office/officeart/2005/8/layout/target3"/>
    <dgm:cxn modelId="{308427AD-5ADE-4621-9619-1E0DB778E6AE}" type="presParOf" srcId="{333A1088-737F-45CB-B68E-254E46348037}" destId="{2C702D82-9B77-49B7-9568-BB8EB47C3372}" srcOrd="3" destOrd="0" presId="urn:microsoft.com/office/officeart/2005/8/layout/target3"/>
    <dgm:cxn modelId="{890A43E1-DD33-4104-A0C9-0402D0968293}" type="presParOf" srcId="{333A1088-737F-45CB-B68E-254E46348037}" destId="{A52A0455-90FF-4808-ABD0-F02540D31D5A}" srcOrd="4" destOrd="0" presId="urn:microsoft.com/office/officeart/2005/8/layout/target3"/>
    <dgm:cxn modelId="{6F6E28C4-5E3D-4A3F-AE64-2365369A90E5}" type="presParOf" srcId="{333A1088-737F-45CB-B68E-254E46348037}" destId="{6140AFEC-043D-4C43-A2F9-D0F5331DF3A3}" srcOrd="5" destOrd="0" presId="urn:microsoft.com/office/officeart/2005/8/layout/target3"/>
    <dgm:cxn modelId="{905AD5F0-006D-49FB-A511-4B663D26775F}" type="presParOf" srcId="{333A1088-737F-45CB-B68E-254E46348037}" destId="{9358AC05-5D7D-4327-9F80-1AD486AEA664}" srcOrd="6" destOrd="0" presId="urn:microsoft.com/office/officeart/2005/8/layout/target3"/>
    <dgm:cxn modelId="{5E6057EE-5B7F-483E-B733-8F55357C05F9}" type="presParOf" srcId="{333A1088-737F-45CB-B68E-254E46348037}" destId="{313FC574-E1CD-4FB4-B054-0B805CE0447D}" srcOrd="7" destOrd="0" presId="urn:microsoft.com/office/officeart/2005/8/layout/target3"/>
    <dgm:cxn modelId="{8CC5FE4F-91FA-4238-B88E-B3FEBBC40D9E}" type="presParOf" srcId="{333A1088-737F-45CB-B68E-254E46348037}" destId="{619D679B-A015-4ECF-8348-D1034C574F40}" srcOrd="8" destOrd="0" presId="urn:microsoft.com/office/officeart/2005/8/layout/target3"/>
    <dgm:cxn modelId="{759C695A-7542-441A-8933-F78F65ED653D}" type="presParOf" srcId="{333A1088-737F-45CB-B68E-254E46348037}" destId="{322283A8-4A27-4CDA-BAE3-F381106A9174}" srcOrd="9" destOrd="0" presId="urn:microsoft.com/office/officeart/2005/8/layout/target3"/>
    <dgm:cxn modelId="{A50F0EFE-4BDE-4EC7-8898-52BAC075D18C}" type="presParOf" srcId="{333A1088-737F-45CB-B68E-254E46348037}" destId="{FFC9F71D-1B4F-4AD9-A4A6-86ADEFC8AF5C}" srcOrd="10" destOrd="0" presId="urn:microsoft.com/office/officeart/2005/8/layout/target3"/>
    <dgm:cxn modelId="{DDA3F97D-216D-498D-9403-64F9890EC91E}" type="presParOf" srcId="{333A1088-737F-45CB-B68E-254E46348037}" destId="{25B08C86-7E15-44DC-BE7F-FFB55DD49D12}" srcOrd="11" destOrd="0" presId="urn:microsoft.com/office/officeart/2005/8/layout/target3"/>
    <dgm:cxn modelId="{5A9BCCB4-02B2-4B3D-BDEA-D5437914323E}" type="presParOf" srcId="{333A1088-737F-45CB-B68E-254E46348037}" destId="{76644BE8-9D7C-4C09-B250-3D10AF48CBB7}" srcOrd="12" destOrd="0" presId="urn:microsoft.com/office/officeart/2005/8/layout/target3"/>
    <dgm:cxn modelId="{45FED649-3EEC-4205-9399-7EAB7E36E9F1}" type="presParOf" srcId="{333A1088-737F-45CB-B68E-254E46348037}" destId="{EE85B701-7295-41C0-BA7A-34D3756A2AE6}" srcOrd="13" destOrd="0" presId="urn:microsoft.com/office/officeart/2005/8/layout/target3"/>
    <dgm:cxn modelId="{02C9E295-29EE-48CE-95E1-4D68A15FB8E4}" type="presParOf" srcId="{333A1088-737F-45CB-B68E-254E46348037}" destId="{8BEBB6EC-1DAA-4CAC-8A25-BC0FCBD5DBD5}" srcOrd="14" destOrd="0" presId="urn:microsoft.com/office/officeart/2005/8/layout/target3"/>
    <dgm:cxn modelId="{44E83DD3-3813-44DD-9F4A-7381A622BB9C}" type="presParOf" srcId="{333A1088-737F-45CB-B68E-254E46348037}" destId="{AED2198E-93D5-4001-81B4-73124B309672}" srcOrd="15" destOrd="0" presId="urn:microsoft.com/office/officeart/2005/8/layout/target3"/>
    <dgm:cxn modelId="{BFF5C90D-7CB2-431D-872C-A2D28E426887}" type="presParOf" srcId="{333A1088-737F-45CB-B68E-254E46348037}" destId="{2BE915AB-18AA-4053-B92C-3BFC9ED204BB}" srcOrd="16" destOrd="0" presId="urn:microsoft.com/office/officeart/2005/8/layout/target3"/>
    <dgm:cxn modelId="{59879962-7E68-400E-9890-B4B59D865C21}" type="presParOf" srcId="{333A1088-737F-45CB-B68E-254E46348037}" destId="{6BB5E863-4638-4E1D-BFDE-399D028AC4ED}" srcOrd="17" destOrd="0" presId="urn:microsoft.com/office/officeart/2005/8/layout/target3"/>
    <dgm:cxn modelId="{DCEA939C-FF12-48EB-A09C-1CFA3CD005EA}" type="presParOf" srcId="{333A1088-737F-45CB-B68E-254E46348037}" destId="{5A5FFA88-C948-4069-8E93-59FA12366E83}" srcOrd="18" destOrd="0" presId="urn:microsoft.com/office/officeart/2005/8/layout/target3"/>
    <dgm:cxn modelId="{ACDAA8E7-01F4-4741-AAFC-26110375DE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SOŠ Net Office Orlová, spol. s r. o.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Naděžda Tománková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ŠABLONY: III/2 -Inovace a zkvalitnění výuky prostřednictvím ICT</a:t>
          </a:r>
          <a:endParaRPr lang="cs-CZ" sz="16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082724-E21C-461F-AE52-F0D418B08FFE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19F83-1939-4BEC-9EF6-29FFFA764D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581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20F2005-2CF7-4522-8F15-F6BE2405C301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710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51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155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287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248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36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13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870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031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172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126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5032B10-9DA9-439A-92F4-93AD3E29C295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907F2C9-5AF9-41AE-AAA2-FB4CC82F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0864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8636D75-04F6-4233-A302-6EDAC484E6BD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0DB0A56-948A-40AB-A6D5-7C9F15FEA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703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24604D0A-184A-42EE-8A19-A914FF81AEE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59F8784-B16B-4019-9AE8-A84E9FFE7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15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88CCEB-E6A6-4519-AAAB-17226254F382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39A19C5-1E52-490F-9EDF-E0EBDBABE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02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81124A-B2A2-4180-8D74-34986333DBA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11BDFA2-2293-436B-B2AE-CB8655363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0268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466F8D-E917-42E8-862F-387CBFAD6C2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3524B6F-3A28-444B-BF95-B94F3E585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3197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ED9D352-2A16-420B-8413-87AB519933D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8946FA4-D298-47FC-95DB-4E01FC330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0245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0BF8FE1C-D849-4286-BF16-E72DA75222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7F5CB1F5-686B-49B3-B16C-B61DA77F7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2444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B7FA9776-7FED-4ED5-8A4B-2CA89A41C85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D30300D9-5E4B-4912-A618-0A3B2F79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2548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AA225557-DDD3-4C08-B80C-4BF3113F444A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AB8330-C249-4E5C-9CD1-163EB0200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7646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F9014BB7-C061-4369-A121-AEE3D4CAA894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57805A5-BF7C-4624-8498-C387D5DFE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00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4F9BE-7083-459C-8C9F-DE3040C9D98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75E16-CF1E-46F5-A1E3-76866A7A8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079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20B9999-534C-41D7-8CC5-65BFFED3BC8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EA489B4D-D79C-4018-AF1D-E83099F54A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538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835150" y="3856830"/>
            <a:ext cx="6481763" cy="2922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76200" tIns="76200" rIns="76200" bIns="76200" spcCol="1270" anchor="ctr"/>
          <a:lstStyle/>
          <a:p>
            <a:pPr lvl="0"/>
            <a:r>
              <a:rPr lang="cs-CZ" sz="2000" dirty="0"/>
              <a:t>TEMA: </a:t>
            </a:r>
            <a:r>
              <a:rPr lang="cs-CZ" sz="2000" dirty="0"/>
              <a:t>Slohotvorné postupy a slohové útvary</a:t>
            </a:r>
          </a:p>
          <a:p>
            <a:pPr algn="r" defTabSz="889000">
              <a:lnSpc>
                <a:spcPct val="90000"/>
              </a:lnSpc>
              <a:spcAft>
                <a:spcPct val="35000"/>
              </a:spcAft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25933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Slohotvorné postupy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=  způsob vytvoření tématu jako celku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u="sng" dirty="0" smtClean="0"/>
              <a:t>Druhy slohových postupů</a:t>
            </a:r>
            <a:r>
              <a:rPr lang="cs-CZ" dirty="0" smtClean="0"/>
              <a:t>: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Informační </a:t>
            </a:r>
            <a:r>
              <a:rPr lang="cs-CZ" dirty="0" smtClean="0"/>
              <a:t>– uplatňuje se ve funkční stylu prostě sdělovacím, jednoduchý, podává fakta (útvary jako zpráva, dopis)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Popisný </a:t>
            </a:r>
            <a:r>
              <a:rPr lang="cs-CZ" dirty="0" smtClean="0"/>
              <a:t>-  zachycuje znaky a rysy skutečnosti (charakteristika);prostý popis, odborný popis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Vyprávěcí</a:t>
            </a:r>
            <a:r>
              <a:rPr lang="cs-CZ" dirty="0" smtClean="0"/>
              <a:t> -  podává průběh děje, události.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52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 smtClean="0"/>
              <a:t>Výkladový</a:t>
            </a:r>
            <a:r>
              <a:rPr lang="cs-CZ" dirty="0" smtClean="0"/>
              <a:t> – vysvětlení podstaty jevu</a:t>
            </a:r>
            <a:endParaRPr lang="cs-CZ" b="1" dirty="0" smtClean="0"/>
          </a:p>
          <a:p>
            <a:r>
              <a:rPr lang="cs-CZ" b="1" dirty="0" smtClean="0"/>
              <a:t>Úvahový</a:t>
            </a:r>
            <a:r>
              <a:rPr lang="cs-CZ" dirty="0" smtClean="0"/>
              <a:t> -  vyjadřuje názory, zamyšlení, hodnocení</a:t>
            </a:r>
          </a:p>
          <a:p>
            <a:r>
              <a:rPr lang="cs-CZ" b="1" dirty="0" smtClean="0"/>
              <a:t>Charakterizační</a:t>
            </a:r>
            <a:r>
              <a:rPr lang="cs-CZ" dirty="0" smtClean="0"/>
              <a:t> -  vystižení vnitřních znaků postav, prostředí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431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Slohový útvar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=  konkrétní jazykový projev </a:t>
            </a:r>
          </a:p>
          <a:p>
            <a:pPr marL="0" indent="0">
              <a:buNone/>
            </a:pPr>
            <a:r>
              <a:rPr lang="cs-CZ" u="sng" dirty="0" smtClean="0"/>
              <a:t>Druhy slohových útvarů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práva, reklama, reportáže, životopis, televizní beseda, dopis, </a:t>
            </a:r>
            <a:r>
              <a:rPr lang="cs-CZ" smtClean="0"/>
              <a:t>učebnice aj.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atin typeface="Arial Narrow" pitchFamily="34" charset="0"/>
                <a:cs typeface="Arial" pitchFamily="34" charset="0"/>
              </a:rPr>
              <a:t>Úkol</a:t>
            </a:r>
            <a:r>
              <a:rPr lang="cs-CZ" dirty="0" smtClean="0"/>
              <a:t>: </a:t>
            </a:r>
            <a:r>
              <a:rPr lang="cs-CZ" dirty="0" smtClean="0">
                <a:latin typeface="Bodoni MT Condensed" pitchFamily="18" charset="0"/>
              </a:rPr>
              <a:t>Zařaď výše jmenované slohové útvary ke slohovým postupům a funkčnímu stylu.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379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/>
              <a:t>z</a:t>
            </a:r>
            <a:r>
              <a:rPr lang="cs-CZ" u="sng" dirty="0" smtClean="0"/>
              <a:t>práva</a:t>
            </a:r>
            <a:r>
              <a:rPr lang="cs-CZ" dirty="0" smtClean="0"/>
              <a:t> – informační, prostě sdělovací</a:t>
            </a:r>
          </a:p>
          <a:p>
            <a:r>
              <a:rPr lang="cs-CZ" u="sng" dirty="0"/>
              <a:t>r</a:t>
            </a:r>
            <a:r>
              <a:rPr lang="cs-CZ" u="sng" dirty="0" smtClean="0"/>
              <a:t>eklama</a:t>
            </a:r>
            <a:r>
              <a:rPr lang="cs-CZ" dirty="0" smtClean="0"/>
              <a:t> – informační, publicistický  </a:t>
            </a:r>
          </a:p>
          <a:p>
            <a:r>
              <a:rPr lang="cs-CZ" u="sng" dirty="0"/>
              <a:t>r</a:t>
            </a:r>
            <a:r>
              <a:rPr lang="cs-CZ" u="sng" dirty="0" smtClean="0"/>
              <a:t>eportáže</a:t>
            </a:r>
            <a:r>
              <a:rPr lang="cs-CZ" dirty="0" smtClean="0"/>
              <a:t> -  vyprávěcí, publicistický</a:t>
            </a:r>
          </a:p>
          <a:p>
            <a:r>
              <a:rPr lang="cs-CZ" u="sng" dirty="0"/>
              <a:t>ž</a:t>
            </a:r>
            <a:r>
              <a:rPr lang="cs-CZ" u="sng" dirty="0" smtClean="0"/>
              <a:t>ivotopis</a:t>
            </a:r>
            <a:r>
              <a:rPr lang="cs-CZ" dirty="0" smtClean="0"/>
              <a:t>- popisný, administrativní (prostě sdělovací)</a:t>
            </a:r>
          </a:p>
          <a:p>
            <a:r>
              <a:rPr lang="cs-CZ" u="sng" dirty="0"/>
              <a:t>t</a:t>
            </a:r>
            <a:r>
              <a:rPr lang="cs-CZ" u="sng" dirty="0" smtClean="0"/>
              <a:t>elevizní beseda- </a:t>
            </a:r>
            <a:r>
              <a:rPr lang="cs-CZ" dirty="0" smtClean="0"/>
              <a:t>úvahový, publicistický</a:t>
            </a:r>
          </a:p>
          <a:p>
            <a:r>
              <a:rPr lang="cs-CZ" u="sng" dirty="0"/>
              <a:t>d</a:t>
            </a:r>
            <a:r>
              <a:rPr lang="cs-CZ" u="sng" dirty="0" smtClean="0"/>
              <a:t>opis</a:t>
            </a:r>
            <a:r>
              <a:rPr lang="cs-CZ" dirty="0" smtClean="0"/>
              <a:t> – informační, prostě sdělovací</a:t>
            </a:r>
          </a:p>
          <a:p>
            <a:r>
              <a:rPr lang="cs-CZ" u="sng" dirty="0"/>
              <a:t>u</a:t>
            </a:r>
            <a:r>
              <a:rPr lang="cs-CZ" u="sng" dirty="0" smtClean="0"/>
              <a:t>čebnice</a:t>
            </a:r>
            <a:r>
              <a:rPr lang="cs-CZ" dirty="0" smtClean="0"/>
              <a:t> – výkladový, odborný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573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Bodoni MT Condensed" pitchFamily="18" charset="0"/>
              </a:rPr>
              <a:t>K danému tématu zvol vhodný slohový postup, styl</a:t>
            </a:r>
            <a:r>
              <a:rPr lang="cs-CZ" dirty="0">
                <a:latin typeface="Bodoni MT Condensed" pitchFamily="18" charset="0"/>
              </a:rPr>
              <a:t> </a:t>
            </a:r>
            <a:r>
              <a:rPr lang="cs-CZ" dirty="0" smtClean="0">
                <a:latin typeface="Bodoni MT Condensed" pitchFamily="18" charset="0"/>
              </a:rPr>
              <a:t>a formu.</a:t>
            </a:r>
          </a:p>
          <a:p>
            <a:r>
              <a:rPr lang="cs-CZ" dirty="0" smtClean="0"/>
              <a:t>1. téma: </a:t>
            </a:r>
            <a:r>
              <a:rPr lang="cs-CZ" b="1" dirty="0"/>
              <a:t>L</a:t>
            </a:r>
            <a:r>
              <a:rPr lang="cs-CZ" b="1" dirty="0" smtClean="0"/>
              <a:t>etní olympijské hry v Londýně 2012</a:t>
            </a:r>
          </a:p>
          <a:p>
            <a:r>
              <a:rPr lang="cs-CZ" dirty="0" smtClean="0"/>
              <a:t>2. téma: </a:t>
            </a:r>
            <a:r>
              <a:rPr lang="cs-CZ" b="1" dirty="0" smtClean="0"/>
              <a:t>Zdravý životní styl</a:t>
            </a:r>
          </a:p>
        </p:txBody>
      </p:sp>
    </p:spTree>
    <p:extLst>
      <p:ext uri="{BB962C8B-B14F-4D97-AF65-F5344CB8AC3E}">
        <p14:creationId xmlns:p14="http://schemas.microsoft.com/office/powerpoint/2010/main" val="3352982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1. téma: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lohový postup popisný, vyprávěcí, výkladový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tyl publicistický, prostě sdělovací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orma psaná i mluvená</a:t>
            </a:r>
          </a:p>
          <a:p>
            <a:pPr marL="0" indent="0">
              <a:buNone/>
            </a:pPr>
            <a:r>
              <a:rPr lang="cs-CZ" u="sng" dirty="0" smtClean="0"/>
              <a:t>2. téma: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ostup popisný, vyprávěcí, výkladový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tyl odborný</a:t>
            </a:r>
          </a:p>
          <a:p>
            <a:pPr marL="0" indent="0">
              <a:buNone/>
            </a:pPr>
            <a:r>
              <a:rPr lang="cs-CZ" dirty="0"/>
              <a:t>f</a:t>
            </a:r>
            <a:r>
              <a:rPr lang="cs-CZ" dirty="0" smtClean="0"/>
              <a:t>orma psaná i mluvená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337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2012 </a:t>
            </a:r>
          </a:p>
          <a:p>
            <a:pPr>
              <a:spcBef>
                <a:spcPts val="0"/>
              </a:spcBef>
            </a:pPr>
            <a:r>
              <a:rPr lang="cs-CZ" sz="1800" dirty="0" smtClean="0"/>
              <a:t>Anotace: Materiál slouží k opakování a rozšíření učiva českého jazyka ZŠ</a:t>
            </a:r>
            <a:r>
              <a:rPr lang="cs-CZ" sz="1800" dirty="0"/>
              <a:t>. </a:t>
            </a:r>
            <a:r>
              <a:rPr lang="cs-CZ" sz="1800" dirty="0" smtClean="0"/>
              <a:t>Probírané pojmy: </a:t>
            </a:r>
            <a:r>
              <a:rPr lang="cs-CZ" sz="1800" dirty="0"/>
              <a:t>slohotvorné postupy, slohové </a:t>
            </a:r>
            <a:r>
              <a:rPr lang="cs-CZ" sz="1800" dirty="0" smtClean="0"/>
              <a:t>útvary. Obsahuje </a:t>
            </a:r>
            <a:r>
              <a:rPr lang="cs-CZ" sz="1800" dirty="0"/>
              <a:t>úlohu k </a:t>
            </a:r>
            <a:r>
              <a:rPr lang="cs-CZ" sz="1800" dirty="0" smtClean="0"/>
              <a:t>procvičení </a:t>
            </a:r>
            <a:r>
              <a:rPr lang="cs-CZ" sz="1800" dirty="0"/>
              <a:t>a klíč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učiva, úkol v materiálu je určen k jeho pochopení a k procvičení. </a:t>
            </a:r>
          </a:p>
          <a:p>
            <a:r>
              <a:rPr lang="cs-CZ" sz="1800" dirty="0" smtClean="0"/>
              <a:t>Souhlasím se zveřejněním mého příspěvku v knižní či </a:t>
            </a:r>
            <a:r>
              <a:rPr lang="cs-CZ" sz="1800" smtClean="0"/>
              <a:t>elektronické podobě </a:t>
            </a:r>
            <a:r>
              <a:rPr lang="cs-CZ" sz="1800" dirty="0" smtClean="0"/>
              <a:t>jako metodického materiálu.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755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MARIE SOCHROVÁ. </a:t>
            </a:r>
            <a:r>
              <a:rPr lang="cs-CZ" i="1" dirty="0" smtClean="0"/>
              <a:t>Český jazyk v kostce</a:t>
            </a:r>
            <a:r>
              <a:rPr lang="cs-CZ" dirty="0" smtClean="0"/>
              <a:t>. 1996. vyd. </a:t>
            </a:r>
            <a:r>
              <a:rPr lang="cs-CZ" dirty="0"/>
              <a:t>P</a:t>
            </a:r>
            <a:r>
              <a:rPr lang="cs-CZ" dirty="0" smtClean="0"/>
              <a:t>raha: Fragment, 1996. ISBN 08-089-8380-7200041-1.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6587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402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Slohotvorné postupy </vt:lpstr>
      <vt:lpstr>Prezentace aplikace PowerPoint</vt:lpstr>
      <vt:lpstr>Slohový útvar</vt:lpstr>
      <vt:lpstr>klíč</vt:lpstr>
      <vt:lpstr>cvičení</vt:lpstr>
      <vt:lpstr>klíč</vt:lpstr>
      <vt:lpstr>Metodický list</vt:lpstr>
      <vt:lpstr>zdroj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host</cp:lastModifiedBy>
  <cp:revision>17</cp:revision>
  <dcterms:created xsi:type="dcterms:W3CDTF">2012-09-22T08:51:42Z</dcterms:created>
  <dcterms:modified xsi:type="dcterms:W3CDTF">2013-02-27T09:33:16Z</dcterms:modified>
</cp:coreProperties>
</file>