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15"/>
  </p:notesMasterIdLst>
  <p:sldIdLst>
    <p:sldId id="274" r:id="rId3"/>
    <p:sldId id="257" r:id="rId4"/>
    <p:sldId id="258" r:id="rId5"/>
    <p:sldId id="259" r:id="rId6"/>
    <p:sldId id="262" r:id="rId7"/>
    <p:sldId id="263" r:id="rId8"/>
    <p:sldId id="264" r:id="rId9"/>
    <p:sldId id="265" r:id="rId10"/>
    <p:sldId id="270" r:id="rId11"/>
    <p:sldId id="271" r:id="rId12"/>
    <p:sldId id="275" r:id="rId13"/>
    <p:sldId id="272" r:id="rId14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2" d="100"/>
          <a:sy n="72" d="100"/>
        </p:scale>
        <p:origin x="-1470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8.xml"/><Relationship Id="rId19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5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>
        <a:solidFill>
          <a:schemeClr val="bg1"/>
        </a:solidFill>
      </dgm:spPr>
      <dgm:t>
        <a:bodyPr/>
        <a:lstStyle/>
        <a:p>
          <a:pPr algn="l" rtl="0"/>
          <a:r>
            <a:rPr lang="cs-CZ" sz="2000" dirty="0" smtClean="0"/>
            <a:t>NÁZEV PROJEKTU:</a:t>
          </a:r>
          <a:r>
            <a:rPr lang="cs-CZ" sz="2000" baseline="0" dirty="0" smtClean="0"/>
            <a:t> Podpora výuky v technických oborech</a:t>
          </a:r>
          <a:endParaRPr lang="cs-CZ" sz="200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>
        <a:solidFill>
          <a:schemeClr val="bg1"/>
        </a:solidFill>
      </dgm:spPr>
      <dgm:t>
        <a:bodyPr/>
        <a:lstStyle/>
        <a:p>
          <a:pPr algn="l" rtl="0"/>
          <a:r>
            <a:rPr lang="cs-CZ" sz="2000" dirty="0" smtClean="0"/>
            <a:t>NÁZEV ŠKOLY: SOŠ Net Office Orlová, spol. s r. o. 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>
        <a:solidFill>
          <a:schemeClr val="bg1"/>
        </a:solidFill>
      </dgm:spPr>
      <dgm:t>
        <a:bodyPr/>
        <a:lstStyle/>
        <a:p>
          <a:pPr algn="l" rtl="0"/>
          <a:r>
            <a:rPr lang="cs-CZ" sz="2000" dirty="0" smtClean="0"/>
            <a:t>AUTOR: Mgr. Naděžda Tománková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>
        <a:solidFill>
          <a:schemeClr val="bg1"/>
        </a:solidFill>
      </dgm:spPr>
      <dgm:t>
        <a:bodyPr/>
        <a:lstStyle/>
        <a:p>
          <a:pPr algn="l" rtl="0"/>
          <a:r>
            <a:rPr lang="cs-CZ" sz="2000" dirty="0" smtClean="0"/>
            <a:t>ČÍSLO PROJEKTU: CZ.1.07/1.5.00/34.0458</a:t>
          </a:r>
          <a:endParaRPr lang="cs-CZ" sz="2000" dirty="0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>
        <a:solidFill>
          <a:schemeClr val="bg1"/>
        </a:solidFill>
      </dgm:spPr>
      <dgm:t>
        <a:bodyPr/>
        <a:lstStyle/>
        <a:p>
          <a:pPr algn="l" rtl="0"/>
          <a:r>
            <a:rPr lang="cs-CZ" sz="1600" dirty="0" smtClean="0"/>
            <a:t>NÁZEV ŠABLONY: III/2 -Inovace a zkvalitnění výuky prostřednictvím ICT</a:t>
          </a:r>
          <a:endParaRPr lang="cs-CZ" sz="1600" dirty="0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 custLinFactNeighborX="-834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5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  <dgm:t>
        <a:bodyPr/>
        <a:lstStyle/>
        <a:p>
          <a:endParaRPr lang="cs-CZ"/>
        </a:p>
      </dgm:t>
    </dgm:pt>
    <dgm:pt modelId="{A52A0455-90FF-4808-ABD0-F02540D31D5A}" type="pres">
      <dgm:prSet presAssocID="{D1B46980-6531-4606-95E6-44980827E919}" presName="circle2" presStyleLbl="node1" presStyleIdx="1" presStyleCnt="5" custLinFactNeighborX="-1056"/>
      <dgm:spPr/>
      <dgm:t>
        <a:bodyPr/>
        <a:lstStyle/>
        <a:p>
          <a:endParaRPr lang="cs-CZ"/>
        </a:p>
      </dgm:t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  <dgm:t>
        <a:bodyPr/>
        <a:lstStyle/>
        <a:p>
          <a:endParaRPr lang="cs-CZ"/>
        </a:p>
      </dgm:t>
    </dgm:pt>
    <dgm:pt modelId="{313FC574-E1CD-4FB4-B054-0B805CE0447D}" type="pres">
      <dgm:prSet presAssocID="{B651F6E3-6281-48DB-9319-2AEAFDAE7572}" presName="circle3" presStyleLbl="node1" presStyleIdx="2" presStyleCnt="5" custLinFactNeighborX="-1440"/>
      <dgm:spPr/>
      <dgm:t>
        <a:bodyPr/>
        <a:lstStyle/>
        <a:p>
          <a:endParaRPr lang="cs-CZ"/>
        </a:p>
      </dgm:t>
    </dgm:pt>
    <dgm:pt modelId="{619D679B-A015-4ECF-8348-D1034C574F40}" type="pres">
      <dgm:prSet presAssocID="{B651F6E3-6281-48DB-9319-2AEAFDAE7572}" presName="rect3" presStyleLbl="alignAcc1" presStyleIdx="2" presStyleCnt="5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  <dgm:t>
        <a:bodyPr/>
        <a:lstStyle/>
        <a:p>
          <a:endParaRPr lang="cs-CZ"/>
        </a:p>
      </dgm:t>
    </dgm:pt>
    <dgm:pt modelId="{FFC9F71D-1B4F-4AD9-A4A6-86ADEFC8AF5C}" type="pres">
      <dgm:prSet presAssocID="{D8197B8C-B260-4A16-BDF4-0947B075E274}" presName="circle4" presStyleLbl="node1" presStyleIdx="3" presStyleCnt="5" custLinFactNeighborX="-2256"/>
      <dgm:spPr/>
      <dgm:t>
        <a:bodyPr/>
        <a:lstStyle/>
        <a:p>
          <a:endParaRPr lang="cs-CZ"/>
        </a:p>
      </dgm:t>
    </dgm:pt>
    <dgm:pt modelId="{25B08C86-7E15-44DC-BE7F-FFB55DD49D12}" type="pres">
      <dgm:prSet presAssocID="{D8197B8C-B260-4A16-BDF4-0947B075E274}" presName="rect4" presStyleLbl="alignAcc1" presStyleIdx="3" presStyleCnt="5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  <dgm:t>
        <a:bodyPr/>
        <a:lstStyle/>
        <a:p>
          <a:endParaRPr lang="cs-CZ"/>
        </a:p>
      </dgm:t>
    </dgm:pt>
    <dgm:pt modelId="{EE85B701-7295-41C0-BA7A-34D3756A2AE6}" type="pres">
      <dgm:prSet presAssocID="{4C35D32F-0EAB-4CD7-82EE-45574DC2A586}" presName="circle5" presStyleLbl="node1" presStyleIdx="4" presStyleCnt="5" custLinFactNeighborX="-5217"/>
      <dgm:spPr/>
      <dgm:t>
        <a:bodyPr/>
        <a:lstStyle/>
        <a:p>
          <a:endParaRPr lang="cs-CZ"/>
        </a:p>
      </dgm:t>
    </dgm:pt>
    <dgm:pt modelId="{8BEBB6EC-1DAA-4CAC-8A25-BC0FCBD5DBD5}" type="pres">
      <dgm:prSet presAssocID="{4C35D32F-0EAB-4CD7-82EE-45574DC2A586}" presName="rect5" presStyleLbl="alignAcc1" presStyleIdx="4" presStyleCnt="5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1FF670B1-8CD1-422E-9F4D-98DE75913E06}" type="presOf" srcId="{4C35D32F-0EAB-4CD7-82EE-45574DC2A586}" destId="{8BEBB6EC-1DAA-4CAC-8A25-BC0FCBD5DBD5}" srcOrd="0" destOrd="0" presId="urn:microsoft.com/office/officeart/2005/8/layout/target3"/>
    <dgm:cxn modelId="{EE49BAE0-15D7-443F-895F-5A2D87B1A9BE}" type="presOf" srcId="{B651F6E3-6281-48DB-9319-2AEAFDAE7572}" destId="{619D679B-A015-4ECF-8348-D1034C574F40}" srcOrd="0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A4F6F7E2-CBC6-4560-8907-0860B5C80077}" type="presOf" srcId="{4C35D32F-0EAB-4CD7-82EE-45574DC2A586}" destId="{890E4F0B-2866-4A3F-A3C7-2A14B1797930}" srcOrd="1" destOrd="0" presId="urn:microsoft.com/office/officeart/2005/8/layout/target3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B1904E9B-0E42-4AD7-A288-ABD7919DB9E7}" type="presOf" srcId="{757F3AB3-0718-4624-B441-E567A8F0AB56}" destId="{333A1088-737F-45CB-B68E-254E46348037}" srcOrd="0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79F651D4-CFA3-4E7A-A986-CB3384DDCA9B}" type="presOf" srcId="{D1D4F407-5343-4D3F-B5B9-D407B03CAEB4}" destId="{AED2198E-93D5-4001-81B4-73124B309672}" srcOrd="1" destOrd="0" presId="urn:microsoft.com/office/officeart/2005/8/layout/target3"/>
    <dgm:cxn modelId="{ECD22093-0A3F-412F-85E5-E3F032627836}" type="presOf" srcId="{D1B46980-6531-4606-95E6-44980827E919}" destId="{2BE915AB-18AA-4053-B92C-3BFC9ED204BB}" srcOrd="1" destOrd="0" presId="urn:microsoft.com/office/officeart/2005/8/layout/target3"/>
    <dgm:cxn modelId="{E68A1EDE-AA43-47E8-A406-7DBD88FF9A32}" type="presOf" srcId="{D8197B8C-B260-4A16-BDF4-0947B075E274}" destId="{25B08C86-7E15-44DC-BE7F-FFB55DD49D12}" srcOrd="0" destOrd="0" presId="urn:microsoft.com/office/officeart/2005/8/layout/target3"/>
    <dgm:cxn modelId="{A4F75D48-245D-4280-A789-13279653F992}" type="presOf" srcId="{B651F6E3-6281-48DB-9319-2AEAFDAE7572}" destId="{6BB5E863-4638-4E1D-BFDE-399D028AC4ED}" srcOrd="1" destOrd="0" presId="urn:microsoft.com/office/officeart/2005/8/layout/target3"/>
    <dgm:cxn modelId="{6F0F165B-ED6C-4623-8DD7-CE1413ED4C13}" type="presOf" srcId="{D1D4F407-5343-4D3F-B5B9-D407B03CAEB4}" destId="{D005CE8C-CC26-4C3E-AC11-E15060ECD759}" srcOrd="0" destOrd="0" presId="urn:microsoft.com/office/officeart/2005/8/layout/target3"/>
    <dgm:cxn modelId="{342FC86C-FA7D-44C2-B2F7-81B0997C9076}" type="presOf" srcId="{D1B46980-6531-4606-95E6-44980827E919}" destId="{6140AFEC-043D-4C43-A2F9-D0F5331DF3A3}" srcOrd="0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672703C8-1314-4646-B332-864D527BD367}" type="presOf" srcId="{D8197B8C-B260-4A16-BDF4-0947B075E274}" destId="{5A5FFA88-C948-4069-8E93-59FA12366E83}" srcOrd="1" destOrd="0" presId="urn:microsoft.com/office/officeart/2005/8/layout/target3"/>
    <dgm:cxn modelId="{0E742C43-BF61-4525-ADFB-8B5B00020B03}" type="presParOf" srcId="{333A1088-737F-45CB-B68E-254E46348037}" destId="{F5ABB229-8D3B-4694-996A-96F23CF14429}" srcOrd="0" destOrd="0" presId="urn:microsoft.com/office/officeart/2005/8/layout/target3"/>
    <dgm:cxn modelId="{E602E105-8046-4FBF-95A2-1396F6DBBC86}" type="presParOf" srcId="{333A1088-737F-45CB-B68E-254E46348037}" destId="{F41139FD-01EE-4571-8B17-4FB00FC51163}" srcOrd="1" destOrd="0" presId="urn:microsoft.com/office/officeart/2005/8/layout/target3"/>
    <dgm:cxn modelId="{D47BE5A2-42A9-4FBD-965B-6C861C1B60C7}" type="presParOf" srcId="{333A1088-737F-45CB-B68E-254E46348037}" destId="{D005CE8C-CC26-4C3E-AC11-E15060ECD759}" srcOrd="2" destOrd="0" presId="urn:microsoft.com/office/officeart/2005/8/layout/target3"/>
    <dgm:cxn modelId="{78EC536D-B913-4824-960A-DFFC4F17B2BE}" type="presParOf" srcId="{333A1088-737F-45CB-B68E-254E46348037}" destId="{2C702D82-9B77-49B7-9568-BB8EB47C3372}" srcOrd="3" destOrd="0" presId="urn:microsoft.com/office/officeart/2005/8/layout/target3"/>
    <dgm:cxn modelId="{848FDB1A-433B-4AA4-89E1-7E6AB772052D}" type="presParOf" srcId="{333A1088-737F-45CB-B68E-254E46348037}" destId="{A52A0455-90FF-4808-ABD0-F02540D31D5A}" srcOrd="4" destOrd="0" presId="urn:microsoft.com/office/officeart/2005/8/layout/target3"/>
    <dgm:cxn modelId="{D48E4D62-2D2B-40D1-AAF2-335AE08C3B20}" type="presParOf" srcId="{333A1088-737F-45CB-B68E-254E46348037}" destId="{6140AFEC-043D-4C43-A2F9-D0F5331DF3A3}" srcOrd="5" destOrd="0" presId="urn:microsoft.com/office/officeart/2005/8/layout/target3"/>
    <dgm:cxn modelId="{A807B797-1AF8-4CC5-A218-E4DAD3AC6CDA}" type="presParOf" srcId="{333A1088-737F-45CB-B68E-254E46348037}" destId="{9358AC05-5D7D-4327-9F80-1AD486AEA664}" srcOrd="6" destOrd="0" presId="urn:microsoft.com/office/officeart/2005/8/layout/target3"/>
    <dgm:cxn modelId="{7EA27E08-CB4A-4149-9897-5A9DD0BFECB4}" type="presParOf" srcId="{333A1088-737F-45CB-B68E-254E46348037}" destId="{313FC574-E1CD-4FB4-B054-0B805CE0447D}" srcOrd="7" destOrd="0" presId="urn:microsoft.com/office/officeart/2005/8/layout/target3"/>
    <dgm:cxn modelId="{31937C72-0C08-4468-BC3C-B6119ABB8BD5}" type="presParOf" srcId="{333A1088-737F-45CB-B68E-254E46348037}" destId="{619D679B-A015-4ECF-8348-D1034C574F40}" srcOrd="8" destOrd="0" presId="urn:microsoft.com/office/officeart/2005/8/layout/target3"/>
    <dgm:cxn modelId="{EA3DA70B-05C4-4298-A6EF-66769F992B35}" type="presParOf" srcId="{333A1088-737F-45CB-B68E-254E46348037}" destId="{322283A8-4A27-4CDA-BAE3-F381106A9174}" srcOrd="9" destOrd="0" presId="urn:microsoft.com/office/officeart/2005/8/layout/target3"/>
    <dgm:cxn modelId="{FDAA329F-6F76-4509-B7BD-C2B1EB9C4030}" type="presParOf" srcId="{333A1088-737F-45CB-B68E-254E46348037}" destId="{FFC9F71D-1B4F-4AD9-A4A6-86ADEFC8AF5C}" srcOrd="10" destOrd="0" presId="urn:microsoft.com/office/officeart/2005/8/layout/target3"/>
    <dgm:cxn modelId="{7B0978A8-4B0D-40BC-A3D3-1A400B25AC93}" type="presParOf" srcId="{333A1088-737F-45CB-B68E-254E46348037}" destId="{25B08C86-7E15-44DC-BE7F-FFB55DD49D12}" srcOrd="11" destOrd="0" presId="urn:microsoft.com/office/officeart/2005/8/layout/target3"/>
    <dgm:cxn modelId="{DFA13199-0C81-4DCA-8177-AD7433C87517}" type="presParOf" srcId="{333A1088-737F-45CB-B68E-254E46348037}" destId="{76644BE8-9D7C-4C09-B250-3D10AF48CBB7}" srcOrd="12" destOrd="0" presId="urn:microsoft.com/office/officeart/2005/8/layout/target3"/>
    <dgm:cxn modelId="{21695010-09C7-4A34-8353-10601A9B651C}" type="presParOf" srcId="{333A1088-737F-45CB-B68E-254E46348037}" destId="{EE85B701-7295-41C0-BA7A-34D3756A2AE6}" srcOrd="13" destOrd="0" presId="urn:microsoft.com/office/officeart/2005/8/layout/target3"/>
    <dgm:cxn modelId="{2B514DFF-3C8C-4D7E-9389-4D3CC92BF876}" type="presParOf" srcId="{333A1088-737F-45CB-B68E-254E46348037}" destId="{8BEBB6EC-1DAA-4CAC-8A25-BC0FCBD5DBD5}" srcOrd="14" destOrd="0" presId="urn:microsoft.com/office/officeart/2005/8/layout/target3"/>
    <dgm:cxn modelId="{1A856667-8595-40AD-BDA0-6014594F70C0}" type="presParOf" srcId="{333A1088-737F-45CB-B68E-254E46348037}" destId="{AED2198E-93D5-4001-81B4-73124B309672}" srcOrd="15" destOrd="0" presId="urn:microsoft.com/office/officeart/2005/8/layout/target3"/>
    <dgm:cxn modelId="{2E6E2382-46A3-444E-9905-A9A77D5D9D2F}" type="presParOf" srcId="{333A1088-737F-45CB-B68E-254E46348037}" destId="{2BE915AB-18AA-4053-B92C-3BFC9ED204BB}" srcOrd="16" destOrd="0" presId="urn:microsoft.com/office/officeart/2005/8/layout/target3"/>
    <dgm:cxn modelId="{60510105-7CAB-4054-BE5D-AF36E17715FB}" type="presParOf" srcId="{333A1088-737F-45CB-B68E-254E46348037}" destId="{6BB5E863-4638-4E1D-BFDE-399D028AC4ED}" srcOrd="17" destOrd="0" presId="urn:microsoft.com/office/officeart/2005/8/layout/target3"/>
    <dgm:cxn modelId="{27950924-4C4D-496B-A38A-D2ED10475F75}" type="presParOf" srcId="{333A1088-737F-45CB-B68E-254E46348037}" destId="{5A5FFA88-C948-4069-8E93-59FA12366E83}" srcOrd="18" destOrd="0" presId="urn:microsoft.com/office/officeart/2005/8/layout/target3"/>
    <dgm:cxn modelId="{E41F8520-6430-4B96-926A-64A93D1BC395}" type="presParOf" srcId="{333A1088-737F-45CB-B68E-254E46348037}" destId="{890E4F0B-2866-4A3F-A3C7-2A14B1797930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-21247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258000" y="0"/>
          <a:ext cx="6498543" cy="2547714"/>
        </a:xfrm>
        <a:prstGeom prst="rect">
          <a:avLst/>
        </a:prstGeom>
        <a:solidFill>
          <a:schemeClr val="bg1"/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ŠKOLY: SOŠ Net Office Orlová, spol. s r. o. </a:t>
          </a:r>
          <a:endParaRPr lang="cs-CZ" sz="2000" kern="1200" dirty="0"/>
        </a:p>
      </dsp:txBody>
      <dsp:txXfrm>
        <a:off x="1258000" y="0"/>
        <a:ext cx="6498543" cy="407634"/>
      </dsp:txXfrm>
    </dsp:sp>
    <dsp:sp modelId="{A52A0455-90FF-4808-ABD0-F02540D31D5A}">
      <dsp:nvSpPr>
        <dsp:cNvPr id="0" name=""/>
        <dsp:cNvSpPr/>
      </dsp:nvSpPr>
      <dsp:spPr>
        <a:xfrm>
          <a:off x="246255" y="407634"/>
          <a:ext cx="2012694" cy="201269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407634"/>
          <a:ext cx="6498543" cy="2012694"/>
        </a:xfrm>
        <a:prstGeom prst="rect">
          <a:avLst/>
        </a:prstGeom>
        <a:solidFill>
          <a:schemeClr val="bg1"/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Mgr. Naděžda Tománková</a:t>
          </a:r>
          <a:endParaRPr lang="cs-CZ" sz="2000" kern="1200" dirty="0"/>
        </a:p>
      </dsp:txBody>
      <dsp:txXfrm>
        <a:off x="1273857" y="407634"/>
        <a:ext cx="6498543" cy="407634"/>
      </dsp:txXfrm>
    </dsp:sp>
    <dsp:sp modelId="{313FC574-E1CD-4FB4-B054-0B805CE0447D}">
      <dsp:nvSpPr>
        <dsp:cNvPr id="0" name=""/>
        <dsp:cNvSpPr/>
      </dsp:nvSpPr>
      <dsp:spPr>
        <a:xfrm>
          <a:off x="513741" y="815268"/>
          <a:ext cx="1477674" cy="147767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273857" y="815268"/>
          <a:ext cx="6498543" cy="1477674"/>
        </a:xfrm>
        <a:prstGeom prst="rect">
          <a:avLst/>
        </a:prstGeom>
        <a:solidFill>
          <a:schemeClr val="bg1"/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PROJEKTU:</a:t>
          </a:r>
          <a:r>
            <a:rPr lang="cs-CZ" sz="2000" kern="1200" baseline="0" dirty="0" smtClean="0"/>
            <a:t> Podpora výuky v technických oborech</a:t>
          </a:r>
          <a:endParaRPr lang="cs-CZ" sz="2000" kern="1200" dirty="0"/>
        </a:p>
      </dsp:txBody>
      <dsp:txXfrm>
        <a:off x="1273857" y="815268"/>
        <a:ext cx="6498543" cy="407634"/>
      </dsp:txXfrm>
    </dsp:sp>
    <dsp:sp modelId="{FFC9F71D-1B4F-4AD9-A4A6-86ADEFC8AF5C}">
      <dsp:nvSpPr>
        <dsp:cNvPr id="0" name=""/>
        <dsp:cNvSpPr/>
      </dsp:nvSpPr>
      <dsp:spPr>
        <a:xfrm>
          <a:off x="781263" y="1222902"/>
          <a:ext cx="942654" cy="94265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273857" y="1222902"/>
          <a:ext cx="6498543" cy="942654"/>
        </a:xfrm>
        <a:prstGeom prst="rect">
          <a:avLst/>
        </a:prstGeom>
        <a:solidFill>
          <a:schemeClr val="bg1"/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kern="1200" dirty="0" smtClean="0"/>
            <a:t>NÁZEV ŠABLONY: III/2 -Inovace a zkvalitnění výuky prostřednictvím ICT</a:t>
          </a:r>
          <a:endParaRPr lang="cs-CZ" sz="1600" kern="1200" dirty="0"/>
        </a:p>
      </dsp:txBody>
      <dsp:txXfrm>
        <a:off x="1273857" y="1222902"/>
        <a:ext cx="6498543" cy="407634"/>
      </dsp:txXfrm>
    </dsp:sp>
    <dsp:sp modelId="{EE85B701-7295-41C0-BA7A-34D3756A2AE6}">
      <dsp:nvSpPr>
        <dsp:cNvPr id="0" name=""/>
        <dsp:cNvSpPr/>
      </dsp:nvSpPr>
      <dsp:spPr>
        <a:xfrm>
          <a:off x="1048773" y="1630536"/>
          <a:ext cx="407634" cy="40763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1273857" y="1630536"/>
          <a:ext cx="6498543" cy="407634"/>
        </a:xfrm>
        <a:prstGeom prst="rect">
          <a:avLst/>
        </a:prstGeom>
        <a:solidFill>
          <a:schemeClr val="bg1"/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ČÍSLO PROJEKTU: CZ.1.07/1.5.00/34.0458</a:t>
          </a:r>
          <a:endParaRPr lang="cs-CZ" sz="2000" kern="1200" dirty="0"/>
        </a:p>
      </dsp:txBody>
      <dsp:txXfrm>
        <a:off x="1273857" y="1630536"/>
        <a:ext cx="6498543" cy="40763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86B7511-38C0-457A-BFE6-18C955B00C9C}" type="datetimeFigureOut">
              <a:rPr lang="cs-CZ" smtClean="0"/>
              <a:t>27.2.2013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F6A6BCD-8D77-40F7-8347-8154A50A1F6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5370790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5603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cs-CZ" smtClean="0"/>
          </a:p>
        </p:txBody>
      </p:sp>
      <p:sp>
        <p:nvSpPr>
          <p:cNvPr id="25604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520F2005-2CF7-4522-8F15-F6BE2405C301}" type="slidenum">
              <a:rPr lang="cs-CZ" smtClean="0"/>
              <a:pPr eaLnBrk="1" hangingPunct="1"/>
              <a:t>1</a:t>
            </a:fld>
            <a:endParaRPr lang="cs-CZ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F22E03-CBF2-485D-B0D3-A8BCF50395CF}" type="datetimeFigureOut">
              <a:rPr lang="cs-CZ" smtClean="0"/>
              <a:t>27.2.2013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E85740-A3B4-4D40-8849-A9881632AA5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4136376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F22E03-CBF2-485D-B0D3-A8BCF50395CF}" type="datetimeFigureOut">
              <a:rPr lang="cs-CZ" smtClean="0"/>
              <a:t>27.2.2013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E85740-A3B4-4D40-8849-A9881632AA5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2319561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F22E03-CBF2-485D-B0D3-A8BCF50395CF}" type="datetimeFigureOut">
              <a:rPr lang="cs-CZ" smtClean="0"/>
              <a:t>27.2.2013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E85740-A3B4-4D40-8849-A9881632AA5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4966661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F22E03-CBF2-485D-B0D3-A8BCF50395CF}" type="datetimeFigureOut">
              <a:rPr lang="cs-CZ" smtClean="0"/>
              <a:t>27.2.2013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E85740-A3B4-4D40-8849-A9881632AA5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5726060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F22E03-CBF2-485D-B0D3-A8BCF50395CF}" type="datetimeFigureOut">
              <a:rPr lang="cs-CZ" smtClean="0"/>
              <a:t>27.2.2013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E85740-A3B4-4D40-8849-A9881632AA5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0932835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F22E03-CBF2-485D-B0D3-A8BCF50395CF}" type="datetimeFigureOut">
              <a:rPr lang="cs-CZ" smtClean="0"/>
              <a:t>27.2.2013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E85740-A3B4-4D40-8849-A9881632AA5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4857820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F22E03-CBF2-485D-B0D3-A8BCF50395CF}" type="datetimeFigureOut">
              <a:rPr lang="cs-CZ" smtClean="0"/>
              <a:t>27.2.2013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E85740-A3B4-4D40-8849-A9881632AA5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6838691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F22E03-CBF2-485D-B0D3-A8BCF50395CF}" type="datetimeFigureOut">
              <a:rPr lang="cs-CZ" smtClean="0"/>
              <a:t>27.2.2013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E85740-A3B4-4D40-8849-A9881632AA5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859635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F22E03-CBF2-485D-B0D3-A8BCF50395CF}" type="datetimeFigureOut">
              <a:rPr lang="cs-CZ" smtClean="0"/>
              <a:t>27.2.2013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E85740-A3B4-4D40-8849-A9881632AA5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5616007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F22E03-CBF2-485D-B0D3-A8BCF50395CF}" type="datetimeFigureOut">
              <a:rPr lang="cs-CZ" smtClean="0"/>
              <a:t>27.2.2013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E85740-A3B4-4D40-8849-A9881632AA5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9617536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F22E03-CBF2-485D-B0D3-A8BCF50395CF}" type="datetimeFigureOut">
              <a:rPr lang="cs-CZ" smtClean="0"/>
              <a:t>27.2.2013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E85740-A3B4-4D40-8849-A9881632AA5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056369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65032B10-9DA9-439A-92F4-93AD3E29C295}" type="datetimeFigureOut">
              <a:rPr lang="cs-CZ"/>
              <a:pPr>
                <a:defRPr/>
              </a:pPr>
              <a:t>27.2.2013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C907F2C9-5AF9-41AE-AAA2-FB4CC82F297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078669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88636D75-04F6-4233-A302-6EDAC484E6BD}" type="datetimeFigureOut">
              <a:rPr lang="cs-CZ"/>
              <a:pPr>
                <a:defRPr/>
              </a:pPr>
              <a:t>27.2.2013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80DB0A56-948A-40AB-A6D5-7C9F15FEA5C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3396431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24604D0A-184A-42EE-8A19-A914FF81AEE0}" type="datetimeFigureOut">
              <a:rPr lang="cs-CZ"/>
              <a:pPr>
                <a:defRPr/>
              </a:pPr>
              <a:t>27.2.2013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759F8784-B16B-4019-9AE8-A84E9FFE727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0390127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9288CCEB-E6A6-4519-AAAB-17226254F382}" type="datetimeFigureOut">
              <a:rPr lang="cs-CZ"/>
              <a:pPr>
                <a:defRPr/>
              </a:pPr>
              <a:t>27.2.2013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A39A19C5-1E52-490F-9EDF-E0EBDBABEBA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4841353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8581124A-B2A2-4180-8D74-34986333DBA8}" type="datetimeFigureOut">
              <a:rPr lang="cs-CZ"/>
              <a:pPr>
                <a:defRPr/>
              </a:pPr>
              <a:t>27.2.2013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E11BDFA2-2293-436B-B2AE-CB86553634F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9649299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85466F8D-E917-42E8-862F-387CBFAD6C23}" type="datetimeFigureOut">
              <a:rPr lang="cs-CZ"/>
              <a:pPr>
                <a:defRPr/>
              </a:pPr>
              <a:t>27.2.2013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C3524B6F-3A28-444B-BF95-B94F3E5854F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18107064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CED9D352-2A16-420B-8413-87AB519933D4}" type="datetimeFigureOut">
              <a:rPr lang="cs-CZ"/>
              <a:pPr>
                <a:defRPr/>
              </a:pPr>
              <a:t>27.2.2013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18946FA4-D298-47FC-95DB-4E01FC33002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71999788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0BF8FE1C-D849-4286-BF16-E72DA7522268}" type="datetimeFigureOut">
              <a:rPr lang="cs-CZ"/>
              <a:pPr>
                <a:defRPr/>
              </a:pPr>
              <a:t>27.2.2013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7F5CB1F5-686B-49B3-B16C-B61DA77F73F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77713283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B7FA9776-7FED-4ED5-8A4B-2CA89A41C858}" type="datetimeFigureOut">
              <a:rPr lang="cs-CZ"/>
              <a:pPr>
                <a:defRPr/>
              </a:pPr>
              <a:t>27.2.2013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D30300D9-5E4B-4912-A618-0A3B2F79A64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48734887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AA225557-DDD3-4C08-B80C-4BF3113F444A}" type="datetimeFigureOut">
              <a:rPr lang="cs-CZ"/>
              <a:pPr>
                <a:defRPr/>
              </a:pPr>
              <a:t>27.2.2013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67AB8330-C249-4E5C-9CD1-163EB02009E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14191910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F9014BB7-C061-4369-A121-AEE3D4CAA894}" type="datetimeFigureOut">
              <a:rPr lang="cs-CZ"/>
              <a:pPr>
                <a:defRPr/>
              </a:pPr>
              <a:t>27.2.2013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857805A5-BF7C-4624-8498-C387D5DFE94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3680787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6F22E03-CBF2-485D-B0D3-A8BCF50395CF}" type="datetimeFigureOut">
              <a:rPr lang="cs-CZ" smtClean="0"/>
              <a:t>27.2.2013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5E85740-A3B4-4D40-8849-A9881632AA5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9531065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Zástupný symbol pro nadpis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styl.</a:t>
            </a:r>
          </a:p>
        </p:txBody>
      </p:sp>
      <p:sp>
        <p:nvSpPr>
          <p:cNvPr id="2051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prstClr val="black">
                    <a:tint val="75000"/>
                  </a:prstClr>
                </a:solidFill>
                <a:latin typeface="Calibri"/>
              </a:defRPr>
            </a:lvl1pPr>
          </a:lstStyle>
          <a:p>
            <a:pPr>
              <a:defRPr/>
            </a:pPr>
            <a:fld id="{C20B9999-534C-41D7-8CC5-65BFFED3BC83}" type="datetimeFigureOut">
              <a:rPr lang="cs-CZ"/>
              <a:pPr>
                <a:defRPr/>
              </a:pPr>
              <a:t>27.2.2013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Calibri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prstClr val="black">
                    <a:tint val="75000"/>
                  </a:prstClr>
                </a:solidFill>
                <a:latin typeface="Calibri"/>
              </a:defRPr>
            </a:lvl1pPr>
          </a:lstStyle>
          <a:p>
            <a:pPr>
              <a:defRPr/>
            </a:pPr>
            <a:fld id="{EA489B4D-D79C-4018-AF1D-E83099F54A6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590904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e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/>
        </p:nvGraphicFramePr>
        <p:xfrm>
          <a:off x="539552" y="908720"/>
          <a:ext cx="7772400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14339" name="Obrázek 4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613" y="4743450"/>
            <a:ext cx="5407025" cy="1046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Obdélník 13"/>
          <p:cNvSpPr/>
          <p:nvPr/>
        </p:nvSpPr>
        <p:spPr>
          <a:xfrm>
            <a:off x="1835150" y="3856830"/>
            <a:ext cx="6481763" cy="292249"/>
          </a:xfrm>
          <a:prstGeom prst="rect">
            <a:avLst/>
          </a:prstGeom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lIns="76200" tIns="76200" rIns="76200" bIns="76200" spcCol="1270" anchor="ctr"/>
          <a:lstStyle/>
          <a:p>
            <a:pPr lvl="0"/>
            <a:r>
              <a:rPr lang="cs-CZ" sz="2000" dirty="0"/>
              <a:t>TEMA: </a:t>
            </a:r>
            <a:r>
              <a:rPr lang="cs-CZ" sz="2000" dirty="0"/>
              <a:t>Vývoj českého jazyka</a:t>
            </a:r>
          </a:p>
          <a:p>
            <a:pPr algn="r" defTabSz="889000">
              <a:lnSpc>
                <a:spcPct val="90000"/>
              </a:lnSpc>
              <a:spcAft>
                <a:spcPct val="35000"/>
              </a:spcAft>
              <a:defRPr/>
            </a:pPr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val="25444065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Vývoj českého jazyka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Úkol:</a:t>
            </a:r>
          </a:p>
          <a:p>
            <a:pPr marL="0" indent="0">
              <a:buNone/>
            </a:pPr>
            <a:r>
              <a:rPr lang="cs-CZ" dirty="0" smtClean="0"/>
              <a:t> 1) Dovedeš zařadit český jazyk podle původu?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2) Je čeština živým jazykem? Blíže vysvětli.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3) Proč je český jazyk jazykem flexivním?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280697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klíč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 1) západoslovanský jazyk</a:t>
            </a:r>
          </a:p>
          <a:p>
            <a:pPr marL="0" indent="0">
              <a:buNone/>
            </a:pPr>
            <a:r>
              <a:rPr lang="cs-CZ" dirty="0" smtClean="0"/>
              <a:t>     slovanský jazyk</a:t>
            </a:r>
          </a:p>
          <a:p>
            <a:pPr marL="0" indent="0">
              <a:buNone/>
            </a:pPr>
            <a:r>
              <a:rPr lang="cs-CZ" dirty="0" smtClean="0"/>
              <a:t>     indoevropská jazyková rodina</a:t>
            </a:r>
          </a:p>
          <a:p>
            <a:pPr marL="0" indent="0">
              <a:buNone/>
            </a:pPr>
            <a:r>
              <a:rPr lang="cs-CZ" dirty="0" smtClean="0"/>
              <a:t> 2) živým (neustále se vyvíjí)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3) ohebný (ohýbání pomocí koncovek)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74017605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cs-CZ" b="1" dirty="0" smtClean="0"/>
              <a:t>Praslovanština</a:t>
            </a:r>
            <a:r>
              <a:rPr lang="cs-CZ" dirty="0" smtClean="0"/>
              <a:t> = společný jazyk Slovanů </a:t>
            </a:r>
          </a:p>
          <a:p>
            <a:pPr marL="0" indent="0">
              <a:buNone/>
            </a:pPr>
            <a:r>
              <a:rPr lang="cs-CZ" dirty="0" smtClean="0"/>
              <a:t>(2000 př.n.l. – 600 n.l.)</a:t>
            </a:r>
          </a:p>
          <a:p>
            <a:pPr marL="0" indent="0">
              <a:buNone/>
            </a:pPr>
            <a:r>
              <a:rPr lang="cs-CZ" b="1" dirty="0" smtClean="0"/>
              <a:t>Staroslověnština </a:t>
            </a:r>
          </a:p>
          <a:p>
            <a:pPr marL="0" indent="0">
              <a:buNone/>
            </a:pPr>
            <a:r>
              <a:rPr lang="cs-CZ" dirty="0" smtClean="0"/>
              <a:t>– nejstarší kulturní jazyk Slovanů (10. a 11.stol.)</a:t>
            </a:r>
          </a:p>
          <a:p>
            <a:pPr>
              <a:buFontTx/>
              <a:buChar char="-"/>
            </a:pPr>
            <a:r>
              <a:rPr lang="cs-CZ" dirty="0" smtClean="0"/>
              <a:t>základem bulharsko-makedonské nářečí (Konstantin a Metoděj)</a:t>
            </a:r>
          </a:p>
          <a:p>
            <a:pPr>
              <a:buFontTx/>
              <a:buChar char="-"/>
            </a:pPr>
            <a:r>
              <a:rPr lang="cs-CZ" dirty="0"/>
              <a:t>p</a:t>
            </a:r>
            <a:r>
              <a:rPr lang="cs-CZ" dirty="0" smtClean="0"/>
              <a:t>ísmo hlaholice (později cyrilice)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b="1" dirty="0" smtClean="0"/>
              <a:t>Český jazyk se ze staroslověnštiny nevyvinul</a:t>
            </a:r>
            <a:r>
              <a:rPr lang="cs-CZ" dirty="0" smtClean="0"/>
              <a:t>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40783959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Historický vývoj češtiny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cs-CZ" sz="2800" b="1" dirty="0" smtClean="0"/>
              <a:t>Čeština</a:t>
            </a:r>
            <a:r>
              <a:rPr lang="cs-CZ" sz="2800" dirty="0" smtClean="0"/>
              <a:t> se vytvořila </a:t>
            </a:r>
            <a:r>
              <a:rPr lang="cs-CZ" sz="2800" b="1" dirty="0" smtClean="0"/>
              <a:t>z pračeštiny </a:t>
            </a:r>
            <a:r>
              <a:rPr lang="cs-CZ" sz="2800" dirty="0" smtClean="0"/>
              <a:t>(od 10. stol.- konec 12. stol.)</a:t>
            </a:r>
          </a:p>
          <a:p>
            <a:pPr marL="0" indent="0">
              <a:buNone/>
            </a:pPr>
            <a:r>
              <a:rPr lang="cs-CZ" sz="2800" u="sng" dirty="0" smtClean="0"/>
              <a:t>Období rané češtiny </a:t>
            </a:r>
            <a:r>
              <a:rPr lang="cs-CZ" sz="2800" dirty="0" smtClean="0"/>
              <a:t>(pol. 12. stol. do konce 13. stol.) první české písemné památky:</a:t>
            </a:r>
          </a:p>
          <a:p>
            <a:r>
              <a:rPr lang="cs-CZ" sz="2800" b="1" dirty="0" smtClean="0"/>
              <a:t>bohemika </a:t>
            </a:r>
            <a:r>
              <a:rPr lang="cs-CZ" sz="2800" dirty="0" smtClean="0"/>
              <a:t>(česká jména v cizojazyčném textu), </a:t>
            </a:r>
          </a:p>
          <a:p>
            <a:r>
              <a:rPr lang="cs-CZ" sz="2800" b="1" dirty="0" smtClean="0"/>
              <a:t>glosy</a:t>
            </a:r>
            <a:r>
              <a:rPr lang="cs-CZ" sz="2800" dirty="0" smtClean="0"/>
              <a:t> (české překlady slov a frází vepsané do cizojazyčného textu), </a:t>
            </a:r>
          </a:p>
          <a:p>
            <a:r>
              <a:rPr lang="cs-CZ" sz="2800" b="1" dirty="0" smtClean="0"/>
              <a:t>přípisky</a:t>
            </a:r>
            <a:r>
              <a:rPr lang="cs-CZ" sz="2800" dirty="0" smtClean="0"/>
              <a:t> (záznamy v češtině, které se neváží k cizojazyčnému textu)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231683342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cs-CZ" u="sng" dirty="0"/>
              <a:t>D</a:t>
            </a:r>
            <a:r>
              <a:rPr lang="cs-CZ" u="sng" dirty="0" smtClean="0"/>
              <a:t>oba Karlova( 14. stol.) </a:t>
            </a:r>
            <a:r>
              <a:rPr lang="cs-CZ" dirty="0" smtClean="0"/>
              <a:t>- čeština proniká do literárních žánrů, úřední řeč</a:t>
            </a:r>
          </a:p>
          <a:p>
            <a:pPr marL="0" indent="0">
              <a:buNone/>
            </a:pPr>
            <a:r>
              <a:rPr lang="cs-CZ" u="sng" dirty="0" smtClean="0"/>
              <a:t>Čeština doby husitské</a:t>
            </a:r>
            <a:r>
              <a:rPr lang="cs-CZ" dirty="0" smtClean="0"/>
              <a:t> (15. století) </a:t>
            </a:r>
          </a:p>
          <a:p>
            <a:pPr marL="0" indent="0">
              <a:buNone/>
            </a:pPr>
            <a:r>
              <a:rPr lang="cs-CZ" dirty="0" smtClean="0"/>
              <a:t> </a:t>
            </a:r>
            <a:r>
              <a:rPr lang="cs-CZ" b="1" dirty="0" smtClean="0"/>
              <a:t>Jan Hus </a:t>
            </a:r>
            <a:r>
              <a:rPr lang="cs-CZ" dirty="0" smtClean="0"/>
              <a:t>– úprava pravopisu, obohacování slovní zásoby, péče o výslovnost </a:t>
            </a:r>
          </a:p>
          <a:p>
            <a:pPr marL="0" indent="0">
              <a:buNone/>
            </a:pPr>
            <a:r>
              <a:rPr lang="cs-CZ" u="sng" dirty="0" smtClean="0"/>
              <a:t>Období humanismu </a:t>
            </a:r>
            <a:r>
              <a:rPr lang="cs-CZ" dirty="0" smtClean="0"/>
              <a:t>(16. – poč.17.stol.)</a:t>
            </a:r>
          </a:p>
          <a:p>
            <a:pPr marL="0" indent="0">
              <a:buNone/>
            </a:pPr>
            <a:r>
              <a:rPr lang="cs-CZ" dirty="0" smtClean="0"/>
              <a:t>- </a:t>
            </a:r>
            <a:r>
              <a:rPr lang="cs-CZ" dirty="0"/>
              <a:t>v</a:t>
            </a:r>
            <a:r>
              <a:rPr lang="cs-CZ" dirty="0" smtClean="0"/>
              <a:t>znik mluvnic</a:t>
            </a:r>
          </a:p>
          <a:p>
            <a:pPr marL="0" indent="0">
              <a:buNone/>
            </a:pPr>
            <a:r>
              <a:rPr lang="cs-CZ" dirty="0" smtClean="0"/>
              <a:t>- vzor spisovné češtiny Bible kralická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18990539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cs-CZ" u="sng" dirty="0" smtClean="0"/>
              <a:t>Pobělohorská doba </a:t>
            </a:r>
            <a:r>
              <a:rPr lang="cs-CZ" dirty="0" smtClean="0"/>
              <a:t>(17.-18.stol.)</a:t>
            </a:r>
          </a:p>
          <a:p>
            <a:pPr>
              <a:buFontTx/>
              <a:buChar char="-"/>
            </a:pPr>
            <a:r>
              <a:rPr lang="cs-CZ" dirty="0" smtClean="0"/>
              <a:t>vliv rekatolizace a germanizace</a:t>
            </a:r>
          </a:p>
          <a:p>
            <a:pPr>
              <a:buFontTx/>
              <a:buChar char="-"/>
            </a:pPr>
            <a:r>
              <a:rPr lang="cs-CZ" dirty="0" smtClean="0"/>
              <a:t>tzv. </a:t>
            </a:r>
            <a:r>
              <a:rPr lang="cs-CZ" b="1" dirty="0" smtClean="0"/>
              <a:t>brusiči jazyka </a:t>
            </a:r>
            <a:r>
              <a:rPr lang="cs-CZ" dirty="0" smtClean="0"/>
              <a:t>(snaha zabránit cizím vlivům)</a:t>
            </a:r>
          </a:p>
          <a:p>
            <a:pPr marL="0" indent="0">
              <a:buNone/>
            </a:pPr>
            <a:r>
              <a:rPr lang="cs-CZ" u="sng" dirty="0" smtClean="0"/>
              <a:t>Čeština obrozenecká </a:t>
            </a:r>
            <a:r>
              <a:rPr lang="cs-CZ" dirty="0" smtClean="0"/>
              <a:t>(konec 18.stol. a 1. pol. 19.stol.)</a:t>
            </a:r>
          </a:p>
          <a:p>
            <a:pPr marL="0" indent="0">
              <a:buNone/>
            </a:pPr>
            <a:r>
              <a:rPr lang="cs-CZ" dirty="0" smtClean="0"/>
              <a:t>-  pravopis téměř v dnešní podobě</a:t>
            </a:r>
          </a:p>
          <a:p>
            <a:pPr>
              <a:buFontTx/>
              <a:buChar char="-"/>
            </a:pPr>
            <a:r>
              <a:rPr lang="cs-CZ" dirty="0" smtClean="0"/>
              <a:t>vydávání literatury v češtině</a:t>
            </a:r>
          </a:p>
          <a:p>
            <a:pPr>
              <a:buFontTx/>
              <a:buChar char="-"/>
            </a:pPr>
            <a:r>
              <a:rPr lang="cs-CZ" dirty="0"/>
              <a:t>v</a:t>
            </a:r>
            <a:r>
              <a:rPr lang="cs-CZ" dirty="0" smtClean="0"/>
              <a:t>ytvořeno odborné české názvosloví, obohacení slovní zásoby (Josef Jungmann)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51234649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cs-CZ" u="sng" dirty="0" smtClean="0"/>
              <a:t>Čeština moderní</a:t>
            </a:r>
          </a:p>
          <a:p>
            <a:pPr marL="0" indent="0">
              <a:buNone/>
            </a:pPr>
            <a:r>
              <a:rPr lang="cs-CZ" dirty="0" smtClean="0"/>
              <a:t>- od 40. let 19. stol. </a:t>
            </a:r>
            <a:r>
              <a:rPr lang="cs-CZ" dirty="0"/>
              <a:t>r</a:t>
            </a:r>
            <a:r>
              <a:rPr lang="cs-CZ" dirty="0" smtClean="0"/>
              <a:t>ozvoj publicistiky a umělecké tvorby.</a:t>
            </a:r>
          </a:p>
          <a:p>
            <a:pPr marL="0" indent="0">
              <a:buNone/>
            </a:pPr>
            <a:r>
              <a:rPr lang="cs-CZ" dirty="0" smtClean="0"/>
              <a:t>-  r. 1902 vydána první </a:t>
            </a:r>
            <a:r>
              <a:rPr lang="cs-CZ" b="1" dirty="0" smtClean="0"/>
              <a:t>Pravidla českého pravopisu</a:t>
            </a:r>
            <a:r>
              <a:rPr lang="cs-CZ" b="1" dirty="0"/>
              <a:t> </a:t>
            </a:r>
            <a:r>
              <a:rPr lang="cs-CZ" dirty="0" smtClean="0"/>
              <a:t>(Jan Gebauer)</a:t>
            </a:r>
          </a:p>
          <a:p>
            <a:pPr>
              <a:buFontTx/>
              <a:buChar char="-"/>
            </a:pPr>
            <a:r>
              <a:rPr lang="cs-CZ" dirty="0" smtClean="0"/>
              <a:t>během 20. století pronikání obecné češtiny do spisovného jazyka</a:t>
            </a:r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56078480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Vývojové tendence současného spisovného jazyka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marL="0" indent="0">
              <a:buNone/>
            </a:pPr>
            <a:r>
              <a:rPr lang="cs-CZ" sz="2800" u="sng" dirty="0" smtClean="0"/>
              <a:t>Současná čeština </a:t>
            </a:r>
            <a:r>
              <a:rPr lang="cs-CZ" sz="2800" dirty="0" smtClean="0"/>
              <a:t>= jazyk posledních 50ti let, vliv nespisovné obecné češtiny</a:t>
            </a:r>
          </a:p>
          <a:p>
            <a:pPr marL="0" indent="0">
              <a:buNone/>
            </a:pPr>
            <a:r>
              <a:rPr lang="cs-CZ" sz="2800" dirty="0" smtClean="0"/>
              <a:t>Znaky vývoje současné češtiny:</a:t>
            </a:r>
          </a:p>
          <a:p>
            <a:r>
              <a:rPr lang="cs-CZ" sz="2800" b="1" dirty="0" smtClean="0"/>
              <a:t>demokratizace</a:t>
            </a:r>
            <a:r>
              <a:rPr lang="cs-CZ" sz="2800" dirty="0" smtClean="0"/>
              <a:t> </a:t>
            </a:r>
            <a:r>
              <a:rPr lang="cs-CZ" sz="2800" dirty="0"/>
              <a:t>– vlivem </a:t>
            </a:r>
            <a:r>
              <a:rPr lang="cs-CZ" sz="2800" dirty="0" smtClean="0"/>
              <a:t>vzdělání  růst jazykové úrovně uživatelů </a:t>
            </a:r>
          </a:p>
          <a:p>
            <a:r>
              <a:rPr lang="cs-CZ" sz="2800" b="1" dirty="0" smtClean="0"/>
              <a:t>integrace </a:t>
            </a:r>
            <a:r>
              <a:rPr lang="cs-CZ" sz="2800" dirty="0"/>
              <a:t>(sjednocování) - </a:t>
            </a:r>
            <a:r>
              <a:rPr lang="cs-CZ" sz="2800" dirty="0" smtClean="0"/>
              <a:t>vlivem médií stírání nářečních rozdílů</a:t>
            </a:r>
          </a:p>
          <a:p>
            <a:r>
              <a:rPr lang="cs-CZ" sz="2800" b="1" dirty="0" smtClean="0"/>
              <a:t>diferenciace</a:t>
            </a:r>
            <a:r>
              <a:rPr lang="cs-CZ" sz="2800" dirty="0" smtClean="0"/>
              <a:t> </a:t>
            </a:r>
            <a:r>
              <a:rPr lang="cs-CZ" sz="2800" dirty="0"/>
              <a:t>– </a:t>
            </a:r>
            <a:r>
              <a:rPr lang="cs-CZ" sz="2800" dirty="0" smtClean="0"/>
              <a:t>vydělení se publicistického </a:t>
            </a:r>
            <a:r>
              <a:rPr lang="cs-CZ" sz="2800" dirty="0"/>
              <a:t>a administrativního stylu od stylu </a:t>
            </a:r>
            <a:r>
              <a:rPr lang="cs-CZ" sz="2800" dirty="0" smtClean="0"/>
              <a:t>odborného</a:t>
            </a:r>
          </a:p>
          <a:p>
            <a:pPr marL="0" indent="0">
              <a:buNone/>
            </a:pP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276971445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800" b="1" dirty="0"/>
              <a:t>intelektualizace</a:t>
            </a:r>
            <a:r>
              <a:rPr lang="cs-CZ" sz="2800" dirty="0"/>
              <a:t> </a:t>
            </a:r>
            <a:r>
              <a:rPr lang="cs-CZ" sz="2800" dirty="0" smtClean="0"/>
              <a:t>(racionalizace) – přesnost, výstižnost vyjadřování </a:t>
            </a:r>
            <a:endParaRPr lang="cs-CZ" sz="2800" dirty="0"/>
          </a:p>
          <a:p>
            <a:r>
              <a:rPr lang="cs-CZ" sz="2800" b="1" dirty="0" err="1"/>
              <a:t>terminologizace</a:t>
            </a:r>
            <a:r>
              <a:rPr lang="cs-CZ" sz="2800" b="1" dirty="0"/>
              <a:t> </a:t>
            </a:r>
            <a:r>
              <a:rPr lang="cs-CZ" sz="2800" dirty="0"/>
              <a:t>– rostoucí počet </a:t>
            </a:r>
            <a:r>
              <a:rPr lang="cs-CZ" sz="2800" dirty="0" smtClean="0"/>
              <a:t>termínů v jazyce</a:t>
            </a:r>
            <a:endParaRPr lang="cs-CZ" sz="2800" dirty="0"/>
          </a:p>
          <a:p>
            <a:r>
              <a:rPr lang="cs-CZ" sz="2800" b="1" dirty="0" err="1" smtClean="0"/>
              <a:t>determinologizace</a:t>
            </a:r>
            <a:r>
              <a:rPr lang="cs-CZ" sz="2800" b="1" dirty="0" smtClean="0"/>
              <a:t> </a:t>
            </a:r>
            <a:r>
              <a:rPr lang="cs-CZ" sz="2800" dirty="0"/>
              <a:t>– odborné termíny </a:t>
            </a:r>
            <a:r>
              <a:rPr lang="cs-CZ" sz="2800" dirty="0" smtClean="0"/>
              <a:t>přechází </a:t>
            </a:r>
            <a:r>
              <a:rPr lang="cs-CZ" sz="2800" dirty="0"/>
              <a:t>do </a:t>
            </a:r>
            <a:r>
              <a:rPr lang="cs-CZ" sz="2800" dirty="0" smtClean="0"/>
              <a:t>slovní zásoby neodborníků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98523645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Metodický list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z="1800" dirty="0" smtClean="0"/>
              <a:t>Zpracoval: Mgr. Naděžda Tománková</a:t>
            </a:r>
          </a:p>
          <a:p>
            <a:r>
              <a:rPr lang="cs-CZ" sz="1800" dirty="0" smtClean="0"/>
              <a:t>Cílová skupina: žáci středních škol </a:t>
            </a:r>
          </a:p>
          <a:p>
            <a:r>
              <a:rPr lang="cs-CZ" sz="1800" dirty="0" smtClean="0"/>
              <a:t>Rok vytvoření: 2012 </a:t>
            </a:r>
          </a:p>
          <a:p>
            <a:pPr>
              <a:lnSpc>
                <a:spcPct val="150000"/>
              </a:lnSpc>
            </a:pPr>
            <a:r>
              <a:rPr lang="cs-CZ" sz="1800" dirty="0" smtClean="0"/>
              <a:t>Anotace: Materiál slouží k opakování a rozšíření učiva českého jazyka ZŠ</a:t>
            </a:r>
            <a:r>
              <a:rPr lang="cs-CZ" sz="1800" dirty="0"/>
              <a:t>. </a:t>
            </a:r>
            <a:r>
              <a:rPr lang="cs-CZ" sz="1800" dirty="0" smtClean="0"/>
              <a:t>Probírané pojmy: </a:t>
            </a:r>
            <a:r>
              <a:rPr lang="cs-CZ" sz="1800" dirty="0"/>
              <a:t>praslovanština, staroslověnština, pračeština, moderní </a:t>
            </a:r>
            <a:r>
              <a:rPr lang="cs-CZ" sz="1800" dirty="0" smtClean="0"/>
              <a:t>čeština. Obsahuje </a:t>
            </a:r>
            <a:r>
              <a:rPr lang="cs-CZ" sz="1800" dirty="0" err="1" smtClean="0"/>
              <a:t>úkol,klíč</a:t>
            </a:r>
            <a:r>
              <a:rPr lang="cs-CZ" sz="1800" dirty="0" smtClean="0"/>
              <a:t> </a:t>
            </a:r>
            <a:endParaRPr lang="cs-CZ" sz="1800" dirty="0"/>
          </a:p>
          <a:p>
            <a:r>
              <a:rPr lang="cs-CZ" sz="1800" dirty="0" smtClean="0"/>
              <a:t>Předpokládaný přínos (výstup): rozšíření a upevnění učiva základní školy </a:t>
            </a:r>
          </a:p>
          <a:p>
            <a:r>
              <a:rPr lang="cs-CZ" sz="1800" dirty="0" smtClean="0"/>
              <a:t>Pomůcky: dataprojektor, počítač</a:t>
            </a:r>
          </a:p>
          <a:p>
            <a:r>
              <a:rPr lang="cs-CZ" sz="1800" dirty="0" smtClean="0"/>
              <a:t>Předpokládaný čas: 30 minut </a:t>
            </a:r>
          </a:p>
          <a:p>
            <a:r>
              <a:rPr lang="cs-CZ" sz="1800" dirty="0" smtClean="0"/>
              <a:t>Postup: Teoretický základ představuje definování učiva, úkol v </a:t>
            </a:r>
            <a:r>
              <a:rPr lang="cs-CZ" sz="1800" smtClean="0"/>
              <a:t>materiálu je určen </a:t>
            </a:r>
            <a:r>
              <a:rPr lang="cs-CZ" sz="1800" dirty="0" smtClean="0"/>
              <a:t>k jeho pochopení a k procvičení. </a:t>
            </a:r>
          </a:p>
          <a:p>
            <a:r>
              <a:rPr lang="cs-CZ" sz="1800" dirty="0" smtClean="0"/>
              <a:t>Souhlasím se zveřejněním mého příspěvku v knižní či elektronické podobě jako metodického materiálu. 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42027108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MARIE SOCHROVÁ. </a:t>
            </a:r>
            <a:r>
              <a:rPr lang="cs-CZ" i="1" dirty="0"/>
              <a:t>Český jazyk v kostce</a:t>
            </a:r>
            <a:r>
              <a:rPr lang="cs-CZ" dirty="0"/>
              <a:t>. 1996. vyd. Praha: Fragment, 1996. ISBN 08-089-8380-7200041-1.</a:t>
            </a:r>
          </a:p>
          <a:p>
            <a:endParaRPr lang="cs-CZ" sz="2800" dirty="0"/>
          </a:p>
          <a:p>
            <a:r>
              <a:rPr lang="cs-CZ" dirty="0"/>
              <a:t>DANUŠE MAŠKOVÁ. </a:t>
            </a:r>
            <a:r>
              <a:rPr lang="cs-CZ" i="1" dirty="0"/>
              <a:t>Český jazyk přehled středoškolského učiva</a:t>
            </a:r>
            <a:r>
              <a:rPr lang="cs-CZ" dirty="0"/>
              <a:t>. 2006. vyd. Třebíč: Petra Valenová, 2006. MATURITA. </a:t>
            </a:r>
            <a:r>
              <a:rPr lang="cs-CZ"/>
              <a:t>ISBN 80-9025571-5-1. </a:t>
            </a:r>
          </a:p>
          <a:p>
            <a:pPr marL="0" indent="0">
              <a:buNone/>
            </a:pPr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38844351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139</TotalTime>
  <Words>611</Words>
  <Application>Microsoft Office PowerPoint</Application>
  <PresentationFormat>Předvádění na obrazovce (4:3)</PresentationFormat>
  <Paragraphs>71</Paragraphs>
  <Slides>12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2</vt:i4>
      </vt:variant>
      <vt:variant>
        <vt:lpstr>Nadpisy snímků</vt:lpstr>
      </vt:variant>
      <vt:variant>
        <vt:i4>12</vt:i4>
      </vt:variant>
    </vt:vector>
  </HeadingPairs>
  <TitlesOfParts>
    <vt:vector size="14" baseType="lpstr">
      <vt:lpstr>Motiv systému Office</vt:lpstr>
      <vt:lpstr>1_Motiv systému Office</vt:lpstr>
      <vt:lpstr>Prezentace aplikace PowerPoint</vt:lpstr>
      <vt:lpstr>Vývoj českého jazyka</vt:lpstr>
      <vt:lpstr>klíč</vt:lpstr>
      <vt:lpstr>Prezentace aplikace PowerPoint</vt:lpstr>
      <vt:lpstr>Historický vývoj češtiny</vt:lpstr>
      <vt:lpstr>Prezentace aplikace PowerPoint</vt:lpstr>
      <vt:lpstr>Prezentace aplikace PowerPoint</vt:lpstr>
      <vt:lpstr>Prezentace aplikace PowerPoint</vt:lpstr>
      <vt:lpstr>Vývojové tendence současného spisovného jazyka</vt:lpstr>
      <vt:lpstr>Prezentace aplikace PowerPoint</vt:lpstr>
      <vt:lpstr>Metodický list</vt:lpstr>
      <vt:lpstr>zdroj</vt:lpstr>
    </vt:vector>
  </TitlesOfParts>
  <Company>b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a</dc:creator>
  <cp:lastModifiedBy>host</cp:lastModifiedBy>
  <cp:revision>21</cp:revision>
  <dcterms:created xsi:type="dcterms:W3CDTF">2012-10-07T05:35:48Z</dcterms:created>
  <dcterms:modified xsi:type="dcterms:W3CDTF">2013-02-27T09:38:42Z</dcterms:modified>
</cp:coreProperties>
</file>