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D5637E-563A-487F-AB3E-2468016A45DA}" type="datetimeFigureOut">
              <a:rPr lang="cs-CZ"/>
              <a:pPr>
                <a:defRPr/>
              </a:pPr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59028B-5B14-4D7B-9147-36F49FC361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26AF36-A197-477C-A8AA-345FB18E3F53}" type="datetimeFigureOut">
              <a:rPr lang="cs-CZ"/>
              <a:pPr>
                <a:defRPr/>
              </a:pPr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64E40-21F1-4F6B-8C48-9E7281433C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2D028F-AF5D-466F-90D0-E3F9971ECADB}" type="datetimeFigureOut">
              <a:rPr lang="cs-CZ"/>
              <a:pPr>
                <a:defRPr/>
              </a:pPr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117DC2-E94C-46FF-AC47-B010212F01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DB5D9-C321-4798-8BB7-96ACC1D4DADD}" type="datetimeFigureOut">
              <a:rPr lang="cs-CZ"/>
              <a:pPr>
                <a:defRPr/>
              </a:pPr>
              <a:t>21.3.2012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BB0C2-29B7-4928-A85E-920D54BFB0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B46322-256C-486C-B7BD-3D3D485BA7D2}" type="datetimeFigureOut">
              <a:rPr lang="cs-CZ"/>
              <a:pPr>
                <a:defRPr/>
              </a:pPr>
              <a:t>21.3.2012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C23988-AAE6-4408-A064-7B44F95650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87505B-1C7A-4FFA-95F7-F9FD9AB3B83A}" type="datetimeFigureOut">
              <a:rPr lang="cs-CZ"/>
              <a:pPr>
                <a:defRPr/>
              </a:pPr>
              <a:t>21.3.2012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64F47-5278-4853-B4CB-98BA38B95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0194E4-4989-4D46-9B97-DE6AE03B8B1E}" type="datetimeFigureOut">
              <a:rPr lang="cs-CZ"/>
              <a:pPr>
                <a:defRPr/>
              </a:pPr>
              <a:t>21.3.2012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91193-5FA3-498C-A319-D26AE4F4BB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4DE612-E64E-4B6E-B074-45EDF364F95A}" type="datetimeFigureOut">
              <a:rPr lang="cs-CZ"/>
              <a:pPr>
                <a:defRPr/>
              </a:pPr>
              <a:t>21.3.2012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8B317B-371C-4322-87D6-0450726044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327EC8-2856-4D2A-9F92-7A2AB349894D}" type="datetimeFigureOut">
              <a:rPr lang="cs-CZ"/>
              <a:pPr>
                <a:defRPr/>
              </a:pPr>
              <a:t>21.3.2012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5FBD4-BD2A-4318-8690-EF85C25059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29E0B-04F9-48EC-9318-23ABFA5DBBC7}" type="datetimeFigureOut">
              <a:rPr lang="cs-CZ"/>
              <a:pPr>
                <a:defRPr/>
              </a:pPr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DD3DDC-52D6-40EB-B1ED-8094F87B5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6FCC6-5B48-4E76-8EE5-85B788CCDAA0}" type="datetimeFigureOut">
              <a:rPr lang="cs-CZ"/>
              <a:pPr>
                <a:defRPr/>
              </a:pPr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07227B-E11C-4DD0-B414-D7ED71BFB3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6BC0F66-2A8A-4B8E-B68C-5D0351C2CAED}" type="datetimeFigureOut">
              <a:rPr lang="cs-CZ"/>
              <a:pPr>
                <a:defRPr/>
              </a:pPr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10E6948-0333-4210-ADA6-94653681F4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VY_42_INOVACE_24_Vlastnosti trojúhelníků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>
                <a:latin typeface="Arial" charset="0"/>
              </a:rPr>
              <a:t>Vlastnosti trojúhelníků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1125538"/>
            <a:ext cx="4040188" cy="79057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Nejprve si zopakujeme, co již o trojúhelníku </a:t>
            </a:r>
            <a:r>
              <a:rPr lang="cs-CZ" dirty="0" smtClean="0"/>
              <a:t>víme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179388" y="1844675"/>
            <a:ext cx="4321175" cy="4383088"/>
          </a:xfrm>
        </p:spPr>
        <p:txBody>
          <a:bodyPr/>
          <a:lstStyle/>
          <a:p>
            <a:r>
              <a:rPr lang="cs-CZ" sz="2000" smtClean="0"/>
              <a:t>Trojúhelník má 3 vrcholy – A,B,C</a:t>
            </a:r>
          </a:p>
        </p:txBody>
      </p:sp>
      <p:grpSp>
        <p:nvGrpSpPr>
          <p:cNvPr id="19" name="Skupina 18"/>
          <p:cNvGrpSpPr>
            <a:grpSpLocks/>
          </p:cNvGrpSpPr>
          <p:nvPr/>
        </p:nvGrpSpPr>
        <p:grpSpPr bwMode="auto">
          <a:xfrm>
            <a:off x="4806950" y="2171700"/>
            <a:ext cx="4241800" cy="3568700"/>
            <a:chOff x="4807527" y="2171676"/>
            <a:chExt cx="4240604" cy="3568352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5148744" y="2492320"/>
              <a:ext cx="3743856" cy="3241359"/>
            </a:xfrm>
            <a:prstGeom prst="triangle">
              <a:avLst>
                <a:gd name="adj" fmla="val 24804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342" name="TextovéPole 9"/>
            <p:cNvSpPr txBox="1">
              <a:spLocks noChangeArrowheads="1"/>
            </p:cNvSpPr>
            <p:nvPr/>
          </p:nvSpPr>
          <p:spPr bwMode="auto">
            <a:xfrm>
              <a:off x="5940152" y="2171676"/>
              <a:ext cx="30809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C</a:t>
              </a:r>
            </a:p>
          </p:txBody>
        </p:sp>
        <p:sp>
          <p:nvSpPr>
            <p:cNvPr id="14343" name="Obdélník 16"/>
            <p:cNvSpPr>
              <a:spLocks noChangeArrowheads="1"/>
            </p:cNvSpPr>
            <p:nvPr/>
          </p:nvSpPr>
          <p:spPr bwMode="auto">
            <a:xfrm>
              <a:off x="8738431" y="5352440"/>
              <a:ext cx="30970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B</a:t>
              </a:r>
            </a:p>
          </p:txBody>
        </p:sp>
        <p:sp>
          <p:nvSpPr>
            <p:cNvPr id="14344" name="Obdélník 17"/>
            <p:cNvSpPr>
              <a:spLocks noChangeArrowheads="1"/>
            </p:cNvSpPr>
            <p:nvPr/>
          </p:nvSpPr>
          <p:spPr bwMode="auto">
            <a:xfrm>
              <a:off x="4807527" y="5370696"/>
              <a:ext cx="340537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A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>
                <a:latin typeface="Arial" charset="0"/>
              </a:rPr>
              <a:t>Vlastnosti trojúhelníků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1125538"/>
            <a:ext cx="4040188" cy="79057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Nejprve si zopakujeme, co již o trojúhelníku </a:t>
            </a:r>
            <a:r>
              <a:rPr lang="cs-CZ" dirty="0" smtClean="0"/>
              <a:t>víme</a:t>
            </a:r>
            <a:endParaRPr lang="cs-CZ" dirty="0"/>
          </a:p>
        </p:txBody>
      </p:sp>
      <p:sp>
        <p:nvSpPr>
          <p:cNvPr id="15363" name="Zástupný symbol pro obsah 7"/>
          <p:cNvSpPr>
            <a:spLocks noGrp="1"/>
          </p:cNvSpPr>
          <p:nvPr>
            <p:ph sz="quarter" idx="4"/>
          </p:nvPr>
        </p:nvSpPr>
        <p:spPr>
          <a:xfrm>
            <a:off x="179388" y="1844675"/>
            <a:ext cx="4321175" cy="4383088"/>
          </a:xfrm>
        </p:spPr>
        <p:txBody>
          <a:bodyPr/>
          <a:lstStyle/>
          <a:p>
            <a:r>
              <a:rPr lang="cs-CZ" sz="2000" smtClean="0"/>
              <a:t>Trojúhelník má 3 vrcholy – A,B,C</a:t>
            </a:r>
          </a:p>
          <a:p>
            <a:r>
              <a:rPr lang="cs-CZ" sz="2000" smtClean="0"/>
              <a:t>Strany trojúhelníka se jmenují podle protilehlého vrcholu – a,b,c</a:t>
            </a:r>
          </a:p>
        </p:txBody>
      </p:sp>
      <p:grpSp>
        <p:nvGrpSpPr>
          <p:cNvPr id="15364" name="Skupina 6"/>
          <p:cNvGrpSpPr>
            <a:grpSpLocks/>
          </p:cNvGrpSpPr>
          <p:nvPr/>
        </p:nvGrpSpPr>
        <p:grpSpPr bwMode="auto">
          <a:xfrm>
            <a:off x="4806950" y="2171700"/>
            <a:ext cx="4241800" cy="4075113"/>
            <a:chOff x="4807527" y="2171676"/>
            <a:chExt cx="4240604" cy="4074928"/>
          </a:xfrm>
        </p:grpSpPr>
        <p:grpSp>
          <p:nvGrpSpPr>
            <p:cNvPr id="15365" name="Skupina 18"/>
            <p:cNvGrpSpPr>
              <a:grpSpLocks/>
            </p:cNvGrpSpPr>
            <p:nvPr/>
          </p:nvGrpSpPr>
          <p:grpSpPr bwMode="auto">
            <a:xfrm>
              <a:off x="4807527" y="2171676"/>
              <a:ext cx="4240604" cy="3568352"/>
              <a:chOff x="4807527" y="2171676"/>
              <a:chExt cx="4240604" cy="3568352"/>
            </a:xfrm>
          </p:grpSpPr>
          <p:sp>
            <p:nvSpPr>
              <p:cNvPr id="9" name="Rovnoramenný trojúhelník 8"/>
              <p:cNvSpPr/>
              <p:nvPr/>
            </p:nvSpPr>
            <p:spPr>
              <a:xfrm>
                <a:off x="5148744" y="2492336"/>
                <a:ext cx="3743856" cy="3241528"/>
              </a:xfrm>
              <a:prstGeom prst="triangle">
                <a:avLst>
                  <a:gd name="adj" fmla="val 24804"/>
                </a:avLst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5370" name="TextovéPole 9"/>
              <p:cNvSpPr txBox="1">
                <a:spLocks noChangeArrowheads="1"/>
              </p:cNvSpPr>
              <p:nvPr/>
            </p:nvSpPr>
            <p:spPr bwMode="auto">
              <a:xfrm>
                <a:off x="5940152" y="2171676"/>
                <a:ext cx="308098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C</a:t>
                </a:r>
              </a:p>
            </p:txBody>
          </p:sp>
          <p:sp>
            <p:nvSpPr>
              <p:cNvPr id="15371" name="Obdélník 16"/>
              <p:cNvSpPr>
                <a:spLocks noChangeArrowheads="1"/>
              </p:cNvSpPr>
              <p:nvPr/>
            </p:nvSpPr>
            <p:spPr bwMode="auto">
              <a:xfrm>
                <a:off x="8738431" y="5352440"/>
                <a:ext cx="309700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B</a:t>
                </a:r>
              </a:p>
            </p:txBody>
          </p:sp>
          <p:sp>
            <p:nvSpPr>
              <p:cNvPr id="15372" name="Obdélník 17"/>
              <p:cNvSpPr>
                <a:spLocks noChangeArrowheads="1"/>
              </p:cNvSpPr>
              <p:nvPr/>
            </p:nvSpPr>
            <p:spPr bwMode="auto">
              <a:xfrm>
                <a:off x="4807527" y="5370696"/>
                <a:ext cx="340537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A</a:t>
                </a:r>
              </a:p>
            </p:txBody>
          </p:sp>
        </p:grpSp>
        <p:sp>
          <p:nvSpPr>
            <p:cNvPr id="15366" name="TextovéPole 1"/>
            <p:cNvSpPr txBox="1">
              <a:spLocks noChangeArrowheads="1"/>
            </p:cNvSpPr>
            <p:nvPr/>
          </p:nvSpPr>
          <p:spPr bwMode="auto">
            <a:xfrm>
              <a:off x="5220072" y="3789040"/>
              <a:ext cx="30649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b</a:t>
              </a:r>
            </a:p>
          </p:txBody>
        </p:sp>
        <p:sp>
          <p:nvSpPr>
            <p:cNvPr id="15367" name="TextovéPole 2"/>
            <p:cNvSpPr txBox="1">
              <a:spLocks noChangeArrowheads="1"/>
            </p:cNvSpPr>
            <p:nvPr/>
          </p:nvSpPr>
          <p:spPr bwMode="auto">
            <a:xfrm>
              <a:off x="7596335" y="3604374"/>
              <a:ext cx="29527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a</a:t>
              </a:r>
            </a:p>
          </p:txBody>
        </p:sp>
        <p:sp>
          <p:nvSpPr>
            <p:cNvPr id="15368" name="TextovéPole 4"/>
            <p:cNvSpPr txBox="1">
              <a:spLocks noChangeArrowheads="1"/>
            </p:cNvSpPr>
            <p:nvPr/>
          </p:nvSpPr>
          <p:spPr bwMode="auto">
            <a:xfrm>
              <a:off x="6660232" y="5877272"/>
              <a:ext cx="28245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c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>
                <a:latin typeface="Arial" charset="0"/>
              </a:rPr>
              <a:t>Vlastnosti trojúhelníků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1125538"/>
            <a:ext cx="4040188" cy="79057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Nejprve si zopakujeme, co již o trojúhelníku </a:t>
            </a:r>
            <a:r>
              <a:rPr lang="cs-CZ" dirty="0" smtClean="0"/>
              <a:t>víme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 noRot="1" noChangeAspect="1" noMove="1" noResize="1" noEditPoints="1" noAdjustHandles="1" noChangeArrowheads="1" noChangeShapeType="1" noTextEdit="1"/>
          </p:cNvSpPr>
          <p:nvPr>
            <p:ph sz="quarter" idx="4"/>
          </p:nvPr>
        </p:nvSpPr>
        <p:spPr>
          <a:xfrm>
            <a:off x="179512" y="1844824"/>
            <a:ext cx="4320480" cy="4383336"/>
          </a:xfrm>
          <a:blipFill rotWithShape="1">
            <a:blip r:embed="rId2"/>
            <a:stretch>
              <a:fillRect l="-1128" t="-695" r="-846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  <p:grpSp>
        <p:nvGrpSpPr>
          <p:cNvPr id="16388" name="Skupina 19"/>
          <p:cNvGrpSpPr>
            <a:grpSpLocks/>
          </p:cNvGrpSpPr>
          <p:nvPr/>
        </p:nvGrpSpPr>
        <p:grpSpPr bwMode="auto">
          <a:xfrm>
            <a:off x="4806950" y="2171700"/>
            <a:ext cx="4241800" cy="4075113"/>
            <a:chOff x="4807527" y="2171676"/>
            <a:chExt cx="4240604" cy="4074928"/>
          </a:xfrm>
        </p:grpSpPr>
        <p:grpSp>
          <p:nvGrpSpPr>
            <p:cNvPr id="16389" name="Skupina 6"/>
            <p:cNvGrpSpPr>
              <a:grpSpLocks/>
            </p:cNvGrpSpPr>
            <p:nvPr/>
          </p:nvGrpSpPr>
          <p:grpSpPr bwMode="auto">
            <a:xfrm>
              <a:off x="4807527" y="2171676"/>
              <a:ext cx="4240604" cy="4074928"/>
              <a:chOff x="4807527" y="2171676"/>
              <a:chExt cx="4240604" cy="4074928"/>
            </a:xfrm>
          </p:grpSpPr>
          <p:grpSp>
            <p:nvGrpSpPr>
              <p:cNvPr id="16393" name="Skupina 18"/>
              <p:cNvGrpSpPr>
                <a:grpSpLocks/>
              </p:cNvGrpSpPr>
              <p:nvPr/>
            </p:nvGrpSpPr>
            <p:grpSpPr bwMode="auto">
              <a:xfrm>
                <a:off x="4807527" y="2171676"/>
                <a:ext cx="4240604" cy="3568352"/>
                <a:chOff x="4807527" y="2171676"/>
                <a:chExt cx="4240604" cy="3568352"/>
              </a:xfrm>
            </p:grpSpPr>
            <p:sp>
              <p:nvSpPr>
                <p:cNvPr id="9" name="Rovnoramenný trojúhelník 8"/>
                <p:cNvSpPr/>
                <p:nvPr/>
              </p:nvSpPr>
              <p:spPr>
                <a:xfrm>
                  <a:off x="5148744" y="2492336"/>
                  <a:ext cx="3743856" cy="3241528"/>
                </a:xfrm>
                <a:prstGeom prst="triangle">
                  <a:avLst>
                    <a:gd name="adj" fmla="val 24804"/>
                  </a:avLst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16398" name="TextovéPole 9"/>
                <p:cNvSpPr txBox="1">
                  <a:spLocks noChangeArrowheads="1"/>
                </p:cNvSpPr>
                <p:nvPr/>
              </p:nvSpPr>
              <p:spPr bwMode="auto">
                <a:xfrm>
                  <a:off x="5940152" y="2171676"/>
                  <a:ext cx="308098" cy="36933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r>
                    <a:rPr lang="cs-CZ">
                      <a:latin typeface="Calibri" pitchFamily="34" charset="0"/>
                    </a:rPr>
                    <a:t>C</a:t>
                  </a:r>
                </a:p>
              </p:txBody>
            </p:sp>
            <p:sp>
              <p:nvSpPr>
                <p:cNvPr id="16399" name="Obdélník 16"/>
                <p:cNvSpPr>
                  <a:spLocks noChangeArrowheads="1"/>
                </p:cNvSpPr>
                <p:nvPr/>
              </p:nvSpPr>
              <p:spPr bwMode="auto">
                <a:xfrm>
                  <a:off x="8738431" y="5352440"/>
                  <a:ext cx="309700" cy="36933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r>
                    <a:rPr lang="cs-CZ">
                      <a:latin typeface="Calibri" pitchFamily="34" charset="0"/>
                    </a:rPr>
                    <a:t>B</a:t>
                  </a:r>
                </a:p>
              </p:txBody>
            </p:sp>
            <p:sp>
              <p:nvSpPr>
                <p:cNvPr id="16400" name="Obdélník 17"/>
                <p:cNvSpPr>
                  <a:spLocks noChangeArrowheads="1"/>
                </p:cNvSpPr>
                <p:nvPr/>
              </p:nvSpPr>
              <p:spPr bwMode="auto">
                <a:xfrm>
                  <a:off x="4807527" y="5370696"/>
                  <a:ext cx="340537" cy="36933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r>
                    <a:rPr lang="cs-CZ">
                      <a:latin typeface="Calibri" pitchFamily="34" charset="0"/>
                    </a:rPr>
                    <a:t>A</a:t>
                  </a:r>
                </a:p>
              </p:txBody>
            </p:sp>
          </p:grpSp>
          <p:sp>
            <p:nvSpPr>
              <p:cNvPr id="16394" name="TextovéPole 1"/>
              <p:cNvSpPr txBox="1">
                <a:spLocks noChangeArrowheads="1"/>
              </p:cNvSpPr>
              <p:nvPr/>
            </p:nvSpPr>
            <p:spPr bwMode="auto">
              <a:xfrm>
                <a:off x="5220072" y="3789040"/>
                <a:ext cx="30649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b</a:t>
                </a:r>
              </a:p>
            </p:txBody>
          </p:sp>
          <p:sp>
            <p:nvSpPr>
              <p:cNvPr id="16395" name="TextovéPole 2"/>
              <p:cNvSpPr txBox="1">
                <a:spLocks noChangeArrowheads="1"/>
              </p:cNvSpPr>
              <p:nvPr/>
            </p:nvSpPr>
            <p:spPr bwMode="auto">
              <a:xfrm>
                <a:off x="7596335" y="3604374"/>
                <a:ext cx="295274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a</a:t>
                </a:r>
              </a:p>
            </p:txBody>
          </p:sp>
          <p:sp>
            <p:nvSpPr>
              <p:cNvPr id="16396" name="TextovéPole 4"/>
              <p:cNvSpPr txBox="1">
                <a:spLocks noChangeArrowheads="1"/>
              </p:cNvSpPr>
              <p:nvPr/>
            </p:nvSpPr>
            <p:spPr bwMode="auto">
              <a:xfrm>
                <a:off x="6660232" y="5877272"/>
                <a:ext cx="282450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c</a:t>
                </a:r>
              </a:p>
            </p:txBody>
          </p:sp>
        </p:grpSp>
        <p:grpSp>
          <p:nvGrpSpPr>
            <p:cNvPr id="16390" name="Skupina 15"/>
            <p:cNvGrpSpPr>
              <a:grpSpLocks/>
            </p:cNvGrpSpPr>
            <p:nvPr/>
          </p:nvGrpSpPr>
          <p:grpSpPr bwMode="auto">
            <a:xfrm>
              <a:off x="6018970" y="2499668"/>
              <a:ext cx="449097" cy="3240360"/>
              <a:chOff x="6018970" y="2499668"/>
              <a:chExt cx="449097" cy="3240360"/>
            </a:xfrm>
          </p:grpSpPr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8970" y="3604374"/>
                <a:ext cx="449097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>
                    <a:noFill/>
                    <a:latin typeface="+mn-lt"/>
                  </a:rPr>
                  <a:t> </a:t>
                </a:r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>
                <a:off x="6091453" y="2500274"/>
                <a:ext cx="0" cy="3239940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>
                <a:latin typeface="Arial" charset="0"/>
              </a:rPr>
              <a:t>Vlastnosti trojúhelníků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1125538"/>
            <a:ext cx="4040188" cy="79057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Nejprve si zopakujeme, co již o trojúhelníku </a:t>
            </a:r>
            <a:r>
              <a:rPr lang="cs-CZ" dirty="0" smtClean="0"/>
              <a:t>víme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 noRot="1" noChangeAspect="1" noMove="1" noResize="1" noEditPoints="1" noAdjustHandles="1" noChangeArrowheads="1" noChangeShapeType="1" noTextEdit="1"/>
          </p:cNvSpPr>
          <p:nvPr>
            <p:ph sz="quarter" idx="4"/>
          </p:nvPr>
        </p:nvSpPr>
        <p:spPr>
          <a:xfrm>
            <a:off x="179512" y="1844824"/>
            <a:ext cx="4320480" cy="4383336"/>
          </a:xfrm>
          <a:blipFill rotWithShape="1">
            <a:blip r:embed="rId2"/>
            <a:stretch>
              <a:fillRect l="-1128" t="-695" r="-846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  <p:grpSp>
        <p:nvGrpSpPr>
          <p:cNvPr id="17412" name="Skupina 30"/>
          <p:cNvGrpSpPr>
            <a:grpSpLocks/>
          </p:cNvGrpSpPr>
          <p:nvPr/>
        </p:nvGrpSpPr>
        <p:grpSpPr bwMode="auto">
          <a:xfrm>
            <a:off x="4806950" y="2171700"/>
            <a:ext cx="4241800" cy="4075113"/>
            <a:chOff x="4807527" y="2171676"/>
            <a:chExt cx="4240604" cy="4074928"/>
          </a:xfrm>
        </p:grpSpPr>
        <p:grpSp>
          <p:nvGrpSpPr>
            <p:cNvPr id="17413" name="Skupina 19"/>
            <p:cNvGrpSpPr>
              <a:grpSpLocks/>
            </p:cNvGrpSpPr>
            <p:nvPr/>
          </p:nvGrpSpPr>
          <p:grpSpPr bwMode="auto">
            <a:xfrm>
              <a:off x="4807527" y="2171676"/>
              <a:ext cx="4240604" cy="4074928"/>
              <a:chOff x="4807527" y="2171676"/>
              <a:chExt cx="4240604" cy="4074928"/>
            </a:xfrm>
          </p:grpSpPr>
          <p:grpSp>
            <p:nvGrpSpPr>
              <p:cNvPr id="17416" name="Skupina 6"/>
              <p:cNvGrpSpPr>
                <a:grpSpLocks/>
              </p:cNvGrpSpPr>
              <p:nvPr/>
            </p:nvGrpSpPr>
            <p:grpSpPr bwMode="auto">
              <a:xfrm>
                <a:off x="4807527" y="2171676"/>
                <a:ext cx="4240604" cy="4074928"/>
                <a:chOff x="4807527" y="2171676"/>
                <a:chExt cx="4240604" cy="4074928"/>
              </a:xfrm>
            </p:grpSpPr>
            <p:grpSp>
              <p:nvGrpSpPr>
                <p:cNvPr id="17420" name="Skupina 18"/>
                <p:cNvGrpSpPr>
                  <a:grpSpLocks/>
                </p:cNvGrpSpPr>
                <p:nvPr/>
              </p:nvGrpSpPr>
              <p:grpSpPr bwMode="auto">
                <a:xfrm>
                  <a:off x="4807527" y="2171676"/>
                  <a:ext cx="4240604" cy="3568352"/>
                  <a:chOff x="4807527" y="2171676"/>
                  <a:chExt cx="4240604" cy="3568352"/>
                </a:xfrm>
              </p:grpSpPr>
              <p:sp>
                <p:nvSpPr>
                  <p:cNvPr id="9" name="Rovnoramenný trojúhelník 8"/>
                  <p:cNvSpPr/>
                  <p:nvPr/>
                </p:nvSpPr>
                <p:spPr>
                  <a:xfrm>
                    <a:off x="5148744" y="2492336"/>
                    <a:ext cx="3743856" cy="3241528"/>
                  </a:xfrm>
                  <a:prstGeom prst="triangle">
                    <a:avLst>
                      <a:gd name="adj" fmla="val 24804"/>
                    </a:avLst>
                  </a:prstGeom>
                  <a:noFill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cs-CZ"/>
                  </a:p>
                </p:txBody>
              </p:sp>
              <p:sp>
                <p:nvSpPr>
                  <p:cNvPr id="17425" name="TextovéPole 9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5940152" y="2171676"/>
                    <a:ext cx="308098" cy="36933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>
                    <a:spAutoFit/>
                  </a:bodyPr>
                  <a:lstStyle/>
                  <a:p>
                    <a:r>
                      <a:rPr lang="cs-CZ">
                        <a:latin typeface="Calibri" pitchFamily="34" charset="0"/>
                      </a:rPr>
                      <a:t>C</a:t>
                    </a:r>
                  </a:p>
                </p:txBody>
              </p:sp>
              <p:sp>
                <p:nvSpPr>
                  <p:cNvPr id="17426" name="Obdélník 16"/>
                  <p:cNvSpPr>
                    <a:spLocks noChangeArrowheads="1"/>
                  </p:cNvSpPr>
                  <p:nvPr/>
                </p:nvSpPr>
                <p:spPr bwMode="auto">
                  <a:xfrm>
                    <a:off x="8738431" y="5352440"/>
                    <a:ext cx="309700" cy="36933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>
                    <a:spAutoFit/>
                  </a:bodyPr>
                  <a:lstStyle/>
                  <a:p>
                    <a:r>
                      <a:rPr lang="cs-CZ">
                        <a:latin typeface="Calibri" pitchFamily="34" charset="0"/>
                      </a:rPr>
                      <a:t>B</a:t>
                    </a:r>
                  </a:p>
                </p:txBody>
              </p:sp>
              <p:sp>
                <p:nvSpPr>
                  <p:cNvPr id="17427" name="Obdélník 17"/>
                  <p:cNvSpPr>
                    <a:spLocks noChangeArrowheads="1"/>
                  </p:cNvSpPr>
                  <p:nvPr/>
                </p:nvSpPr>
                <p:spPr bwMode="auto">
                  <a:xfrm>
                    <a:off x="4807527" y="5370696"/>
                    <a:ext cx="340537" cy="36933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>
                    <a:spAutoFit/>
                  </a:bodyPr>
                  <a:lstStyle/>
                  <a:p>
                    <a:r>
                      <a:rPr lang="cs-CZ">
                        <a:latin typeface="Calibri" pitchFamily="34" charset="0"/>
                      </a:rPr>
                      <a:t>A</a:t>
                    </a:r>
                  </a:p>
                </p:txBody>
              </p:sp>
            </p:grpSp>
            <p:sp>
              <p:nvSpPr>
                <p:cNvPr id="17421" name="TextovéPole 1"/>
                <p:cNvSpPr txBox="1">
                  <a:spLocks noChangeArrowheads="1"/>
                </p:cNvSpPr>
                <p:nvPr/>
              </p:nvSpPr>
              <p:spPr bwMode="auto">
                <a:xfrm>
                  <a:off x="5220072" y="3789040"/>
                  <a:ext cx="306494" cy="36933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r>
                    <a:rPr lang="cs-CZ">
                      <a:latin typeface="Calibri" pitchFamily="34" charset="0"/>
                    </a:rPr>
                    <a:t>b</a:t>
                  </a:r>
                </a:p>
              </p:txBody>
            </p:sp>
            <p:sp>
              <p:nvSpPr>
                <p:cNvPr id="17422" name="TextovéPole 2"/>
                <p:cNvSpPr txBox="1">
                  <a:spLocks noChangeArrowheads="1"/>
                </p:cNvSpPr>
                <p:nvPr/>
              </p:nvSpPr>
              <p:spPr bwMode="auto">
                <a:xfrm>
                  <a:off x="7596335" y="3604374"/>
                  <a:ext cx="295274" cy="36933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r>
                    <a:rPr lang="cs-CZ">
                      <a:latin typeface="Calibri" pitchFamily="34" charset="0"/>
                    </a:rPr>
                    <a:t>a</a:t>
                  </a:r>
                </a:p>
              </p:txBody>
            </p:sp>
            <p:sp>
              <p:nvSpPr>
                <p:cNvPr id="17423" name="TextovéPole 4"/>
                <p:cNvSpPr txBox="1">
                  <a:spLocks noChangeArrowheads="1"/>
                </p:cNvSpPr>
                <p:nvPr/>
              </p:nvSpPr>
              <p:spPr bwMode="auto">
                <a:xfrm>
                  <a:off x="6660232" y="5877272"/>
                  <a:ext cx="282450" cy="36933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r>
                    <a:rPr lang="cs-CZ">
                      <a:latin typeface="Calibri" pitchFamily="34" charset="0"/>
                    </a:rPr>
                    <a:t>c</a:t>
                  </a:r>
                </a:p>
              </p:txBody>
            </p:sp>
          </p:grpSp>
          <p:grpSp>
            <p:nvGrpSpPr>
              <p:cNvPr id="17417" name="Skupina 15"/>
              <p:cNvGrpSpPr>
                <a:grpSpLocks/>
              </p:cNvGrpSpPr>
              <p:nvPr/>
            </p:nvGrpSpPr>
            <p:grpSpPr bwMode="auto">
              <a:xfrm>
                <a:off x="6018970" y="2499668"/>
                <a:ext cx="449097" cy="3240360"/>
                <a:chOff x="6018970" y="2499668"/>
                <a:chExt cx="449097" cy="3240360"/>
              </a:xfrm>
            </p:grpSpPr>
            <p:sp>
              <p:nvSpPr>
                <p:cNvPr id="11" name="TextovéPole 1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018970" y="3604374"/>
                  <a:ext cx="449097" cy="369332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>
                      <a:noFill/>
                      <a:latin typeface="+mn-lt"/>
                    </a:rPr>
                    <a:t> </a:t>
                  </a:r>
                </a:p>
              </p:txBody>
            </p:sp>
            <p:cxnSp>
              <p:nvCxnSpPr>
                <p:cNvPr id="13" name="Přímá spojnice 12"/>
                <p:cNvCxnSpPr/>
                <p:nvPr/>
              </p:nvCxnSpPr>
              <p:spPr>
                <a:xfrm>
                  <a:off x="6091453" y="2500274"/>
                  <a:ext cx="0" cy="3239940"/>
                </a:xfrm>
                <a:prstGeom prst="line">
                  <a:avLst/>
                </a:prstGeom>
                <a:ln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2" name="TextovéPole 11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6325208" y="4900162"/>
              <a:ext cx="305309" cy="369332"/>
            </a:xfrm>
            <a:prstGeom prst="rect">
              <a:avLst/>
            </a:prstGeom>
            <a:blipFill rotWithShape="1">
              <a:blip r:embed="rId4"/>
              <a:stretch>
                <a:fillRect r="-200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</a:rPr>
                <a:t> </a:t>
              </a:r>
            </a:p>
          </p:txBody>
        </p:sp>
        <p:cxnSp>
          <p:nvCxnSpPr>
            <p:cNvPr id="15" name="Přímá spojnice 14"/>
            <p:cNvCxnSpPr>
              <a:stCxn id="9" idx="5"/>
              <a:endCxn id="9" idx="2"/>
            </p:cNvCxnSpPr>
            <p:nvPr/>
          </p:nvCxnSpPr>
          <p:spPr>
            <a:xfrm flipH="1">
              <a:off x="5148744" y="4113101"/>
              <a:ext cx="2336141" cy="1620763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>
                <a:latin typeface="Arial" charset="0"/>
              </a:rPr>
              <a:t>Vlastnosti trojúhelníků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1125538"/>
            <a:ext cx="4040188" cy="79057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Nejprve si zopakujeme, co již o trojúhelníku </a:t>
            </a:r>
            <a:r>
              <a:rPr lang="cs-CZ" dirty="0" smtClean="0"/>
              <a:t>víme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 noRot="1" noChangeAspect="1" noMove="1" noResize="1" noEditPoints="1" noAdjustHandles="1" noChangeArrowheads="1" noChangeShapeType="1" noTextEdit="1"/>
          </p:cNvSpPr>
          <p:nvPr>
            <p:ph sz="quarter" idx="4"/>
          </p:nvPr>
        </p:nvSpPr>
        <p:spPr>
          <a:xfrm>
            <a:off x="179512" y="1844824"/>
            <a:ext cx="4320480" cy="4383336"/>
          </a:xfrm>
          <a:blipFill rotWithShape="1">
            <a:blip r:embed="rId2"/>
            <a:stretch>
              <a:fillRect l="-1128" t="-695" r="-846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  <p:grpSp>
        <p:nvGrpSpPr>
          <p:cNvPr id="18436" name="Skupina 31"/>
          <p:cNvGrpSpPr>
            <a:grpSpLocks/>
          </p:cNvGrpSpPr>
          <p:nvPr/>
        </p:nvGrpSpPr>
        <p:grpSpPr bwMode="auto">
          <a:xfrm>
            <a:off x="4806950" y="2171700"/>
            <a:ext cx="4241800" cy="4075113"/>
            <a:chOff x="4807527" y="2171676"/>
            <a:chExt cx="4240604" cy="4074928"/>
          </a:xfrm>
        </p:grpSpPr>
        <p:grpSp>
          <p:nvGrpSpPr>
            <p:cNvPr id="18437" name="Skupina 30"/>
            <p:cNvGrpSpPr>
              <a:grpSpLocks/>
            </p:cNvGrpSpPr>
            <p:nvPr/>
          </p:nvGrpSpPr>
          <p:grpSpPr bwMode="auto">
            <a:xfrm>
              <a:off x="4807527" y="2171676"/>
              <a:ext cx="4240604" cy="4074928"/>
              <a:chOff x="4807527" y="2171676"/>
              <a:chExt cx="4240604" cy="4074928"/>
            </a:xfrm>
          </p:grpSpPr>
          <p:grpSp>
            <p:nvGrpSpPr>
              <p:cNvPr id="18443" name="Skupina 19"/>
              <p:cNvGrpSpPr>
                <a:grpSpLocks/>
              </p:cNvGrpSpPr>
              <p:nvPr/>
            </p:nvGrpSpPr>
            <p:grpSpPr bwMode="auto">
              <a:xfrm>
                <a:off x="4807527" y="2171676"/>
                <a:ext cx="4240604" cy="4074928"/>
                <a:chOff x="4807527" y="2171676"/>
                <a:chExt cx="4240604" cy="4074928"/>
              </a:xfrm>
            </p:grpSpPr>
            <p:grpSp>
              <p:nvGrpSpPr>
                <p:cNvPr id="18446" name="Skupina 6"/>
                <p:cNvGrpSpPr>
                  <a:grpSpLocks/>
                </p:cNvGrpSpPr>
                <p:nvPr/>
              </p:nvGrpSpPr>
              <p:grpSpPr bwMode="auto">
                <a:xfrm>
                  <a:off x="4807527" y="2171676"/>
                  <a:ext cx="4240604" cy="4074928"/>
                  <a:chOff x="4807527" y="2171676"/>
                  <a:chExt cx="4240604" cy="4074928"/>
                </a:xfrm>
              </p:grpSpPr>
              <p:grpSp>
                <p:nvGrpSpPr>
                  <p:cNvPr id="18450" name="Skupina 18"/>
                  <p:cNvGrpSpPr>
                    <a:grpSpLocks/>
                  </p:cNvGrpSpPr>
                  <p:nvPr/>
                </p:nvGrpSpPr>
                <p:grpSpPr bwMode="auto">
                  <a:xfrm>
                    <a:off x="4807527" y="2171676"/>
                    <a:ext cx="4240604" cy="3568352"/>
                    <a:chOff x="4807527" y="2171676"/>
                    <a:chExt cx="4240604" cy="3568352"/>
                  </a:xfrm>
                </p:grpSpPr>
                <p:sp>
                  <p:nvSpPr>
                    <p:cNvPr id="9" name="Rovnoramenný trojúhelník 8"/>
                    <p:cNvSpPr/>
                    <p:nvPr/>
                  </p:nvSpPr>
                  <p:spPr>
                    <a:xfrm>
                      <a:off x="5148744" y="2492336"/>
                      <a:ext cx="3743856" cy="3241528"/>
                    </a:xfrm>
                    <a:prstGeom prst="triangle">
                      <a:avLst>
                        <a:gd name="adj" fmla="val 24804"/>
                      </a:avLst>
                    </a:prstGeom>
                    <a:noFill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anchor="ctr"/>
                    <a:lstStyle/>
                    <a:p>
                      <a:pPr algn="ctr" fontAlgn="auto"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endParaRPr lang="cs-CZ"/>
                    </a:p>
                  </p:txBody>
                </p:sp>
                <p:sp>
                  <p:nvSpPr>
                    <p:cNvPr id="18455" name="TextovéPole 9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5940152" y="2171676"/>
                      <a:ext cx="308098" cy="369332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 wrap="none">
                      <a:spAutoFit/>
                    </a:bodyPr>
                    <a:lstStyle/>
                    <a:p>
                      <a:r>
                        <a:rPr lang="cs-CZ">
                          <a:latin typeface="Calibri" pitchFamily="34" charset="0"/>
                        </a:rPr>
                        <a:t>C</a:t>
                      </a:r>
                    </a:p>
                  </p:txBody>
                </p:sp>
                <p:sp>
                  <p:nvSpPr>
                    <p:cNvPr id="18456" name="Obdélník 16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8738431" y="5352440"/>
                      <a:ext cx="309700" cy="369332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 wrap="none">
                      <a:spAutoFit/>
                    </a:bodyPr>
                    <a:lstStyle/>
                    <a:p>
                      <a:r>
                        <a:rPr lang="cs-CZ">
                          <a:latin typeface="Calibri" pitchFamily="34" charset="0"/>
                        </a:rPr>
                        <a:t>B</a:t>
                      </a:r>
                    </a:p>
                  </p:txBody>
                </p:sp>
                <p:sp>
                  <p:nvSpPr>
                    <p:cNvPr id="18457" name="Obdélník 17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4807527" y="5370696"/>
                      <a:ext cx="340537" cy="369332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>
                      <a:spAutoFit/>
                    </a:bodyPr>
                    <a:lstStyle/>
                    <a:p>
                      <a:r>
                        <a:rPr lang="cs-CZ">
                          <a:latin typeface="Calibri" pitchFamily="34" charset="0"/>
                        </a:rPr>
                        <a:t>A</a:t>
                      </a:r>
                    </a:p>
                  </p:txBody>
                </p:sp>
              </p:grpSp>
              <p:sp>
                <p:nvSpPr>
                  <p:cNvPr id="18451" name="TextovéPole 1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5220072" y="3789040"/>
                    <a:ext cx="306494" cy="36933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>
                    <a:spAutoFit/>
                  </a:bodyPr>
                  <a:lstStyle/>
                  <a:p>
                    <a:r>
                      <a:rPr lang="cs-CZ">
                        <a:latin typeface="Calibri" pitchFamily="34" charset="0"/>
                      </a:rPr>
                      <a:t>b</a:t>
                    </a:r>
                  </a:p>
                </p:txBody>
              </p:sp>
              <p:sp>
                <p:nvSpPr>
                  <p:cNvPr id="18452" name="TextovéPole 2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7596335" y="3604374"/>
                    <a:ext cx="295274" cy="36933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>
                    <a:spAutoFit/>
                  </a:bodyPr>
                  <a:lstStyle/>
                  <a:p>
                    <a:r>
                      <a:rPr lang="cs-CZ">
                        <a:latin typeface="Calibri" pitchFamily="34" charset="0"/>
                      </a:rPr>
                      <a:t>a</a:t>
                    </a:r>
                  </a:p>
                </p:txBody>
              </p:sp>
              <p:sp>
                <p:nvSpPr>
                  <p:cNvPr id="18453" name="TextovéPole 4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6660232" y="5877272"/>
                    <a:ext cx="282450" cy="36933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>
                    <a:spAutoFit/>
                  </a:bodyPr>
                  <a:lstStyle/>
                  <a:p>
                    <a:r>
                      <a:rPr lang="cs-CZ">
                        <a:latin typeface="Calibri" pitchFamily="34" charset="0"/>
                      </a:rPr>
                      <a:t>c</a:t>
                    </a:r>
                  </a:p>
                </p:txBody>
              </p:sp>
            </p:grpSp>
            <p:grpSp>
              <p:nvGrpSpPr>
                <p:cNvPr id="18447" name="Skupina 15"/>
                <p:cNvGrpSpPr>
                  <a:grpSpLocks/>
                </p:cNvGrpSpPr>
                <p:nvPr/>
              </p:nvGrpSpPr>
              <p:grpSpPr bwMode="auto">
                <a:xfrm>
                  <a:off x="6018970" y="2499668"/>
                  <a:ext cx="449097" cy="3240360"/>
                  <a:chOff x="6018970" y="2499668"/>
                  <a:chExt cx="449097" cy="3240360"/>
                </a:xfrm>
              </p:grpSpPr>
              <p:sp>
                <p:nvSpPr>
                  <p:cNvPr id="11" name="TextovéPole 1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018970" y="3604374"/>
                    <a:ext cx="449097" cy="369332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r>
                      <a:rPr lang="cs-CZ">
                        <a:noFill/>
                        <a:latin typeface="+mn-lt"/>
                      </a:rPr>
                      <a:t> </a:t>
                    </a:r>
                  </a:p>
                </p:txBody>
              </p:sp>
              <p:cxnSp>
                <p:nvCxnSpPr>
                  <p:cNvPr id="13" name="Přímá spojnice 12"/>
                  <p:cNvCxnSpPr/>
                  <p:nvPr/>
                </p:nvCxnSpPr>
                <p:spPr>
                  <a:xfrm>
                    <a:off x="6091453" y="2500274"/>
                    <a:ext cx="0" cy="3239940"/>
                  </a:xfrm>
                  <a:prstGeom prst="line">
                    <a:avLst/>
                  </a:prstGeom>
                  <a:ln>
                    <a:prstDash val="sys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7117" y="4913611"/>
                <a:ext cx="344820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>
                    <a:noFill/>
                    <a:latin typeface="+mn-lt"/>
                  </a:rPr>
                  <a:t> </a:t>
                </a:r>
              </a:p>
            </p:txBody>
          </p:sp>
          <p:cxnSp>
            <p:nvCxnSpPr>
              <p:cNvPr id="15" name="Přímá spojnice 14"/>
              <p:cNvCxnSpPr>
                <a:stCxn id="9" idx="5"/>
                <a:endCxn id="9" idx="2"/>
              </p:cNvCxnSpPr>
              <p:nvPr/>
            </p:nvCxnSpPr>
            <p:spPr>
              <a:xfrm flipH="1">
                <a:off x="5148744" y="4113101"/>
                <a:ext cx="2336141" cy="1620763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1" name="Přímá spojnice 20"/>
            <p:cNvCxnSpPr>
              <a:stCxn id="9" idx="1"/>
              <a:endCxn id="9" idx="4"/>
            </p:cNvCxnSpPr>
            <p:nvPr/>
          </p:nvCxnSpPr>
          <p:spPr>
            <a:xfrm>
              <a:off x="5612163" y="4113101"/>
              <a:ext cx="3280437" cy="1620763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ovéPole 23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7743972" y="5236949"/>
              <a:ext cx="440570" cy="369332"/>
            </a:xfrm>
            <a:prstGeom prst="rect">
              <a:avLst/>
            </a:prstGeom>
            <a:blipFill rotWithShape="1">
              <a:blip r:embed="rId5"/>
              <a:stretch>
                <a:fillRect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</a:rPr>
                <a:t> </a:t>
              </a:r>
            </a:p>
          </p:txBody>
        </p:sp>
        <p:cxnSp>
          <p:nvCxnSpPr>
            <p:cNvPr id="26" name="Přímá spojnice 25"/>
            <p:cNvCxnSpPr>
              <a:stCxn id="9" idx="0"/>
            </p:cNvCxnSpPr>
            <p:nvPr/>
          </p:nvCxnSpPr>
          <p:spPr>
            <a:xfrm>
              <a:off x="6077169" y="2492336"/>
              <a:ext cx="942709" cy="324152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ovéPole 28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6561498" y="3973706"/>
              <a:ext cx="425373" cy="369332"/>
            </a:xfrm>
            <a:prstGeom prst="rect">
              <a:avLst/>
            </a:prstGeom>
            <a:blipFill rotWithShape="1">
              <a:blip r:embed="rId6"/>
              <a:stretch>
                <a:fillRect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</a:rPr>
                <a:t> </a:t>
              </a:r>
            </a:p>
          </p:txBody>
        </p:sp>
        <p:sp>
          <p:nvSpPr>
            <p:cNvPr id="18442" name="TextovéPole 29"/>
            <p:cNvSpPr txBox="1">
              <a:spLocks noChangeArrowheads="1"/>
            </p:cNvSpPr>
            <p:nvPr/>
          </p:nvSpPr>
          <p:spPr bwMode="auto">
            <a:xfrm>
              <a:off x="6751323" y="4468470"/>
              <a:ext cx="29687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T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>
                <a:latin typeface="Arial" charset="0"/>
              </a:rPr>
              <a:t>Vlastnosti trojúhelníků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1125538"/>
            <a:ext cx="4040188" cy="79057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Nejprve si zopakujeme, co již o trojúhelníku </a:t>
            </a:r>
            <a:r>
              <a:rPr lang="cs-CZ" dirty="0" smtClean="0"/>
              <a:t>víme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 noRot="1" noChangeAspect="1" noMove="1" noResize="1" noEditPoints="1" noAdjustHandles="1" noChangeArrowheads="1" noChangeShapeType="1" noTextEdit="1"/>
          </p:cNvSpPr>
          <p:nvPr>
            <p:ph sz="quarter" idx="4"/>
          </p:nvPr>
        </p:nvSpPr>
        <p:spPr>
          <a:xfrm>
            <a:off x="179512" y="1844824"/>
            <a:ext cx="4320480" cy="4383336"/>
          </a:xfrm>
          <a:blipFill rotWithShape="1">
            <a:blip r:embed="rId2"/>
            <a:stretch>
              <a:fillRect l="-1128" t="-695" r="-846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  <p:grpSp>
        <p:nvGrpSpPr>
          <p:cNvPr id="19460" name="Skupina 23"/>
          <p:cNvGrpSpPr>
            <a:grpSpLocks/>
          </p:cNvGrpSpPr>
          <p:nvPr/>
        </p:nvGrpSpPr>
        <p:grpSpPr bwMode="auto">
          <a:xfrm>
            <a:off x="4806950" y="2171700"/>
            <a:ext cx="4241800" cy="4075113"/>
            <a:chOff x="4807527" y="2171676"/>
            <a:chExt cx="4240604" cy="4074928"/>
          </a:xfrm>
        </p:grpSpPr>
        <p:sp>
          <p:nvSpPr>
            <p:cNvPr id="19461" name="TextovéPole 13"/>
            <p:cNvSpPr txBox="1">
              <a:spLocks noChangeArrowheads="1"/>
            </p:cNvSpPr>
            <p:nvPr/>
          </p:nvSpPr>
          <p:spPr bwMode="auto">
            <a:xfrm>
              <a:off x="5220072" y="5282943"/>
              <a:ext cx="3161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l-GR">
                  <a:latin typeface="Calibri" pitchFamily="34" charset="0"/>
                </a:rPr>
                <a:t>α</a:t>
              </a:r>
              <a:endParaRPr lang="cs-CZ">
                <a:latin typeface="Calibri" pitchFamily="34" charset="0"/>
              </a:endParaRPr>
            </a:p>
          </p:txBody>
        </p:sp>
        <p:sp>
          <p:nvSpPr>
            <p:cNvPr id="19462" name="TextovéPole 20"/>
            <p:cNvSpPr txBox="1">
              <a:spLocks noChangeArrowheads="1"/>
            </p:cNvSpPr>
            <p:nvPr/>
          </p:nvSpPr>
          <p:spPr bwMode="auto">
            <a:xfrm>
              <a:off x="8430333" y="5389136"/>
              <a:ext cx="30809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l-GR">
                  <a:latin typeface="Calibri" pitchFamily="34" charset="0"/>
                </a:rPr>
                <a:t>β</a:t>
              </a:r>
              <a:endParaRPr lang="cs-CZ">
                <a:latin typeface="Calibri" pitchFamily="34" charset="0"/>
              </a:endParaRPr>
            </a:p>
          </p:txBody>
        </p:sp>
        <p:sp>
          <p:nvSpPr>
            <p:cNvPr id="19463" name="TextovéPole 21"/>
            <p:cNvSpPr txBox="1">
              <a:spLocks noChangeArrowheads="1"/>
            </p:cNvSpPr>
            <p:nvPr/>
          </p:nvSpPr>
          <p:spPr bwMode="auto">
            <a:xfrm>
              <a:off x="6033356" y="2735575"/>
              <a:ext cx="29687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l-GR">
                  <a:latin typeface="Calibri" pitchFamily="34" charset="0"/>
                </a:rPr>
                <a:t>ϒ</a:t>
              </a:r>
              <a:endParaRPr lang="cs-CZ">
                <a:latin typeface="Calibri" pitchFamily="34" charset="0"/>
              </a:endParaRPr>
            </a:p>
          </p:txBody>
        </p:sp>
        <p:grpSp>
          <p:nvGrpSpPr>
            <p:cNvPr id="19464" name="Skupina 24"/>
            <p:cNvGrpSpPr>
              <a:grpSpLocks/>
            </p:cNvGrpSpPr>
            <p:nvPr/>
          </p:nvGrpSpPr>
          <p:grpSpPr bwMode="auto">
            <a:xfrm>
              <a:off x="4807527" y="2171676"/>
              <a:ext cx="4240604" cy="4074928"/>
              <a:chOff x="4807527" y="2171676"/>
              <a:chExt cx="4240604" cy="4074928"/>
            </a:xfrm>
          </p:grpSpPr>
          <p:grpSp>
            <p:nvGrpSpPr>
              <p:cNvPr id="19465" name="Skupina 25"/>
              <p:cNvGrpSpPr>
                <a:grpSpLocks/>
              </p:cNvGrpSpPr>
              <p:nvPr/>
            </p:nvGrpSpPr>
            <p:grpSpPr bwMode="auto">
              <a:xfrm>
                <a:off x="4807527" y="2171676"/>
                <a:ext cx="4240604" cy="4074928"/>
                <a:chOff x="4807527" y="2171676"/>
                <a:chExt cx="4240604" cy="4074928"/>
              </a:xfrm>
            </p:grpSpPr>
            <p:grpSp>
              <p:nvGrpSpPr>
                <p:cNvPr id="19471" name="Skupina 32"/>
                <p:cNvGrpSpPr>
                  <a:grpSpLocks/>
                </p:cNvGrpSpPr>
                <p:nvPr/>
              </p:nvGrpSpPr>
              <p:grpSpPr bwMode="auto">
                <a:xfrm>
                  <a:off x="4807527" y="2171676"/>
                  <a:ext cx="4240604" cy="4074928"/>
                  <a:chOff x="4807527" y="2171676"/>
                  <a:chExt cx="4240604" cy="4074928"/>
                </a:xfrm>
              </p:grpSpPr>
              <p:grpSp>
                <p:nvGrpSpPr>
                  <p:cNvPr id="19474" name="Skupina 35"/>
                  <p:cNvGrpSpPr>
                    <a:grpSpLocks/>
                  </p:cNvGrpSpPr>
                  <p:nvPr/>
                </p:nvGrpSpPr>
                <p:grpSpPr bwMode="auto">
                  <a:xfrm>
                    <a:off x="4807527" y="2171676"/>
                    <a:ext cx="4240604" cy="4074928"/>
                    <a:chOff x="4807527" y="2171676"/>
                    <a:chExt cx="4240604" cy="4074928"/>
                  </a:xfrm>
                </p:grpSpPr>
                <p:grpSp>
                  <p:nvGrpSpPr>
                    <p:cNvPr id="19478" name="Skupina 39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4807527" y="2171676"/>
                      <a:ext cx="4240604" cy="3568352"/>
                      <a:chOff x="4807527" y="2171676"/>
                      <a:chExt cx="4240604" cy="3568352"/>
                    </a:xfrm>
                  </p:grpSpPr>
                  <p:sp>
                    <p:nvSpPr>
                      <p:cNvPr id="44" name="Rovnoramenný trojúhelník 43"/>
                      <p:cNvSpPr/>
                      <p:nvPr/>
                    </p:nvSpPr>
                    <p:spPr>
                      <a:xfrm>
                        <a:off x="5148744" y="2492336"/>
                        <a:ext cx="3743856" cy="3241528"/>
                      </a:xfrm>
                      <a:prstGeom prst="triangle">
                        <a:avLst>
                          <a:gd name="adj" fmla="val 24804"/>
                        </a:avLst>
                      </a:prstGeom>
                      <a:noFill/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anchor="ctr"/>
                      <a:lstStyle/>
                      <a:p>
                        <a:pPr algn="ctr" fontAlgn="auto">
                          <a:spcBef>
                            <a:spcPts val="0"/>
                          </a:spcBef>
                          <a:spcAft>
                            <a:spcPts val="0"/>
                          </a:spcAft>
                          <a:defRPr/>
                        </a:pPr>
                        <a:endParaRPr lang="cs-CZ"/>
                      </a:p>
                    </p:txBody>
                  </p:sp>
                  <p:sp>
                    <p:nvSpPr>
                      <p:cNvPr id="19483" name="TextovéPole 44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5940152" y="2171676"/>
                        <a:ext cx="308098" cy="369332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 wrap="none">
                        <a:spAutoFit/>
                      </a:bodyPr>
                      <a:lstStyle/>
                      <a:p>
                        <a:r>
                          <a:rPr lang="cs-CZ">
                            <a:latin typeface="Calibri" pitchFamily="34" charset="0"/>
                          </a:rPr>
                          <a:t>C</a:t>
                        </a:r>
                      </a:p>
                    </p:txBody>
                  </p:sp>
                  <p:sp>
                    <p:nvSpPr>
                      <p:cNvPr id="19484" name="Obdélník 45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8738431" y="5352440"/>
                        <a:ext cx="309700" cy="369332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 wrap="none">
                        <a:spAutoFit/>
                      </a:bodyPr>
                      <a:lstStyle/>
                      <a:p>
                        <a:r>
                          <a:rPr lang="cs-CZ">
                            <a:latin typeface="Calibri" pitchFamily="34" charset="0"/>
                          </a:rPr>
                          <a:t>B</a:t>
                        </a:r>
                      </a:p>
                    </p:txBody>
                  </p:sp>
                  <p:sp>
                    <p:nvSpPr>
                      <p:cNvPr id="19485" name="Obdélník 46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4807527" y="5370696"/>
                        <a:ext cx="340537" cy="369332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>
                        <a:spAutoFit/>
                      </a:bodyPr>
                      <a:lstStyle/>
                      <a:p>
                        <a:r>
                          <a:rPr lang="cs-CZ">
                            <a:latin typeface="Calibri" pitchFamily="34" charset="0"/>
                          </a:rPr>
                          <a:t>A</a:t>
                        </a:r>
                      </a:p>
                    </p:txBody>
                  </p:sp>
                </p:grpSp>
                <p:sp>
                  <p:nvSpPr>
                    <p:cNvPr id="19479" name="TextovéPole 40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5220072" y="3789040"/>
                      <a:ext cx="306494" cy="369332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 wrap="none">
                      <a:spAutoFit/>
                    </a:bodyPr>
                    <a:lstStyle/>
                    <a:p>
                      <a:r>
                        <a:rPr lang="cs-CZ">
                          <a:latin typeface="Calibri" pitchFamily="34" charset="0"/>
                        </a:rPr>
                        <a:t>b</a:t>
                      </a:r>
                    </a:p>
                  </p:txBody>
                </p:sp>
                <p:sp>
                  <p:nvSpPr>
                    <p:cNvPr id="19480" name="TextovéPole 41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7596335" y="3604374"/>
                      <a:ext cx="295274" cy="369332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 wrap="none">
                      <a:spAutoFit/>
                    </a:bodyPr>
                    <a:lstStyle/>
                    <a:p>
                      <a:r>
                        <a:rPr lang="cs-CZ">
                          <a:latin typeface="Calibri" pitchFamily="34" charset="0"/>
                        </a:rPr>
                        <a:t>a</a:t>
                      </a:r>
                    </a:p>
                  </p:txBody>
                </p:sp>
                <p:sp>
                  <p:nvSpPr>
                    <p:cNvPr id="19481" name="TextovéPole 42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6660232" y="5877272"/>
                      <a:ext cx="282450" cy="369332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 wrap="none">
                      <a:spAutoFit/>
                    </a:bodyPr>
                    <a:lstStyle/>
                    <a:p>
                      <a:r>
                        <a:rPr lang="cs-CZ">
                          <a:latin typeface="Calibri" pitchFamily="34" charset="0"/>
                        </a:rPr>
                        <a:t>c</a:t>
                      </a:r>
                    </a:p>
                  </p:txBody>
                </p:sp>
              </p:grpSp>
              <p:grpSp>
                <p:nvGrpSpPr>
                  <p:cNvPr id="19475" name="Skupina 36"/>
                  <p:cNvGrpSpPr>
                    <a:grpSpLocks/>
                  </p:cNvGrpSpPr>
                  <p:nvPr/>
                </p:nvGrpSpPr>
                <p:grpSpPr bwMode="auto">
                  <a:xfrm>
                    <a:off x="6018970" y="2499668"/>
                    <a:ext cx="449097" cy="3240360"/>
                    <a:chOff x="6018970" y="2499668"/>
                    <a:chExt cx="449097" cy="3240360"/>
                  </a:xfrm>
                </p:grpSpPr>
                <p:sp>
                  <p:nvSpPr>
                    <p:cNvPr id="38" name="TextovéPole 37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6018970" y="3604374"/>
                      <a:ext cx="449097" cy="369332"/>
                    </a:xfrm>
                    <a:prstGeom prst="rect">
                      <a:avLst/>
                    </a:prstGeom>
                    <a:blipFill rotWithShape="1">
                      <a:blip r:embed="rId3"/>
                      <a:stretch>
                        <a:fillRect/>
                      </a:stretch>
                    </a:blipFill>
                  </p:spPr>
                  <p:txBody>
                    <a:bodyPr/>
                    <a:lstStyle/>
                    <a:p>
                      <a:pPr fontAlgn="auto"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cs-CZ">
                          <a:noFill/>
                          <a:latin typeface="+mn-lt"/>
                        </a:rPr>
                        <a:t> </a:t>
                      </a:r>
                    </a:p>
                  </p:txBody>
                </p:sp>
                <p:cxnSp>
                  <p:nvCxnSpPr>
                    <p:cNvPr id="39" name="Přímá spojnice 38"/>
                    <p:cNvCxnSpPr/>
                    <p:nvPr/>
                  </p:nvCxnSpPr>
                  <p:spPr>
                    <a:xfrm>
                      <a:off x="6091453" y="2500274"/>
                      <a:ext cx="0" cy="3239940"/>
                    </a:xfrm>
                    <a:prstGeom prst="line">
                      <a:avLst/>
                    </a:prstGeom>
                    <a:ln>
                      <a:prstDash val="sysDash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  <p:sp>
              <p:nvSpPr>
                <p:cNvPr id="34" name="TextovéPole 3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347117" y="4913611"/>
                  <a:ext cx="344820" cy="369332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>
                      <a:noFill/>
                      <a:latin typeface="+mn-lt"/>
                    </a:rPr>
                    <a:t> </a:t>
                  </a:r>
                </a:p>
              </p:txBody>
            </p:sp>
            <p:cxnSp>
              <p:nvCxnSpPr>
                <p:cNvPr id="35" name="Přímá spojnice 34"/>
                <p:cNvCxnSpPr>
                  <a:stCxn id="44" idx="5"/>
                  <a:endCxn id="44" idx="2"/>
                </p:cNvCxnSpPr>
                <p:nvPr/>
              </p:nvCxnSpPr>
              <p:spPr>
                <a:xfrm flipH="1">
                  <a:off x="5148744" y="4113101"/>
                  <a:ext cx="2336141" cy="1620763"/>
                </a:xfrm>
                <a:prstGeom prst="line">
                  <a:avLst/>
                </a:prstGeom>
                <a:ln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27" name="Přímá spojnice 26"/>
              <p:cNvCxnSpPr>
                <a:stCxn id="44" idx="1"/>
                <a:endCxn id="44" idx="4"/>
              </p:cNvCxnSpPr>
              <p:nvPr/>
            </p:nvCxnSpPr>
            <p:spPr>
              <a:xfrm>
                <a:off x="5612163" y="4113101"/>
                <a:ext cx="3280437" cy="1620763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3972" y="5236949"/>
                <a:ext cx="440570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>
                    <a:noFill/>
                    <a:latin typeface="+mn-lt"/>
                  </a:rPr>
                  <a:t> </a:t>
                </a:r>
              </a:p>
            </p:txBody>
          </p:sp>
          <p:cxnSp>
            <p:nvCxnSpPr>
              <p:cNvPr id="29" name="Přímá spojnice 28"/>
              <p:cNvCxnSpPr>
                <a:stCxn id="44" idx="0"/>
              </p:cNvCxnSpPr>
              <p:nvPr/>
            </p:nvCxnSpPr>
            <p:spPr>
              <a:xfrm>
                <a:off x="6077169" y="2492336"/>
                <a:ext cx="942709" cy="324152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1498" y="3973706"/>
                <a:ext cx="425373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>
                    <a:noFill/>
                    <a:latin typeface="+mn-lt"/>
                  </a:rPr>
                  <a:t> </a:t>
                </a:r>
              </a:p>
            </p:txBody>
          </p:sp>
          <p:sp>
            <p:nvSpPr>
              <p:cNvPr id="19470" name="TextovéPole 31"/>
              <p:cNvSpPr txBox="1">
                <a:spLocks noChangeArrowheads="1"/>
              </p:cNvSpPr>
              <p:nvPr/>
            </p:nvSpPr>
            <p:spPr bwMode="auto">
              <a:xfrm>
                <a:off x="6751323" y="4468470"/>
                <a:ext cx="29687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T</a:t>
                </a: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126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Calibri</vt:lpstr>
      <vt:lpstr>Arial</vt:lpstr>
      <vt:lpstr>Motiv systému Office</vt:lpstr>
      <vt:lpstr>VY_42_INOVACE_24_Vlastnosti trojúhelníků</vt:lpstr>
      <vt:lpstr>Vlastnosti trojúhelníků</vt:lpstr>
      <vt:lpstr>Vlastnosti trojúhelníků</vt:lpstr>
      <vt:lpstr>Vlastnosti trojúhelníků</vt:lpstr>
      <vt:lpstr>Vlastnosti trojúhelníků</vt:lpstr>
      <vt:lpstr>Vlastnosti trojúhelníků</vt:lpstr>
      <vt:lpstr>Vlastnosti trojúhelníků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Vagnerova</dc:creator>
  <cp:lastModifiedBy>Maminka</cp:lastModifiedBy>
  <cp:revision>13</cp:revision>
  <dcterms:created xsi:type="dcterms:W3CDTF">2011-05-28T19:02:07Z</dcterms:created>
  <dcterms:modified xsi:type="dcterms:W3CDTF">2012-03-21T11:19:37Z</dcterms:modified>
</cp:coreProperties>
</file>