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9" r:id="rId3"/>
    <p:sldId id="258" r:id="rId4"/>
    <p:sldId id="259" r:id="rId5"/>
    <p:sldId id="260" r:id="rId6"/>
    <p:sldId id="261" r:id="rId7"/>
    <p:sldId id="262" r:id="rId8"/>
    <p:sldId id="263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5FB733-DFEE-49D8-858A-005EB830C655}" type="presOf" srcId="{D1B46980-6531-4606-95E6-44980827E919}" destId="{2BE915AB-18AA-4053-B92C-3BFC9ED204BB}" srcOrd="1" destOrd="0" presId="urn:microsoft.com/office/officeart/2005/8/layout/target3"/>
    <dgm:cxn modelId="{D2FAD2A8-4A92-4AD3-9868-01BBE3D86EE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51911A-88D0-416A-A807-D5146883248D}" type="presOf" srcId="{D8197B8C-B260-4A16-BDF4-0947B075E274}" destId="{25B08C86-7E15-44DC-BE7F-FFB55DD49D12}" srcOrd="0" destOrd="0" presId="urn:microsoft.com/office/officeart/2005/8/layout/target3"/>
    <dgm:cxn modelId="{2B101B34-E54A-4693-A631-B0FC6C2F485D}" type="presOf" srcId="{D1B46980-6531-4606-95E6-44980827E919}" destId="{6140AFEC-043D-4C43-A2F9-D0F5331DF3A3}" srcOrd="0" destOrd="0" presId="urn:microsoft.com/office/officeart/2005/8/layout/target3"/>
    <dgm:cxn modelId="{E38ADC09-5301-4513-9CE2-7B0195AFCD31}" type="presOf" srcId="{4C35D32F-0EAB-4CD7-82EE-45574DC2A586}" destId="{8BEBB6EC-1DAA-4CAC-8A25-BC0FCBD5DBD5}" srcOrd="0" destOrd="0" presId="urn:microsoft.com/office/officeart/2005/8/layout/target3"/>
    <dgm:cxn modelId="{7233C98C-A5E7-43EA-808F-71FB34BAB1B3}" type="presOf" srcId="{B651F6E3-6281-48DB-9319-2AEAFDAE7572}" destId="{6BB5E863-4638-4E1D-BFDE-399D028AC4ED}" srcOrd="1" destOrd="0" presId="urn:microsoft.com/office/officeart/2005/8/layout/target3"/>
    <dgm:cxn modelId="{F1EAF8CB-0828-406B-A44B-143A17262913}" type="presOf" srcId="{B651F6E3-6281-48DB-9319-2AEAFDAE7572}" destId="{619D679B-A015-4ECF-8348-D1034C574F40}" srcOrd="0" destOrd="0" presId="urn:microsoft.com/office/officeart/2005/8/layout/target3"/>
    <dgm:cxn modelId="{A1905E37-B410-440C-921D-F534256BDC3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64ED5AA-6D82-4A30-9A45-359BCC69A0EB}" type="presOf" srcId="{D8197B8C-B260-4A16-BDF4-0947B075E274}" destId="{5A5FFA88-C948-4069-8E93-59FA12366E83}" srcOrd="1" destOrd="0" presId="urn:microsoft.com/office/officeart/2005/8/layout/target3"/>
    <dgm:cxn modelId="{B29284BA-A6BF-46B2-9F17-5FB5A99CD7D3}" type="presOf" srcId="{D1D4F407-5343-4D3F-B5B9-D407B03CAEB4}" destId="{AED2198E-93D5-4001-81B4-73124B309672}" srcOrd="1" destOrd="0" presId="urn:microsoft.com/office/officeart/2005/8/layout/target3"/>
    <dgm:cxn modelId="{1025DD69-901F-4F41-A662-A0D6459D2AE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9D4102-99C1-43B3-BB32-A16F04FE04E4}" type="presParOf" srcId="{333A1088-737F-45CB-B68E-254E46348037}" destId="{F5ABB229-8D3B-4694-996A-96F23CF14429}" srcOrd="0" destOrd="0" presId="urn:microsoft.com/office/officeart/2005/8/layout/target3"/>
    <dgm:cxn modelId="{E814684A-1D84-403C-991D-A9776BB38B5B}" type="presParOf" srcId="{333A1088-737F-45CB-B68E-254E46348037}" destId="{F41139FD-01EE-4571-8B17-4FB00FC51163}" srcOrd="1" destOrd="0" presId="urn:microsoft.com/office/officeart/2005/8/layout/target3"/>
    <dgm:cxn modelId="{8963B47C-A184-45ED-9150-82109ADCB520}" type="presParOf" srcId="{333A1088-737F-45CB-B68E-254E46348037}" destId="{D005CE8C-CC26-4C3E-AC11-E15060ECD759}" srcOrd="2" destOrd="0" presId="urn:microsoft.com/office/officeart/2005/8/layout/target3"/>
    <dgm:cxn modelId="{6601D2E6-7CF6-4FD6-B5C2-E8DE7AD6F22F}" type="presParOf" srcId="{333A1088-737F-45CB-B68E-254E46348037}" destId="{2C702D82-9B77-49B7-9568-BB8EB47C3372}" srcOrd="3" destOrd="0" presId="urn:microsoft.com/office/officeart/2005/8/layout/target3"/>
    <dgm:cxn modelId="{7DF3F27B-A842-4441-9145-CBBD39EA9DA1}" type="presParOf" srcId="{333A1088-737F-45CB-B68E-254E46348037}" destId="{A52A0455-90FF-4808-ABD0-F02540D31D5A}" srcOrd="4" destOrd="0" presId="urn:microsoft.com/office/officeart/2005/8/layout/target3"/>
    <dgm:cxn modelId="{7D1FDDA4-29BE-47E5-A161-9569077DFE02}" type="presParOf" srcId="{333A1088-737F-45CB-B68E-254E46348037}" destId="{6140AFEC-043D-4C43-A2F9-D0F5331DF3A3}" srcOrd="5" destOrd="0" presId="urn:microsoft.com/office/officeart/2005/8/layout/target3"/>
    <dgm:cxn modelId="{C3DB7789-8786-4B11-9EB4-67C53F55E792}" type="presParOf" srcId="{333A1088-737F-45CB-B68E-254E46348037}" destId="{9358AC05-5D7D-4327-9F80-1AD486AEA664}" srcOrd="6" destOrd="0" presId="urn:microsoft.com/office/officeart/2005/8/layout/target3"/>
    <dgm:cxn modelId="{E476563C-709B-4D22-82E4-6926D177D04B}" type="presParOf" srcId="{333A1088-737F-45CB-B68E-254E46348037}" destId="{313FC574-E1CD-4FB4-B054-0B805CE0447D}" srcOrd="7" destOrd="0" presId="urn:microsoft.com/office/officeart/2005/8/layout/target3"/>
    <dgm:cxn modelId="{CE37F93F-6A0A-43D3-8ACB-E2FACB858570}" type="presParOf" srcId="{333A1088-737F-45CB-B68E-254E46348037}" destId="{619D679B-A015-4ECF-8348-D1034C574F40}" srcOrd="8" destOrd="0" presId="urn:microsoft.com/office/officeart/2005/8/layout/target3"/>
    <dgm:cxn modelId="{FD450AD6-75AF-47CD-844B-0BE1F530DD84}" type="presParOf" srcId="{333A1088-737F-45CB-B68E-254E46348037}" destId="{322283A8-4A27-4CDA-BAE3-F381106A9174}" srcOrd="9" destOrd="0" presId="urn:microsoft.com/office/officeart/2005/8/layout/target3"/>
    <dgm:cxn modelId="{17129E56-6814-4126-A0F3-933C18D5CA0B}" type="presParOf" srcId="{333A1088-737F-45CB-B68E-254E46348037}" destId="{FFC9F71D-1B4F-4AD9-A4A6-86ADEFC8AF5C}" srcOrd="10" destOrd="0" presId="urn:microsoft.com/office/officeart/2005/8/layout/target3"/>
    <dgm:cxn modelId="{EFBB284A-1EC5-4DFD-976A-CC2505A24AFF}" type="presParOf" srcId="{333A1088-737F-45CB-B68E-254E46348037}" destId="{25B08C86-7E15-44DC-BE7F-FFB55DD49D12}" srcOrd="11" destOrd="0" presId="urn:microsoft.com/office/officeart/2005/8/layout/target3"/>
    <dgm:cxn modelId="{483D56AB-B71D-4864-BAAC-FE08B07E5537}" type="presParOf" srcId="{333A1088-737F-45CB-B68E-254E46348037}" destId="{76644BE8-9D7C-4C09-B250-3D10AF48CBB7}" srcOrd="12" destOrd="0" presId="urn:microsoft.com/office/officeart/2005/8/layout/target3"/>
    <dgm:cxn modelId="{62527128-84D9-49C2-BF83-1B42933A5440}" type="presParOf" srcId="{333A1088-737F-45CB-B68E-254E46348037}" destId="{EE85B701-7295-41C0-BA7A-34D3756A2AE6}" srcOrd="13" destOrd="0" presId="urn:microsoft.com/office/officeart/2005/8/layout/target3"/>
    <dgm:cxn modelId="{5E130DF4-36D3-49B0-A15A-FFECFDEBB1DD}" type="presParOf" srcId="{333A1088-737F-45CB-B68E-254E46348037}" destId="{8BEBB6EC-1DAA-4CAC-8A25-BC0FCBD5DBD5}" srcOrd="14" destOrd="0" presId="urn:microsoft.com/office/officeart/2005/8/layout/target3"/>
    <dgm:cxn modelId="{E7E1BBED-1DBB-4B41-83CD-CCAC8E867AFD}" type="presParOf" srcId="{333A1088-737F-45CB-B68E-254E46348037}" destId="{AED2198E-93D5-4001-81B4-73124B309672}" srcOrd="15" destOrd="0" presId="urn:microsoft.com/office/officeart/2005/8/layout/target3"/>
    <dgm:cxn modelId="{91D99720-7548-4A8D-92B5-4FC7D860026D}" type="presParOf" srcId="{333A1088-737F-45CB-B68E-254E46348037}" destId="{2BE915AB-18AA-4053-B92C-3BFC9ED204BB}" srcOrd="16" destOrd="0" presId="urn:microsoft.com/office/officeart/2005/8/layout/target3"/>
    <dgm:cxn modelId="{44A67DDB-B262-458D-B3B6-C21AE88383C7}" type="presParOf" srcId="{333A1088-737F-45CB-B68E-254E46348037}" destId="{6BB5E863-4638-4E1D-BFDE-399D028AC4ED}" srcOrd="17" destOrd="0" presId="urn:microsoft.com/office/officeart/2005/8/layout/target3"/>
    <dgm:cxn modelId="{D935FEF7-F38A-4CF7-9900-DC806DB442EE}" type="presParOf" srcId="{333A1088-737F-45CB-B68E-254E46348037}" destId="{5A5FFA88-C948-4069-8E93-59FA12366E83}" srcOrd="18" destOrd="0" presId="urn:microsoft.com/office/officeart/2005/8/layout/target3"/>
    <dgm:cxn modelId="{AF127A4E-FA36-4457-9235-D508B666731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3D90C1-9233-44B8-BFC9-7A9DE2B4D63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37258-162B-41B0-90F3-6220A32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830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590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8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486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249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42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7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226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54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08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66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69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ED77A-59CD-470A-88D5-AF8D616023C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124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Národní jazyk a jeho útvary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109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jazyk a jeho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Národní jazyk </a:t>
            </a:r>
          </a:p>
          <a:p>
            <a:pPr>
              <a:buFontTx/>
              <a:buChar char="-"/>
            </a:pPr>
            <a:r>
              <a:rPr lang="cs-CZ" dirty="0" smtClean="0"/>
              <a:t>jazyk mateřský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nakem národa</a:t>
            </a:r>
          </a:p>
          <a:p>
            <a:pPr marL="0" indent="0">
              <a:buNone/>
            </a:pPr>
            <a:r>
              <a:rPr lang="cs-CZ" u="sng" dirty="0" smtClean="0"/>
              <a:t>Základní rozdělení</a:t>
            </a:r>
            <a:r>
              <a:rPr lang="cs-CZ" dirty="0" smtClean="0"/>
              <a:t>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spisovná čeština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nespisovné útvary jazyka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8407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vznik na základě středočeského nářečí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restižní a reprezentativní útvar jazyka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ednací jazyk na veřejnosti (škola, média)</a:t>
            </a:r>
          </a:p>
          <a:p>
            <a:pPr>
              <a:buFontTx/>
              <a:buChar char="-"/>
            </a:pPr>
            <a:r>
              <a:rPr lang="cs-CZ" b="1" u="sng" dirty="0"/>
              <a:t>h</a:t>
            </a:r>
            <a:r>
              <a:rPr lang="cs-CZ" b="1" u="sng" dirty="0" smtClean="0"/>
              <a:t>ovorová čeština</a:t>
            </a:r>
            <a:r>
              <a:rPr lang="cs-CZ" dirty="0" smtClean="0"/>
              <a:t> = mluvená podoba spisovného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072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Nespisovné útvary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b="1" dirty="0"/>
              <a:t>d</a:t>
            </a:r>
            <a:r>
              <a:rPr lang="cs-CZ" b="1" dirty="0" smtClean="0"/>
              <a:t>ialekty </a:t>
            </a:r>
            <a:r>
              <a:rPr lang="cs-CZ" dirty="0" smtClean="0"/>
              <a:t>(nářečí)</a:t>
            </a:r>
          </a:p>
          <a:p>
            <a:pPr marL="514350" indent="-514350">
              <a:buAutoNum type="alphaLcParenR"/>
            </a:pPr>
            <a:r>
              <a:rPr lang="cs-CZ" b="1" dirty="0"/>
              <a:t>i</a:t>
            </a:r>
            <a:r>
              <a:rPr lang="cs-CZ" b="1" dirty="0" smtClean="0"/>
              <a:t>nterdialekty</a:t>
            </a:r>
            <a:r>
              <a:rPr lang="cs-CZ" dirty="0" smtClean="0"/>
              <a:t> (nadnářeční jazykový útvar), nejrozšířenější obecná čeština </a:t>
            </a:r>
          </a:p>
          <a:p>
            <a:pPr marL="514350" indent="-514350">
              <a:buAutoNum type="alphaLcParenR"/>
            </a:pPr>
            <a:r>
              <a:rPr lang="cs-CZ" u="sng" dirty="0"/>
              <a:t>s</a:t>
            </a:r>
            <a:r>
              <a:rPr lang="cs-CZ" u="sng" dirty="0" smtClean="0"/>
              <a:t>ociální diferenciace češtiny</a:t>
            </a:r>
          </a:p>
          <a:p>
            <a:r>
              <a:rPr lang="cs-CZ" b="1" dirty="0"/>
              <a:t>p</a:t>
            </a:r>
            <a:r>
              <a:rPr lang="cs-CZ" b="1" dirty="0" smtClean="0"/>
              <a:t>rofesní mluva </a:t>
            </a:r>
            <a:r>
              <a:rPr lang="cs-CZ" dirty="0" smtClean="0"/>
              <a:t>(mluva určitého povolání)</a:t>
            </a:r>
          </a:p>
          <a:p>
            <a:r>
              <a:rPr lang="cs-CZ" b="1" dirty="0" smtClean="0"/>
              <a:t>slang</a:t>
            </a:r>
            <a:r>
              <a:rPr lang="cs-CZ" dirty="0" smtClean="0"/>
              <a:t> (mluva zájmových skupin)</a:t>
            </a:r>
          </a:p>
          <a:p>
            <a:r>
              <a:rPr lang="cs-CZ" b="1" dirty="0"/>
              <a:t>a</a:t>
            </a:r>
            <a:r>
              <a:rPr lang="cs-CZ" b="1" dirty="0" smtClean="0"/>
              <a:t>rgot</a:t>
            </a:r>
            <a:r>
              <a:rPr lang="cs-CZ" dirty="0" smtClean="0"/>
              <a:t> (výrazové prostředky sociálně izolovaných či vyřazených skupin)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95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Dovedeš rozlišit jednotlivé útvary jazyka? Převeď věty do spisovné podoby:</a:t>
            </a:r>
          </a:p>
          <a:p>
            <a:pPr marL="514350" indent="-514350">
              <a:buAutoNum type="arabicParenR"/>
            </a:pPr>
            <a:r>
              <a:rPr lang="cs-CZ" dirty="0" smtClean="0"/>
              <a:t>„Bifloval jsem se, ale zase za </a:t>
            </a:r>
            <a:r>
              <a:rPr lang="cs-CZ" dirty="0" err="1" smtClean="0"/>
              <a:t>bůra</a:t>
            </a:r>
            <a:r>
              <a:rPr lang="cs-CZ" dirty="0" smtClean="0"/>
              <a:t>.“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</a:t>
            </a:r>
            <a:r>
              <a:rPr lang="cs-CZ" dirty="0" err="1"/>
              <a:t>B</a:t>
            </a:r>
            <a:r>
              <a:rPr lang="cs-CZ" dirty="0" err="1" smtClean="0"/>
              <a:t>omzák</a:t>
            </a:r>
            <a:r>
              <a:rPr lang="cs-CZ" dirty="0" smtClean="0"/>
              <a:t>. Bacha!“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„Tomu </a:t>
            </a:r>
            <a:r>
              <a:rPr lang="cs-CZ" dirty="0" err="1" smtClean="0"/>
              <a:t>slepáku</a:t>
            </a:r>
            <a:r>
              <a:rPr lang="cs-CZ" dirty="0" smtClean="0"/>
              <a:t> na dvojce dejte </a:t>
            </a:r>
            <a:r>
              <a:rPr lang="cs-CZ" dirty="0" err="1" smtClean="0"/>
              <a:t>penoš</a:t>
            </a:r>
            <a:r>
              <a:rPr lang="cs-CZ" dirty="0" smtClean="0"/>
              <a:t>.“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„Tož mě to nalijte </a:t>
            </a:r>
            <a:r>
              <a:rPr lang="cs-CZ" dirty="0" err="1" smtClean="0"/>
              <a:t>týmto</a:t>
            </a:r>
            <a:r>
              <a:rPr lang="cs-CZ" dirty="0" smtClean="0"/>
              <a:t>  </a:t>
            </a:r>
            <a:r>
              <a:rPr lang="cs-CZ" dirty="0" err="1" smtClean="0"/>
              <a:t>žufánkem</a:t>
            </a:r>
            <a:r>
              <a:rPr lang="cs-CZ" dirty="0" smtClean="0"/>
              <a:t>.“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646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1) slang</a:t>
            </a:r>
          </a:p>
          <a:p>
            <a:pPr marL="0" indent="0">
              <a:buNone/>
            </a:pPr>
            <a:r>
              <a:rPr lang="cs-CZ" dirty="0" smtClean="0"/>
              <a:t>„Učil jsem se, ale opět jsem dostal za pět.“</a:t>
            </a:r>
          </a:p>
          <a:p>
            <a:pPr marL="0" indent="0">
              <a:buNone/>
            </a:pPr>
            <a:r>
              <a:rPr lang="cs-CZ" dirty="0" smtClean="0"/>
              <a:t>2) argot</a:t>
            </a:r>
          </a:p>
          <a:p>
            <a:pPr marL="0" indent="0">
              <a:buNone/>
            </a:pPr>
            <a:r>
              <a:rPr lang="cs-CZ" dirty="0" smtClean="0"/>
              <a:t>„Udavač. Pozor!“</a:t>
            </a:r>
          </a:p>
          <a:p>
            <a:pPr marL="0" indent="0">
              <a:buNone/>
            </a:pPr>
            <a:r>
              <a:rPr lang="cs-CZ" dirty="0" smtClean="0"/>
              <a:t>3) profesní mluva</a:t>
            </a:r>
          </a:p>
          <a:p>
            <a:pPr marL="0" indent="0">
              <a:buNone/>
            </a:pPr>
            <a:r>
              <a:rPr lang="cs-CZ" dirty="0" smtClean="0"/>
              <a:t>„Tomu pacientu na pokoji číslo dvě dejte penicilín.“</a:t>
            </a:r>
          </a:p>
          <a:p>
            <a:pPr marL="0" indent="0">
              <a:buNone/>
            </a:pPr>
            <a:r>
              <a:rPr lang="cs-CZ" dirty="0" smtClean="0"/>
              <a:t>4) dialekt</a:t>
            </a:r>
          </a:p>
          <a:p>
            <a:pPr marL="0" indent="0">
              <a:buNone/>
            </a:pPr>
            <a:r>
              <a:rPr lang="cs-CZ" dirty="0" smtClean="0"/>
              <a:t>„Tak mi to nelijte touto naběračkou.“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065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DANUŠE MAŠKOVÁ. </a:t>
            </a:r>
            <a:r>
              <a:rPr lang="cs-CZ" i="1" dirty="0"/>
              <a:t>Český jazyk přehled středoškolského učiva</a:t>
            </a:r>
            <a:r>
              <a:rPr lang="cs-CZ" dirty="0"/>
              <a:t>. 2006. vyd. Třebíč: Petra Valenová, 2006. MATURITA. </a:t>
            </a:r>
            <a:r>
              <a:rPr lang="cs-CZ"/>
              <a:t>ISBN 80-9025571-5-1.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54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čeština spisovná, hovorová, nespisovná (dialekt, </a:t>
            </a:r>
            <a:r>
              <a:rPr lang="cs-CZ" sz="1800" dirty="0" smtClean="0"/>
              <a:t>interdialekt, slang</a:t>
            </a:r>
            <a:r>
              <a:rPr lang="cs-CZ" sz="1800" dirty="0"/>
              <a:t>, argot, profesní </a:t>
            </a:r>
            <a:r>
              <a:rPr lang="cs-CZ" sz="1800" dirty="0" smtClean="0"/>
              <a:t>mluva). Obsahuje úkol, </a:t>
            </a:r>
            <a:r>
              <a:rPr lang="cs-CZ" sz="1800" dirty="0"/>
              <a:t>klíč </a:t>
            </a:r>
          </a:p>
          <a:p>
            <a:r>
              <a:rPr lang="cs-CZ" sz="1800" dirty="0" smtClean="0"/>
              <a:t>Předpokládaný přínos (výstup): rozšíření a upevnění učiva základní školy.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nového učiva, úkol v </a:t>
            </a:r>
            <a:r>
              <a:rPr lang="cs-CZ" sz="1800" smtClean="0"/>
              <a:t>materiálu je určen </a:t>
            </a:r>
            <a:r>
              <a:rPr lang="cs-CZ" sz="1800" dirty="0" smtClean="0"/>
              <a:t>k jeho pochopení a k procvičení. </a:t>
            </a:r>
          </a:p>
          <a:p>
            <a:r>
              <a:rPr lang="cs-CZ" sz="1800" dirty="0" smtClean="0"/>
              <a:t>Souhlasím se zveřejněním mého příspěvku v knižní či elektronické podobě, 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6575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373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Národní jazyk a jeho útvary</vt:lpstr>
      <vt:lpstr>Spisovná čeština</vt:lpstr>
      <vt:lpstr>Nespisovné útvary jazyka</vt:lpstr>
      <vt:lpstr>úkol</vt:lpstr>
      <vt:lpstr>klíč</vt:lpstr>
      <vt:lpstr>Prezentace aplikace PowerPoint</vt:lpstr>
      <vt:lpstr>Metodický list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17</cp:revision>
  <dcterms:created xsi:type="dcterms:W3CDTF">2012-10-07T07:27:53Z</dcterms:created>
  <dcterms:modified xsi:type="dcterms:W3CDTF">2013-02-27T09:27:09Z</dcterms:modified>
</cp:coreProperties>
</file>