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8" r:id="rId2"/>
    <p:sldId id="257" r:id="rId3"/>
    <p:sldId id="259" r:id="rId4"/>
    <p:sldId id="258" r:id="rId5"/>
    <p:sldId id="260" r:id="rId6"/>
    <p:sldId id="261" r:id="rId7"/>
    <p:sldId id="269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PROJEKTU: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 SOŠ Net Office Orlová, spol. s r. o.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Naděžda Tománková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1600" dirty="0" smtClean="0"/>
            <a:t>NÁZEV ŠABLONY: III/2 -Inovace a zkvalitnění výuky prostřednictvím ICT</a:t>
          </a:r>
          <a:endParaRPr lang="cs-CZ" sz="16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8D7B41-A888-42CB-AA04-B261AAD6BCD6}" type="presOf" srcId="{B651F6E3-6281-48DB-9319-2AEAFDAE7572}" destId="{6BB5E863-4638-4E1D-BFDE-399D028AC4ED}" srcOrd="1" destOrd="0" presId="urn:microsoft.com/office/officeart/2005/8/layout/target3"/>
    <dgm:cxn modelId="{77F7E080-DAAA-4FFA-A80F-C58A37ECEB5D}" type="presOf" srcId="{D8197B8C-B260-4A16-BDF4-0947B075E274}" destId="{25B08C86-7E15-44DC-BE7F-FFB55DD49D12}" srcOrd="0" destOrd="0" presId="urn:microsoft.com/office/officeart/2005/8/layout/target3"/>
    <dgm:cxn modelId="{FFFD9F63-D1A5-42A8-95AF-C623EBF9AA1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1653516-6428-4759-A834-DDEE269FBBC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18E5711-4E29-4D3F-B747-1CA2D423C819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B022A89-C634-4F7C-8E5D-6D2C48BE2917}" type="presOf" srcId="{D1B46980-6531-4606-95E6-44980827E919}" destId="{6140AFEC-043D-4C43-A2F9-D0F5331DF3A3}" srcOrd="0" destOrd="0" presId="urn:microsoft.com/office/officeart/2005/8/layout/target3"/>
    <dgm:cxn modelId="{76790682-ADCD-48B6-98E2-8735B3469245}" type="presOf" srcId="{757F3AB3-0718-4624-B441-E567A8F0AB56}" destId="{333A1088-737F-45CB-B68E-254E46348037}" srcOrd="0" destOrd="0" presId="urn:microsoft.com/office/officeart/2005/8/layout/target3"/>
    <dgm:cxn modelId="{564E69D3-772D-44D9-AFEA-6FDDBC07265B}" type="presOf" srcId="{D1B46980-6531-4606-95E6-44980827E919}" destId="{2BE915AB-18AA-4053-B92C-3BFC9ED204BB}" srcOrd="1" destOrd="0" presId="urn:microsoft.com/office/officeart/2005/8/layout/target3"/>
    <dgm:cxn modelId="{82D29143-CAE0-4D0D-980F-E4A3E4588217}" type="presOf" srcId="{4C35D32F-0EAB-4CD7-82EE-45574DC2A586}" destId="{8BEBB6EC-1DAA-4CAC-8A25-BC0FCBD5DBD5}" srcOrd="0" destOrd="0" presId="urn:microsoft.com/office/officeart/2005/8/layout/target3"/>
    <dgm:cxn modelId="{9F2DFC27-D78B-4CCF-A36A-74F4012023F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FF1064-1C70-47B2-9DAA-9FBC19ECB7C2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2DF0E93-D324-4C8B-8C5A-7322EBE3652A}" type="presParOf" srcId="{333A1088-737F-45CB-B68E-254E46348037}" destId="{F5ABB229-8D3B-4694-996A-96F23CF14429}" srcOrd="0" destOrd="0" presId="urn:microsoft.com/office/officeart/2005/8/layout/target3"/>
    <dgm:cxn modelId="{0FF79666-105E-4FB0-B04E-41DFC46CCE14}" type="presParOf" srcId="{333A1088-737F-45CB-B68E-254E46348037}" destId="{F41139FD-01EE-4571-8B17-4FB00FC51163}" srcOrd="1" destOrd="0" presId="urn:microsoft.com/office/officeart/2005/8/layout/target3"/>
    <dgm:cxn modelId="{D6337EDF-B464-46B3-8BF3-06F6C37BE09C}" type="presParOf" srcId="{333A1088-737F-45CB-B68E-254E46348037}" destId="{D005CE8C-CC26-4C3E-AC11-E15060ECD759}" srcOrd="2" destOrd="0" presId="urn:microsoft.com/office/officeart/2005/8/layout/target3"/>
    <dgm:cxn modelId="{E178B74B-B76C-4855-B8C6-98C7CDB0DF70}" type="presParOf" srcId="{333A1088-737F-45CB-B68E-254E46348037}" destId="{2C702D82-9B77-49B7-9568-BB8EB47C3372}" srcOrd="3" destOrd="0" presId="urn:microsoft.com/office/officeart/2005/8/layout/target3"/>
    <dgm:cxn modelId="{400C2356-DE85-4AC3-99C4-C567EF3F75F1}" type="presParOf" srcId="{333A1088-737F-45CB-B68E-254E46348037}" destId="{A52A0455-90FF-4808-ABD0-F02540D31D5A}" srcOrd="4" destOrd="0" presId="urn:microsoft.com/office/officeart/2005/8/layout/target3"/>
    <dgm:cxn modelId="{A473BB81-8766-4E76-9FA4-1A55A6383BFE}" type="presParOf" srcId="{333A1088-737F-45CB-B68E-254E46348037}" destId="{6140AFEC-043D-4C43-A2F9-D0F5331DF3A3}" srcOrd="5" destOrd="0" presId="urn:microsoft.com/office/officeart/2005/8/layout/target3"/>
    <dgm:cxn modelId="{AC8AD4ED-E1CF-4B77-A756-C37454D93DF2}" type="presParOf" srcId="{333A1088-737F-45CB-B68E-254E46348037}" destId="{9358AC05-5D7D-4327-9F80-1AD486AEA664}" srcOrd="6" destOrd="0" presId="urn:microsoft.com/office/officeart/2005/8/layout/target3"/>
    <dgm:cxn modelId="{ABF579BE-9B2C-4130-950A-4BB8933ACE4B}" type="presParOf" srcId="{333A1088-737F-45CB-B68E-254E46348037}" destId="{313FC574-E1CD-4FB4-B054-0B805CE0447D}" srcOrd="7" destOrd="0" presId="urn:microsoft.com/office/officeart/2005/8/layout/target3"/>
    <dgm:cxn modelId="{7A7CBC0F-C603-43BA-B141-4B2E91D10F3D}" type="presParOf" srcId="{333A1088-737F-45CB-B68E-254E46348037}" destId="{619D679B-A015-4ECF-8348-D1034C574F40}" srcOrd="8" destOrd="0" presId="urn:microsoft.com/office/officeart/2005/8/layout/target3"/>
    <dgm:cxn modelId="{8110B7FF-83E2-4555-9C21-4772E7CD56FD}" type="presParOf" srcId="{333A1088-737F-45CB-B68E-254E46348037}" destId="{322283A8-4A27-4CDA-BAE3-F381106A9174}" srcOrd="9" destOrd="0" presId="urn:microsoft.com/office/officeart/2005/8/layout/target3"/>
    <dgm:cxn modelId="{09E00C17-19B2-46E2-AD85-DFF2910210AF}" type="presParOf" srcId="{333A1088-737F-45CB-B68E-254E46348037}" destId="{FFC9F71D-1B4F-4AD9-A4A6-86ADEFC8AF5C}" srcOrd="10" destOrd="0" presId="urn:microsoft.com/office/officeart/2005/8/layout/target3"/>
    <dgm:cxn modelId="{9657BE50-6B57-4533-A1F8-3A0293C90CBA}" type="presParOf" srcId="{333A1088-737F-45CB-B68E-254E46348037}" destId="{25B08C86-7E15-44DC-BE7F-FFB55DD49D12}" srcOrd="11" destOrd="0" presId="urn:microsoft.com/office/officeart/2005/8/layout/target3"/>
    <dgm:cxn modelId="{D3A9A61B-0CCB-43E1-ACE8-CBE2D078A387}" type="presParOf" srcId="{333A1088-737F-45CB-B68E-254E46348037}" destId="{76644BE8-9D7C-4C09-B250-3D10AF48CBB7}" srcOrd="12" destOrd="0" presId="urn:microsoft.com/office/officeart/2005/8/layout/target3"/>
    <dgm:cxn modelId="{3ED1E3F4-AD1C-4F1E-9ECB-4615B45C4ACF}" type="presParOf" srcId="{333A1088-737F-45CB-B68E-254E46348037}" destId="{EE85B701-7295-41C0-BA7A-34D3756A2AE6}" srcOrd="13" destOrd="0" presId="urn:microsoft.com/office/officeart/2005/8/layout/target3"/>
    <dgm:cxn modelId="{FEEE581B-7F95-47C7-B7E7-316CE2FAB259}" type="presParOf" srcId="{333A1088-737F-45CB-B68E-254E46348037}" destId="{8BEBB6EC-1DAA-4CAC-8A25-BC0FCBD5DBD5}" srcOrd="14" destOrd="0" presId="urn:microsoft.com/office/officeart/2005/8/layout/target3"/>
    <dgm:cxn modelId="{82865D0B-2E68-44D3-A448-8DAD308AFF81}" type="presParOf" srcId="{333A1088-737F-45CB-B68E-254E46348037}" destId="{AED2198E-93D5-4001-81B4-73124B309672}" srcOrd="15" destOrd="0" presId="urn:microsoft.com/office/officeart/2005/8/layout/target3"/>
    <dgm:cxn modelId="{BA4810E7-50BF-494C-B99E-A78D18BC41E7}" type="presParOf" srcId="{333A1088-737F-45CB-B68E-254E46348037}" destId="{2BE915AB-18AA-4053-B92C-3BFC9ED204BB}" srcOrd="16" destOrd="0" presId="urn:microsoft.com/office/officeart/2005/8/layout/target3"/>
    <dgm:cxn modelId="{C67AB0E3-4E78-41C7-A41A-84786C702F2D}" type="presParOf" srcId="{333A1088-737F-45CB-B68E-254E46348037}" destId="{6BB5E863-4638-4E1D-BFDE-399D028AC4ED}" srcOrd="17" destOrd="0" presId="urn:microsoft.com/office/officeart/2005/8/layout/target3"/>
    <dgm:cxn modelId="{A526A267-0E15-406E-86DF-D5E469B1C53A}" type="presParOf" srcId="{333A1088-737F-45CB-B68E-254E46348037}" destId="{5A5FFA88-C948-4069-8E93-59FA12366E83}" srcOrd="18" destOrd="0" presId="urn:microsoft.com/office/officeart/2005/8/layout/target3"/>
    <dgm:cxn modelId="{1FC1B46D-1C24-4DAD-8980-A7577527BDE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SOŠ Net Office Orlová, spol. s r. o.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Naděžda Tománková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ŠABLONY: III/2 -Inovace a zkvalitnění výuky prostřednictvím ICT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7B19B7-75BA-4640-B9C5-6AF7D3B6726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06A6CE-3734-42B0-8272-C0CAD09695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706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20F2005-2CF7-4522-8F15-F6BE2405C301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E28F2-0E29-43D9-ACFB-BABDAE2FD90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2F420-87F4-4A8E-9D01-9C2F39411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683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E28F2-0E29-43D9-ACFB-BABDAE2FD90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2F420-87F4-4A8E-9D01-9C2F39411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314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E28F2-0E29-43D9-ACFB-BABDAE2FD90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2F420-87F4-4A8E-9D01-9C2F39411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730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E28F2-0E29-43D9-ACFB-BABDAE2FD90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2F420-87F4-4A8E-9D01-9C2F39411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477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E28F2-0E29-43D9-ACFB-BABDAE2FD90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2F420-87F4-4A8E-9D01-9C2F39411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97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E28F2-0E29-43D9-ACFB-BABDAE2FD90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2F420-87F4-4A8E-9D01-9C2F39411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327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E28F2-0E29-43D9-ACFB-BABDAE2FD90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2F420-87F4-4A8E-9D01-9C2F39411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496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E28F2-0E29-43D9-ACFB-BABDAE2FD90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2F420-87F4-4A8E-9D01-9C2F39411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309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E28F2-0E29-43D9-ACFB-BABDAE2FD90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2F420-87F4-4A8E-9D01-9C2F39411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51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E28F2-0E29-43D9-ACFB-BABDAE2FD90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2F420-87F4-4A8E-9D01-9C2F39411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086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E28F2-0E29-43D9-ACFB-BABDAE2FD90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2F420-87F4-4A8E-9D01-9C2F39411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006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3E28F2-0E29-43D9-ACFB-BABDAE2FD90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02F420-87F4-4A8E-9D01-9C2F39411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517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835150" y="3856830"/>
            <a:ext cx="6481763" cy="2922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76200" tIns="76200" rIns="76200" bIns="76200" spcCol="1270" anchor="ctr"/>
          <a:lstStyle/>
          <a:p>
            <a:pPr lvl="0"/>
            <a:r>
              <a:rPr lang="cs-CZ" sz="2000" dirty="0"/>
              <a:t>TEMA: </a:t>
            </a:r>
            <a:r>
              <a:rPr lang="cs-CZ" sz="2000" dirty="0"/>
              <a:t>Nauka o slovní zásobě (lexikologie)</a:t>
            </a:r>
            <a:endParaRPr lang="cs-CZ" sz="1400" dirty="0"/>
          </a:p>
          <a:p>
            <a:pPr algn="r" defTabSz="889000">
              <a:lnSpc>
                <a:spcPct val="90000"/>
              </a:lnSpc>
              <a:spcAft>
                <a:spcPct val="35000"/>
              </a:spcAft>
              <a:defRPr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4009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Nauka o slovní zásobě (lexikologie)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</a:t>
            </a:r>
            <a:r>
              <a:rPr lang="cs-CZ" b="1" dirty="0" smtClean="0"/>
              <a:t>lovní zásoba </a:t>
            </a:r>
            <a:r>
              <a:rPr lang="cs-CZ" dirty="0" smtClean="0"/>
              <a:t>= souhrn slov určitého jazyka</a:t>
            </a:r>
          </a:p>
          <a:p>
            <a:r>
              <a:rPr lang="cs-CZ" b="1" dirty="0"/>
              <a:t>s</a:t>
            </a:r>
            <a:r>
              <a:rPr lang="cs-CZ" b="1" dirty="0" smtClean="0"/>
              <a:t>lovo </a:t>
            </a:r>
            <a:r>
              <a:rPr lang="cs-CZ" dirty="0" smtClean="0"/>
              <a:t>= základní jednotka slovní zásoby (čeština asi 1 milion slov)</a:t>
            </a:r>
          </a:p>
          <a:p>
            <a:r>
              <a:rPr lang="cs-CZ" b="1" dirty="0" smtClean="0"/>
              <a:t> jádro slovní zásoby </a:t>
            </a:r>
            <a:r>
              <a:rPr lang="cs-CZ" dirty="0" smtClean="0"/>
              <a:t>= nejčastěji používaná slova, neměnná slovní zásoba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8626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slovní zásoba obsažena ve slovnících (</a:t>
            </a:r>
            <a:r>
              <a:rPr lang="cs-CZ" b="1" dirty="0" smtClean="0"/>
              <a:t>lexikonech</a:t>
            </a:r>
            <a:r>
              <a:rPr lang="cs-CZ" dirty="0" smtClean="0"/>
              <a:t>) </a:t>
            </a:r>
          </a:p>
          <a:p>
            <a:r>
              <a:rPr lang="cs-CZ" b="1" dirty="0" smtClean="0"/>
              <a:t>Příruční slovník jazyka českého</a:t>
            </a:r>
            <a:r>
              <a:rPr lang="cs-CZ" dirty="0" smtClean="0"/>
              <a:t>(1959) - 250 000 hesel</a:t>
            </a:r>
          </a:p>
          <a:p>
            <a:r>
              <a:rPr lang="cs-CZ" b="1" dirty="0" smtClean="0"/>
              <a:t>Slovník spisovného jazyka českého </a:t>
            </a:r>
            <a:r>
              <a:rPr lang="cs-CZ" dirty="0" smtClean="0"/>
              <a:t>(1989) -192 000 hesel</a:t>
            </a:r>
          </a:p>
          <a:p>
            <a:r>
              <a:rPr lang="cs-CZ" b="1" dirty="0" smtClean="0"/>
              <a:t>Slovník spisovné češtiny pro školu a veřejnost </a:t>
            </a:r>
            <a:r>
              <a:rPr lang="cs-CZ" dirty="0" smtClean="0"/>
              <a:t>(1994) -  48 000 hesel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27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jádro slovní zásoby </a:t>
            </a:r>
            <a:r>
              <a:rPr lang="cs-CZ" dirty="0" smtClean="0"/>
              <a:t>= nejčastěji používaná slova</a:t>
            </a:r>
          </a:p>
          <a:p>
            <a:r>
              <a:rPr lang="cs-CZ" dirty="0" smtClean="0"/>
              <a:t>slovní zásoba:</a:t>
            </a:r>
          </a:p>
          <a:p>
            <a:r>
              <a:rPr lang="cs-CZ" b="1" dirty="0"/>
              <a:t>i</a:t>
            </a:r>
            <a:r>
              <a:rPr lang="cs-CZ" b="1" dirty="0" smtClean="0"/>
              <a:t>ndividuální</a:t>
            </a:r>
            <a:r>
              <a:rPr lang="cs-CZ" dirty="0" smtClean="0"/>
              <a:t>  (slovní zásoba člověka)</a:t>
            </a:r>
          </a:p>
          <a:p>
            <a:r>
              <a:rPr lang="cs-CZ" b="1" dirty="0"/>
              <a:t>a</a:t>
            </a:r>
            <a:r>
              <a:rPr lang="cs-CZ" b="1" dirty="0" smtClean="0"/>
              <a:t>ktivní </a:t>
            </a:r>
            <a:r>
              <a:rPr lang="cs-CZ" dirty="0" smtClean="0"/>
              <a:t>(slova užívaná 5-10 tisíc slov)</a:t>
            </a:r>
          </a:p>
          <a:p>
            <a:r>
              <a:rPr lang="cs-CZ" b="1" dirty="0"/>
              <a:t>p</a:t>
            </a:r>
            <a:r>
              <a:rPr lang="cs-CZ" b="1" dirty="0" smtClean="0"/>
              <a:t>asivní</a:t>
            </a:r>
            <a:r>
              <a:rPr lang="cs-CZ" dirty="0" smtClean="0"/>
              <a:t> ( slova známá, ale neužívaná 40 tisíc slov)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402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Lze přesně spočítat počet slov užívaných v češtině?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Která obecně známá slova slovníky  neobsahují?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Uveď příklady slov tvořících jádro slovní zásoby.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Dovedeš odhadnout aktivní a pasivní slovní zásobu středoškoláka?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Jakým způsobem člověk může rozšířit svou individuální slovní zásobu? 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Kdy čerpáme slova z pasivní slovní zásoby?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5765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Nelze. Slovní zásoba se mění.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některé vulgarismy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pojmenování členů rodiny – matka, sestra aj.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a</a:t>
            </a:r>
            <a:r>
              <a:rPr lang="cs-CZ" dirty="0" smtClean="0"/>
              <a:t>ktivní </a:t>
            </a:r>
            <a:r>
              <a:rPr lang="cs-CZ" smtClean="0"/>
              <a:t>asi 5 </a:t>
            </a:r>
            <a:r>
              <a:rPr lang="cs-CZ" dirty="0" smtClean="0"/>
              <a:t>tisíc slov, </a:t>
            </a:r>
            <a:r>
              <a:rPr lang="cs-CZ" smtClean="0"/>
              <a:t>pasivní 50 </a:t>
            </a:r>
            <a:r>
              <a:rPr lang="cs-CZ" dirty="0" smtClean="0"/>
              <a:t>tisíc slov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č</a:t>
            </a:r>
            <a:r>
              <a:rPr lang="cs-CZ" dirty="0" smtClean="0"/>
              <a:t>etba, vzdělání, kultura, koníčky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v</a:t>
            </a:r>
            <a:r>
              <a:rPr lang="cs-CZ" dirty="0" smtClean="0"/>
              <a:t> psaném projevu (máme více času na přípravu psaného projevu)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609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2012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českého jazyka ZŠ</a:t>
            </a:r>
            <a:r>
              <a:rPr lang="cs-CZ" sz="1800" dirty="0"/>
              <a:t>. </a:t>
            </a:r>
            <a:r>
              <a:rPr lang="cs-CZ" sz="1800" dirty="0" smtClean="0"/>
              <a:t>Probírané pojmy: slovo</a:t>
            </a:r>
            <a:r>
              <a:rPr lang="cs-CZ" sz="1800" dirty="0"/>
              <a:t>, slovní zásoba, </a:t>
            </a:r>
            <a:r>
              <a:rPr lang="cs-CZ" sz="1800" dirty="0" smtClean="0"/>
              <a:t>lexikon. Obsahuje úkol, klíč </a:t>
            </a:r>
            <a:endParaRPr lang="cs-CZ" sz="1800" dirty="0"/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25 minut </a:t>
            </a:r>
          </a:p>
          <a:p>
            <a:r>
              <a:rPr lang="cs-CZ" sz="1800" dirty="0" smtClean="0"/>
              <a:t>Postup: Teoretický základ představuje definování učiva</a:t>
            </a:r>
            <a:r>
              <a:rPr lang="cs-CZ" sz="1800" smtClean="0"/>
              <a:t>, úkol </a:t>
            </a:r>
            <a:r>
              <a:rPr lang="cs-CZ" sz="1800" dirty="0" smtClean="0"/>
              <a:t>v materiálu </a:t>
            </a:r>
            <a:r>
              <a:rPr lang="cs-CZ" sz="1800" smtClean="0"/>
              <a:t>je určen </a:t>
            </a:r>
            <a:r>
              <a:rPr lang="cs-CZ" sz="1800" dirty="0" smtClean="0"/>
              <a:t>k jeho pochopení a k procvičení.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806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MARIE SOCHROVÁ. </a:t>
            </a:r>
            <a:r>
              <a:rPr lang="cs-CZ" i="1" dirty="0" smtClean="0"/>
              <a:t>Český jazyk v kostce</a:t>
            </a:r>
            <a:r>
              <a:rPr lang="cs-CZ" dirty="0" smtClean="0"/>
              <a:t>. 1996. vyd. Praha: Fragment, 1996. ISBN 08-089-8380-72000</a:t>
            </a:r>
          </a:p>
          <a:p>
            <a:r>
              <a:rPr lang="cs-CZ" dirty="0" smtClean="0"/>
              <a:t>DANUŠE MAŠKOVÁ. </a:t>
            </a:r>
            <a:r>
              <a:rPr lang="cs-CZ" i="1" dirty="0" smtClean="0"/>
              <a:t>Český jazyk přehled středoškolského učiva</a:t>
            </a:r>
            <a:r>
              <a:rPr lang="cs-CZ" dirty="0" smtClean="0"/>
              <a:t>. 2006. vyd. Třebíč: Petra Valenová, 2006. MATURITA. ISBN 80-9025571-5-1.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390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390</Words>
  <Application>Microsoft Office PowerPoint</Application>
  <PresentationFormat>Předvádění na obrazovce (4:3)</PresentationFormat>
  <Paragraphs>50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Nauka o slovní zásobě (lexikologie)</vt:lpstr>
      <vt:lpstr>Prezentace aplikace PowerPoint</vt:lpstr>
      <vt:lpstr>Prezentace aplikace PowerPoint</vt:lpstr>
      <vt:lpstr>úkol</vt:lpstr>
      <vt:lpstr>Prezentace aplikace PowerPoint</vt:lpstr>
      <vt:lpstr>Metodický list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host</cp:lastModifiedBy>
  <cp:revision>13</cp:revision>
  <dcterms:created xsi:type="dcterms:W3CDTF">2012-10-28T08:48:46Z</dcterms:created>
  <dcterms:modified xsi:type="dcterms:W3CDTF">2013-02-27T09:28:13Z</dcterms:modified>
</cp:coreProperties>
</file>