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0"/>
  </p:notesMasterIdLst>
  <p:sldIdLst>
    <p:sldId id="268" r:id="rId3"/>
    <p:sldId id="257" r:id="rId4"/>
    <p:sldId id="258" r:id="rId5"/>
    <p:sldId id="259" r:id="rId6"/>
    <p:sldId id="260" r:id="rId7"/>
    <p:sldId id="269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PROJEKTU:</a:t>
          </a:r>
          <a:r>
            <a:rPr lang="cs-CZ" sz="2000" baseline="0" dirty="0" smtClean="0"/>
            <a:t> Podpora výuky v technických oborech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ŠKOLY: SOŠ Net Office Orlová, spol. s r. o.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AUTOR: Mgr. Naděžda Tománková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ČÍSLO PROJEKTU: CZ.1.07/1.5.00/34.0458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1600" dirty="0" smtClean="0"/>
            <a:t>NÁZEV ŠABLONY: III/2 -Inovace a zkvalitnění výuky prostřednictvím ICT</a:t>
          </a:r>
          <a:endParaRPr lang="cs-CZ" sz="16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83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105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1440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 custLinFactNeighborX="-225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 custLinFactNeighborX="-521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C0D052E-78F3-4877-B222-D6C287D7B30B}" type="presOf" srcId="{D1D4F407-5343-4D3F-B5B9-D407B03CAEB4}" destId="{AED2198E-93D5-4001-81B4-73124B309672}" srcOrd="1" destOrd="0" presId="urn:microsoft.com/office/officeart/2005/8/layout/target3"/>
    <dgm:cxn modelId="{7924F41A-4C6B-477C-B168-8D3ADD54FE04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D93E699-170D-4B8F-A9BF-95B2EDC97D61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A2151A5-5296-4931-AFAF-070AA08AA4C6}" type="presOf" srcId="{D1D4F407-5343-4D3F-B5B9-D407B03CAEB4}" destId="{D005CE8C-CC26-4C3E-AC11-E15060ECD759}" srcOrd="0" destOrd="0" presId="urn:microsoft.com/office/officeart/2005/8/layout/target3"/>
    <dgm:cxn modelId="{8E4B8178-4B6D-46F1-9805-B79152C7355C}" type="presOf" srcId="{4C35D32F-0EAB-4CD7-82EE-45574DC2A586}" destId="{8BEBB6EC-1DAA-4CAC-8A25-BC0FCBD5DBD5}" srcOrd="0" destOrd="0" presId="urn:microsoft.com/office/officeart/2005/8/layout/target3"/>
    <dgm:cxn modelId="{30A17624-010F-44B1-A607-6ED1624F021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EB0E564-3A93-4B59-A816-11AE16541EAA}" type="presOf" srcId="{B651F6E3-6281-48DB-9319-2AEAFDAE7572}" destId="{619D679B-A015-4ECF-8348-D1034C574F40}" srcOrd="0" destOrd="0" presId="urn:microsoft.com/office/officeart/2005/8/layout/target3"/>
    <dgm:cxn modelId="{4059DE17-C557-4B71-8E43-66E33CB1A384}" type="presOf" srcId="{757F3AB3-0718-4624-B441-E567A8F0AB56}" destId="{333A1088-737F-45CB-B68E-254E46348037}" srcOrd="0" destOrd="0" presId="urn:microsoft.com/office/officeart/2005/8/layout/target3"/>
    <dgm:cxn modelId="{9B2C1086-F33B-4A97-990F-D5B9FCCD04EF}" type="presOf" srcId="{D1B46980-6531-4606-95E6-44980827E919}" destId="{6140AFEC-043D-4C43-A2F9-D0F5331DF3A3}" srcOrd="0" destOrd="0" presId="urn:microsoft.com/office/officeart/2005/8/layout/target3"/>
    <dgm:cxn modelId="{123DD60E-2F3A-4731-8CD0-DE97C6BA87EA}" type="presOf" srcId="{4C35D32F-0EAB-4CD7-82EE-45574DC2A586}" destId="{890E4F0B-2866-4A3F-A3C7-2A14B1797930}" srcOrd="1" destOrd="0" presId="urn:microsoft.com/office/officeart/2005/8/layout/target3"/>
    <dgm:cxn modelId="{2A310F76-2783-4F95-9F3E-7257ED152D8E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9E45B7A-EC32-450B-9312-413A33C896D8}" type="presParOf" srcId="{333A1088-737F-45CB-B68E-254E46348037}" destId="{F5ABB229-8D3B-4694-996A-96F23CF14429}" srcOrd="0" destOrd="0" presId="urn:microsoft.com/office/officeart/2005/8/layout/target3"/>
    <dgm:cxn modelId="{3545EDE8-DC29-4749-88BD-1ADB0A161ADB}" type="presParOf" srcId="{333A1088-737F-45CB-B68E-254E46348037}" destId="{F41139FD-01EE-4571-8B17-4FB00FC51163}" srcOrd="1" destOrd="0" presId="urn:microsoft.com/office/officeart/2005/8/layout/target3"/>
    <dgm:cxn modelId="{6D3D8B6D-786A-43CA-A06B-9164FE2036EE}" type="presParOf" srcId="{333A1088-737F-45CB-B68E-254E46348037}" destId="{D005CE8C-CC26-4C3E-AC11-E15060ECD759}" srcOrd="2" destOrd="0" presId="urn:microsoft.com/office/officeart/2005/8/layout/target3"/>
    <dgm:cxn modelId="{71A99592-1D77-41B2-B023-F703E73428E9}" type="presParOf" srcId="{333A1088-737F-45CB-B68E-254E46348037}" destId="{2C702D82-9B77-49B7-9568-BB8EB47C3372}" srcOrd="3" destOrd="0" presId="urn:microsoft.com/office/officeart/2005/8/layout/target3"/>
    <dgm:cxn modelId="{C20DAA61-83ED-4B09-BA12-C9CF7C3BE10D}" type="presParOf" srcId="{333A1088-737F-45CB-B68E-254E46348037}" destId="{A52A0455-90FF-4808-ABD0-F02540D31D5A}" srcOrd="4" destOrd="0" presId="urn:microsoft.com/office/officeart/2005/8/layout/target3"/>
    <dgm:cxn modelId="{1FD1B023-ECFD-4E76-9764-4CA37F412BAB}" type="presParOf" srcId="{333A1088-737F-45CB-B68E-254E46348037}" destId="{6140AFEC-043D-4C43-A2F9-D0F5331DF3A3}" srcOrd="5" destOrd="0" presId="urn:microsoft.com/office/officeart/2005/8/layout/target3"/>
    <dgm:cxn modelId="{3D220AF3-1EDF-4AC9-A20F-A4B202CD2E65}" type="presParOf" srcId="{333A1088-737F-45CB-B68E-254E46348037}" destId="{9358AC05-5D7D-4327-9F80-1AD486AEA664}" srcOrd="6" destOrd="0" presId="urn:microsoft.com/office/officeart/2005/8/layout/target3"/>
    <dgm:cxn modelId="{FB9425B6-24F1-4BDE-9454-D9065A61A1BD}" type="presParOf" srcId="{333A1088-737F-45CB-B68E-254E46348037}" destId="{313FC574-E1CD-4FB4-B054-0B805CE0447D}" srcOrd="7" destOrd="0" presId="urn:microsoft.com/office/officeart/2005/8/layout/target3"/>
    <dgm:cxn modelId="{D9E250DB-0AC5-4024-96AE-61C79C3B6A92}" type="presParOf" srcId="{333A1088-737F-45CB-B68E-254E46348037}" destId="{619D679B-A015-4ECF-8348-D1034C574F40}" srcOrd="8" destOrd="0" presId="urn:microsoft.com/office/officeart/2005/8/layout/target3"/>
    <dgm:cxn modelId="{BD928B2C-DF39-4E8F-BC70-94E13F33B310}" type="presParOf" srcId="{333A1088-737F-45CB-B68E-254E46348037}" destId="{322283A8-4A27-4CDA-BAE3-F381106A9174}" srcOrd="9" destOrd="0" presId="urn:microsoft.com/office/officeart/2005/8/layout/target3"/>
    <dgm:cxn modelId="{07515890-350B-486C-A4CF-3583DEE8C4AB}" type="presParOf" srcId="{333A1088-737F-45CB-B68E-254E46348037}" destId="{FFC9F71D-1B4F-4AD9-A4A6-86ADEFC8AF5C}" srcOrd="10" destOrd="0" presId="urn:microsoft.com/office/officeart/2005/8/layout/target3"/>
    <dgm:cxn modelId="{94555D1D-DF77-435B-A489-AE2090AC6A24}" type="presParOf" srcId="{333A1088-737F-45CB-B68E-254E46348037}" destId="{25B08C86-7E15-44DC-BE7F-FFB55DD49D12}" srcOrd="11" destOrd="0" presId="urn:microsoft.com/office/officeart/2005/8/layout/target3"/>
    <dgm:cxn modelId="{75278A5D-3D43-413E-9B0C-4464A4FE0A02}" type="presParOf" srcId="{333A1088-737F-45CB-B68E-254E46348037}" destId="{76644BE8-9D7C-4C09-B250-3D10AF48CBB7}" srcOrd="12" destOrd="0" presId="urn:microsoft.com/office/officeart/2005/8/layout/target3"/>
    <dgm:cxn modelId="{8CB9ACDF-2F28-4EF0-BA12-5B9A4D646C71}" type="presParOf" srcId="{333A1088-737F-45CB-B68E-254E46348037}" destId="{EE85B701-7295-41C0-BA7A-34D3756A2AE6}" srcOrd="13" destOrd="0" presId="urn:microsoft.com/office/officeart/2005/8/layout/target3"/>
    <dgm:cxn modelId="{8F199F4E-AC9D-4964-AD95-E003B8C03541}" type="presParOf" srcId="{333A1088-737F-45CB-B68E-254E46348037}" destId="{8BEBB6EC-1DAA-4CAC-8A25-BC0FCBD5DBD5}" srcOrd="14" destOrd="0" presId="urn:microsoft.com/office/officeart/2005/8/layout/target3"/>
    <dgm:cxn modelId="{441D5771-B660-49B1-B258-1500B2A57267}" type="presParOf" srcId="{333A1088-737F-45CB-B68E-254E46348037}" destId="{AED2198E-93D5-4001-81B4-73124B309672}" srcOrd="15" destOrd="0" presId="urn:microsoft.com/office/officeart/2005/8/layout/target3"/>
    <dgm:cxn modelId="{43F512E6-8995-46F9-A998-7C14912751E0}" type="presParOf" srcId="{333A1088-737F-45CB-B68E-254E46348037}" destId="{2BE915AB-18AA-4053-B92C-3BFC9ED204BB}" srcOrd="16" destOrd="0" presId="urn:microsoft.com/office/officeart/2005/8/layout/target3"/>
    <dgm:cxn modelId="{725E68BB-96E5-4741-AAEE-F7E9C6461B80}" type="presParOf" srcId="{333A1088-737F-45CB-B68E-254E46348037}" destId="{6BB5E863-4638-4E1D-BFDE-399D028AC4ED}" srcOrd="17" destOrd="0" presId="urn:microsoft.com/office/officeart/2005/8/layout/target3"/>
    <dgm:cxn modelId="{530BF9E4-005E-465E-9BF3-D095106B0EFC}" type="presParOf" srcId="{333A1088-737F-45CB-B68E-254E46348037}" destId="{5A5FFA88-C948-4069-8E93-59FA12366E83}" srcOrd="18" destOrd="0" presId="urn:microsoft.com/office/officeart/2005/8/layout/target3"/>
    <dgm:cxn modelId="{D44FF326-5E21-4089-A082-D8C01407B97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21247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SOŠ Net Office Orlová, spol. s r. o. 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46255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Naděžda Tománková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13741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</a:t>
          </a:r>
          <a:r>
            <a:rPr lang="cs-CZ" sz="2000" kern="1200" baseline="0" dirty="0" smtClean="0"/>
            <a:t> Podpora výuky v technických oborech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781263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ŠABLONY: III/2 -Inovace a zkvalitnění výuky prostřednictvím ICT</a:t>
          </a:r>
          <a:endParaRPr lang="cs-CZ" sz="16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48773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F3F98E-8065-402B-BC3F-B2BC5F3ABD5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C95458-4E71-4AB1-AA69-704A6DBFFA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40738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20F2005-2CF7-4522-8F15-F6BE2405C301}" type="slidenum">
              <a:rPr lang="cs-CZ" smtClean="0"/>
              <a:pPr eaLnBrk="1" hangingPunct="1"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8BE6E-1C34-4EA9-8939-459CF3D33E8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49E1-E283-4579-9BDD-25EF0B753E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031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8BE6E-1C34-4EA9-8939-459CF3D33E8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49E1-E283-4579-9BDD-25EF0B753E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8064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8BE6E-1C34-4EA9-8939-459CF3D33E8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49E1-E283-4579-9BDD-25EF0B753E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56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8BE6E-1C34-4EA9-8939-459CF3D33E8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49E1-E283-4579-9BDD-25EF0B753E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5777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8BE6E-1C34-4EA9-8939-459CF3D33E8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49E1-E283-4579-9BDD-25EF0B753E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08593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8BE6E-1C34-4EA9-8939-459CF3D33E8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49E1-E283-4579-9BDD-25EF0B753E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87215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8BE6E-1C34-4EA9-8939-459CF3D33E8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49E1-E283-4579-9BDD-25EF0B753E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160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8BE6E-1C34-4EA9-8939-459CF3D33E8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49E1-E283-4579-9BDD-25EF0B753E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3666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8BE6E-1C34-4EA9-8939-459CF3D33E8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49E1-E283-4579-9BDD-25EF0B753E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3941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8BE6E-1C34-4EA9-8939-459CF3D33E8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49E1-E283-4579-9BDD-25EF0B753E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44474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8BE6E-1C34-4EA9-8939-459CF3D33E8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49E1-E283-4579-9BDD-25EF0B753E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32420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65032B10-9DA9-439A-92F4-93AD3E29C295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907F2C9-5AF9-41AE-AAA2-FB4CC82F29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866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8636D75-04F6-4233-A302-6EDAC484E6BD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0DB0A56-948A-40AB-A6D5-7C9F15FEA5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9643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24604D0A-184A-42EE-8A19-A914FF81AEE0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59F8784-B16B-4019-9AE8-A84E9FFE72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39012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9288CCEB-E6A6-4519-AAAB-17226254F382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A39A19C5-1E52-490F-9EDF-E0EBDBABEB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84135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581124A-B2A2-4180-8D74-34986333DBA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E11BDFA2-2293-436B-B2AE-CB86553634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64929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5466F8D-E917-42E8-862F-387CBFAD6C23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3524B6F-3A28-444B-BF95-B94F3E5854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81070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ED9D352-2A16-420B-8413-87AB519933D4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18946FA4-D298-47FC-95DB-4E01FC3300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19997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0BF8FE1C-D849-4286-BF16-E72DA752226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F5CB1F5-686B-49B3-B16C-B61DA77F73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77132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B7FA9776-7FED-4ED5-8A4B-2CA89A41C85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D30300D9-5E4B-4912-A618-0A3B2F79A6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87348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AA225557-DDD3-4C08-B80C-4BF3113F444A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67AB8330-C249-4E5C-9CD1-163EB02009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1919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F9014BB7-C061-4369-A121-AEE3D4CAA894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57805A5-BF7C-4624-8498-C387D5DFE9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807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F8BE6E-1C34-4EA9-8939-459CF3D33E8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8F49E1-E283-4579-9BDD-25EF0B753E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72497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C20B9999-534C-41D7-8CC5-65BFFED3BC83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EA489B4D-D79C-4018-AF1D-E83099F54A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090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9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1835150" y="3856830"/>
            <a:ext cx="6481763" cy="292249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lIns="76200" tIns="76200" rIns="76200" bIns="76200" spcCol="1270" anchor="ctr"/>
          <a:lstStyle/>
          <a:p>
            <a:pPr lvl="0"/>
            <a:r>
              <a:rPr lang="cs-CZ" sz="2000" dirty="0"/>
              <a:t>TEMA: </a:t>
            </a:r>
            <a:r>
              <a:rPr lang="cs-CZ" sz="2000" dirty="0"/>
              <a:t>Vývoj českého pravopisu</a:t>
            </a:r>
          </a:p>
          <a:p>
            <a:pPr algn="r" defTabSz="889000">
              <a:lnSpc>
                <a:spcPct val="90000"/>
              </a:lnSpc>
              <a:spcAft>
                <a:spcPct val="35000"/>
              </a:spcAft>
              <a:defRPr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2043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vynechaná písmena: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Se </a:t>
            </a:r>
            <a:r>
              <a:rPr lang="cs-CZ" dirty="0" err="1" smtClean="0"/>
              <a:t>zm-nami</a:t>
            </a:r>
            <a:r>
              <a:rPr lang="cs-CZ" dirty="0" smtClean="0"/>
              <a:t> ve společnosti docházelo rovněž ke </a:t>
            </a:r>
            <a:r>
              <a:rPr lang="cs-CZ" dirty="0" err="1" smtClean="0"/>
              <a:t>zm</a:t>
            </a:r>
            <a:r>
              <a:rPr lang="cs-CZ" dirty="0" smtClean="0"/>
              <a:t>- nám v </a:t>
            </a:r>
            <a:r>
              <a:rPr lang="cs-CZ" dirty="0" err="1" smtClean="0"/>
              <a:t>jaz-ce</a:t>
            </a:r>
            <a:r>
              <a:rPr lang="cs-CZ" dirty="0" smtClean="0"/>
              <a:t>  a v-voji pravopisu. Jelikož latinka něm-la na některé české hlásky písmena, byl- využíván-  hlásky </a:t>
            </a:r>
            <a:r>
              <a:rPr lang="cs-CZ" dirty="0" err="1" smtClean="0"/>
              <a:t>zvukov</a:t>
            </a:r>
            <a:r>
              <a:rPr lang="cs-CZ" dirty="0" smtClean="0"/>
              <a:t>- nejbližší. Později chyb-</a:t>
            </a:r>
            <a:r>
              <a:rPr lang="cs-CZ" dirty="0" err="1" smtClean="0"/>
              <a:t>jící</a:t>
            </a:r>
            <a:r>
              <a:rPr lang="cs-CZ" dirty="0" smtClean="0"/>
              <a:t> hlásky nahrazovalo spojování dvou či více latinských písmen, tzv. spřežky. Spřežky byl- nahrazeny </a:t>
            </a:r>
            <a:r>
              <a:rPr lang="cs-CZ" dirty="0" err="1" smtClean="0"/>
              <a:t>rozlišovac</a:t>
            </a:r>
            <a:r>
              <a:rPr lang="cs-CZ" dirty="0" smtClean="0"/>
              <a:t>-m- znaménky.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90190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Se změnami ve společnosti docházelo rovněž ke zm</a:t>
            </a:r>
            <a:r>
              <a:rPr lang="cs-CZ" dirty="0"/>
              <a:t>ě</a:t>
            </a:r>
            <a:r>
              <a:rPr lang="cs-CZ" dirty="0" smtClean="0"/>
              <a:t>nám v jazyce a vývoji pravopisu. Jelikož latinka neměla na některé české hlásky písmena, byly využívány  hlásky zvukov</a:t>
            </a:r>
            <a:r>
              <a:rPr lang="cs-CZ" dirty="0"/>
              <a:t>ě</a:t>
            </a:r>
            <a:r>
              <a:rPr lang="cs-CZ" dirty="0" smtClean="0"/>
              <a:t> nejbližší. Později chybějící hlásky nahrazovalo spojování dvou či více latinských písmen, tzv. spřežky. Spřežky byly nahrazeny rozlišovacími znaménky.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10467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českého pravopisu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/>
              <a:t>p</a:t>
            </a:r>
            <a:r>
              <a:rPr lang="cs-CZ" b="1" u="sng" dirty="0" smtClean="0"/>
              <a:t>rimitivní </a:t>
            </a:r>
            <a:r>
              <a:rPr lang="cs-CZ" b="1" dirty="0" smtClean="0"/>
              <a:t>-</a:t>
            </a:r>
            <a:r>
              <a:rPr lang="cs-CZ" dirty="0" smtClean="0"/>
              <a:t>používal písmena latinské abecedy bez úpravy i pro zápis hlásek, které latina neměla</a:t>
            </a:r>
            <a:endParaRPr lang="cs-CZ" b="1" dirty="0" smtClean="0"/>
          </a:p>
          <a:p>
            <a:r>
              <a:rPr lang="cs-CZ" b="1" u="sng" dirty="0" smtClean="0"/>
              <a:t>spřežkový</a:t>
            </a:r>
            <a:r>
              <a:rPr lang="cs-CZ" dirty="0" smtClean="0"/>
              <a:t>  - (</a:t>
            </a:r>
            <a:r>
              <a:rPr lang="cs-CZ" dirty="0" err="1" smtClean="0"/>
              <a:t>czas</a:t>
            </a:r>
            <a:r>
              <a:rPr lang="cs-CZ" dirty="0" smtClean="0"/>
              <a:t>=čas, </a:t>
            </a:r>
            <a:r>
              <a:rPr lang="cs-CZ" dirty="0" err="1" smtClean="0"/>
              <a:t>vslyssyz</a:t>
            </a:r>
            <a:r>
              <a:rPr lang="cs-CZ" dirty="0" smtClean="0"/>
              <a:t>=</a:t>
            </a:r>
            <a:r>
              <a:rPr lang="cs-CZ" dirty="0" err="1" smtClean="0"/>
              <a:t>uslyšíž</a:t>
            </a:r>
            <a:r>
              <a:rPr lang="cs-CZ" dirty="0" smtClean="0"/>
              <a:t>)</a:t>
            </a:r>
          </a:p>
          <a:p>
            <a:r>
              <a:rPr lang="cs-CZ" b="1" u="sng" dirty="0" smtClean="0"/>
              <a:t>diakritický</a:t>
            </a:r>
            <a:r>
              <a:rPr lang="cs-CZ" dirty="0" smtClean="0"/>
              <a:t> - (rozlišovací znaménka = čárka pro samohlásky, háčky pro měkké souhlásky)</a:t>
            </a:r>
          </a:p>
          <a:p>
            <a:r>
              <a:rPr lang="cs-CZ" b="1" u="sng" dirty="0" smtClean="0"/>
              <a:t>bratrský </a:t>
            </a:r>
            <a:r>
              <a:rPr lang="cs-CZ" dirty="0" smtClean="0"/>
              <a:t>- byl převážně diakritický se zachováním několika spřežek, užívání interpunkce (ne podle syntaxe)</a:t>
            </a:r>
          </a:p>
        </p:txBody>
      </p:sp>
    </p:spTree>
    <p:extLst>
      <p:ext uri="{BB962C8B-B14F-4D97-AF65-F5344CB8AC3E}">
        <p14:creationId xmlns:p14="http://schemas.microsoft.com/office/powerpoint/2010/main" val="39321755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/>
              <a:t>n</a:t>
            </a:r>
            <a:r>
              <a:rPr lang="cs-CZ" b="1" u="sng" dirty="0" smtClean="0"/>
              <a:t>ovodobý </a:t>
            </a:r>
            <a:r>
              <a:rPr lang="cs-CZ" dirty="0" smtClean="0"/>
              <a:t>- od počátků národního obrození na konci 18.stol. snaha o kodifikaci a reformu spisovného jazyka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Prosadila se </a:t>
            </a:r>
            <a:r>
              <a:rPr lang="cs-CZ" dirty="0"/>
              <a:t>tzv. </a:t>
            </a:r>
            <a:r>
              <a:rPr lang="cs-CZ" b="1" dirty="0" smtClean="0"/>
              <a:t>analogická úprava </a:t>
            </a:r>
            <a:r>
              <a:rPr lang="cs-CZ" dirty="0"/>
              <a:t>(páni- psi)</a:t>
            </a:r>
          </a:p>
          <a:p>
            <a:pPr marL="0" indent="0">
              <a:buNone/>
            </a:pPr>
            <a:r>
              <a:rPr lang="cs-CZ" dirty="0" smtClean="0"/>
              <a:t>     Josefa Dobrovského.   </a:t>
            </a:r>
          </a:p>
          <a:p>
            <a:pPr marL="0" indent="0">
              <a:buNone/>
            </a:pPr>
            <a:r>
              <a:rPr lang="cs-CZ" smtClean="0"/>
              <a:t>    Poslední </a:t>
            </a:r>
            <a:r>
              <a:rPr lang="cs-CZ" dirty="0" smtClean="0"/>
              <a:t>reforma </a:t>
            </a:r>
            <a:r>
              <a:rPr lang="cs-CZ" smtClean="0"/>
              <a:t>pravopisu roku1993</a:t>
            </a:r>
            <a:r>
              <a:rPr lang="cs-CZ"/>
              <a:t> </a:t>
            </a:r>
            <a:r>
              <a:rPr lang="cs-CZ" smtClean="0"/>
              <a:t>   (</a:t>
            </a:r>
            <a:r>
              <a:rPr lang="cs-CZ" i="1" smtClean="0"/>
              <a:t>Pravidla </a:t>
            </a:r>
            <a:r>
              <a:rPr lang="cs-CZ" i="1"/>
              <a:t>českého </a:t>
            </a:r>
            <a:r>
              <a:rPr lang="cs-CZ" i="1" smtClean="0"/>
              <a:t>pravopisu)</a:t>
            </a:r>
            <a:r>
              <a:rPr lang="cs-CZ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19148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Zpracoval: Mgr. Naděžda Tománková</a:t>
            </a:r>
          </a:p>
          <a:p>
            <a:r>
              <a:rPr lang="cs-CZ" sz="1800" dirty="0" smtClean="0"/>
              <a:t>Cílová skupina: žáci středních škol </a:t>
            </a:r>
          </a:p>
          <a:p>
            <a:r>
              <a:rPr lang="cs-CZ" sz="1800" dirty="0" smtClean="0"/>
              <a:t>Rok vytvoření: 2012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Anotace: Materiál slouží k opakování a rozšíření učiva českého jazyka ZŠ</a:t>
            </a:r>
            <a:r>
              <a:rPr lang="cs-CZ" sz="1800" dirty="0"/>
              <a:t>. </a:t>
            </a:r>
            <a:r>
              <a:rPr lang="cs-CZ" sz="1800" dirty="0" smtClean="0"/>
              <a:t>Probírané pojmy: </a:t>
            </a:r>
            <a:r>
              <a:rPr lang="cs-CZ" sz="1800" dirty="0"/>
              <a:t>pravopis primitivní, spřežkový, diakritický, bratrský</a:t>
            </a:r>
            <a:r>
              <a:rPr lang="cs-CZ" sz="1800" dirty="0" smtClean="0"/>
              <a:t>. Obsahuje </a:t>
            </a:r>
            <a:r>
              <a:rPr lang="cs-CZ" sz="1800" dirty="0"/>
              <a:t>úlohu k procvičení gramatiky a klíč </a:t>
            </a:r>
            <a:endParaRPr lang="cs-CZ" sz="1800" dirty="0" smtClean="0"/>
          </a:p>
          <a:p>
            <a:pPr>
              <a:lnSpc>
                <a:spcPct val="150000"/>
              </a:lnSpc>
            </a:pPr>
            <a:r>
              <a:rPr lang="cs-CZ" sz="1800" dirty="0" smtClean="0"/>
              <a:t>Předpokládaný přínos (výstup): rozšíření a upevnění učiva základní školy </a:t>
            </a:r>
          </a:p>
          <a:p>
            <a:r>
              <a:rPr lang="cs-CZ" sz="1800" dirty="0" smtClean="0"/>
              <a:t>Pomůcky: dataprojektor, počítač</a:t>
            </a:r>
          </a:p>
          <a:p>
            <a:r>
              <a:rPr lang="cs-CZ" sz="1800" dirty="0" smtClean="0"/>
              <a:t>Předpokládaný čas: 30 minut </a:t>
            </a:r>
          </a:p>
          <a:p>
            <a:r>
              <a:rPr lang="cs-CZ" sz="1800" dirty="0" smtClean="0"/>
              <a:t>Postup: Teoretický základ představuje definování učiva</a:t>
            </a:r>
            <a:r>
              <a:rPr lang="cs-CZ" sz="1800" smtClean="0"/>
              <a:t>, úkoly </a:t>
            </a:r>
            <a:r>
              <a:rPr lang="cs-CZ" sz="1800" dirty="0" smtClean="0"/>
              <a:t>v materiálu jsou určeny k jeho pochopení a k procvičení. </a:t>
            </a:r>
          </a:p>
          <a:p>
            <a:r>
              <a:rPr lang="cs-CZ" sz="1800" dirty="0" smtClean="0"/>
              <a:t>Souhlasím se zveřejněním mého příspěvku v knižní či elektronické podobě jako metodického materiálu.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30720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MARIE SOCHROVÁ. </a:t>
            </a:r>
            <a:r>
              <a:rPr lang="cs-CZ" i="1" dirty="0"/>
              <a:t>Český jazyk v kostce</a:t>
            </a:r>
            <a:r>
              <a:rPr lang="cs-CZ" dirty="0"/>
              <a:t>. 1996. vyd. P</a:t>
            </a:r>
            <a:r>
              <a:rPr lang="cs-CZ" dirty="0" smtClean="0"/>
              <a:t>raha</a:t>
            </a:r>
            <a:r>
              <a:rPr lang="cs-CZ" dirty="0"/>
              <a:t>: Fragment, 1996. ISBN 08-089-8380-7200041-1.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997561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383</Words>
  <Application>Microsoft Office PowerPoint</Application>
  <PresentationFormat>Předvádění na obrazovce (4:3)</PresentationFormat>
  <Paragraphs>32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1_Motiv systému Office</vt:lpstr>
      <vt:lpstr>Prezentace aplikace PowerPoint</vt:lpstr>
      <vt:lpstr>Doplň vynechaná písmena: </vt:lpstr>
      <vt:lpstr>klíč</vt:lpstr>
      <vt:lpstr>Vývoj českého pravopisu</vt:lpstr>
      <vt:lpstr>Prezentace aplikace PowerPoint</vt:lpstr>
      <vt:lpstr>Metodický list</vt:lpstr>
      <vt:lpstr>zdroje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host</cp:lastModifiedBy>
  <cp:revision>17</cp:revision>
  <dcterms:created xsi:type="dcterms:W3CDTF">2012-10-09T15:06:21Z</dcterms:created>
  <dcterms:modified xsi:type="dcterms:W3CDTF">2013-02-27T09:39:34Z</dcterms:modified>
</cp:coreProperties>
</file>