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9" r:id="rId3"/>
    <p:sldId id="257" r:id="rId4"/>
    <p:sldId id="258" r:id="rId5"/>
    <p:sldId id="259" r:id="rId6"/>
    <p:sldId id="260" r:id="rId7"/>
    <p:sldId id="261" r:id="rId8"/>
    <p:sldId id="27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2149E7-DDA0-452B-B85F-423CD1CD1756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3C115F2-FFF6-43B6-AD3D-D4A485CF3DB2}" type="presOf" srcId="{4C35D32F-0EAB-4CD7-82EE-45574DC2A586}" destId="{890E4F0B-2866-4A3F-A3C7-2A14B1797930}" srcOrd="1" destOrd="0" presId="urn:microsoft.com/office/officeart/2005/8/layout/target3"/>
    <dgm:cxn modelId="{5399C191-99BB-45D2-A6B5-0572EB615737}" type="presOf" srcId="{D1D4F407-5343-4D3F-B5B9-D407B03CAEB4}" destId="{D005CE8C-CC26-4C3E-AC11-E15060ECD759}" srcOrd="0" destOrd="0" presId="urn:microsoft.com/office/officeart/2005/8/layout/target3"/>
    <dgm:cxn modelId="{ADC67819-5063-47A2-AC12-CE2A699CDBA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AC10E8-753B-4C81-9AA7-969251B02EF6}" type="presOf" srcId="{D8197B8C-B260-4A16-BDF4-0947B075E274}" destId="{25B08C86-7E15-44DC-BE7F-FFB55DD49D12}" srcOrd="0" destOrd="0" presId="urn:microsoft.com/office/officeart/2005/8/layout/target3"/>
    <dgm:cxn modelId="{244637E2-7CAC-48AA-8D09-3E3C54D32F80}" type="presOf" srcId="{757F3AB3-0718-4624-B441-E567A8F0AB56}" destId="{333A1088-737F-45CB-B68E-254E46348037}" srcOrd="0" destOrd="0" presId="urn:microsoft.com/office/officeart/2005/8/layout/target3"/>
    <dgm:cxn modelId="{5480F093-DA98-4160-B0F3-5379968DCE1F}" type="presOf" srcId="{4C35D32F-0EAB-4CD7-82EE-45574DC2A586}" destId="{8BEBB6EC-1DAA-4CAC-8A25-BC0FCBD5DBD5}" srcOrd="0" destOrd="0" presId="urn:microsoft.com/office/officeart/2005/8/layout/target3"/>
    <dgm:cxn modelId="{E2ECFDC1-03C4-45E2-8FD7-8A108B03AE78}" type="presOf" srcId="{D1B46980-6531-4606-95E6-44980827E919}" destId="{2BE915AB-18AA-4053-B92C-3BFC9ED204BB}" srcOrd="1" destOrd="0" presId="urn:microsoft.com/office/officeart/2005/8/layout/target3"/>
    <dgm:cxn modelId="{58BEDA99-CB92-46FC-823D-D66C808BC6A0}" type="presOf" srcId="{B651F6E3-6281-48DB-9319-2AEAFDAE7572}" destId="{619D679B-A015-4ECF-8348-D1034C574F40}" srcOrd="0" destOrd="0" presId="urn:microsoft.com/office/officeart/2005/8/layout/target3"/>
    <dgm:cxn modelId="{B0A44237-5B48-4CEB-8ECD-0AFC81D8DE45}" type="presOf" srcId="{B651F6E3-6281-48DB-9319-2AEAFDAE7572}" destId="{6BB5E863-4638-4E1D-BFDE-399D028AC4ED}" srcOrd="1" destOrd="0" presId="urn:microsoft.com/office/officeart/2005/8/layout/target3"/>
    <dgm:cxn modelId="{A4DFF01F-2006-4177-AFC3-9E97ED9A877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CC22EC-BF04-448B-812D-FCA56B6E45D9}" type="presParOf" srcId="{333A1088-737F-45CB-B68E-254E46348037}" destId="{F5ABB229-8D3B-4694-996A-96F23CF14429}" srcOrd="0" destOrd="0" presId="urn:microsoft.com/office/officeart/2005/8/layout/target3"/>
    <dgm:cxn modelId="{0095D148-5918-4590-BBF1-9CE18346560A}" type="presParOf" srcId="{333A1088-737F-45CB-B68E-254E46348037}" destId="{F41139FD-01EE-4571-8B17-4FB00FC51163}" srcOrd="1" destOrd="0" presId="urn:microsoft.com/office/officeart/2005/8/layout/target3"/>
    <dgm:cxn modelId="{E5FB86CA-72E5-421E-B990-683ECB52A11A}" type="presParOf" srcId="{333A1088-737F-45CB-B68E-254E46348037}" destId="{D005CE8C-CC26-4C3E-AC11-E15060ECD759}" srcOrd="2" destOrd="0" presId="urn:microsoft.com/office/officeart/2005/8/layout/target3"/>
    <dgm:cxn modelId="{9177B9D0-3CCA-4F49-B035-6B67C53F2E2A}" type="presParOf" srcId="{333A1088-737F-45CB-B68E-254E46348037}" destId="{2C702D82-9B77-49B7-9568-BB8EB47C3372}" srcOrd="3" destOrd="0" presId="urn:microsoft.com/office/officeart/2005/8/layout/target3"/>
    <dgm:cxn modelId="{F8EACEAD-2FEF-4C02-BB5E-94792346C8D6}" type="presParOf" srcId="{333A1088-737F-45CB-B68E-254E46348037}" destId="{A52A0455-90FF-4808-ABD0-F02540D31D5A}" srcOrd="4" destOrd="0" presId="urn:microsoft.com/office/officeart/2005/8/layout/target3"/>
    <dgm:cxn modelId="{EFA270D7-59D6-4697-82E4-4109E173AC77}" type="presParOf" srcId="{333A1088-737F-45CB-B68E-254E46348037}" destId="{6140AFEC-043D-4C43-A2F9-D0F5331DF3A3}" srcOrd="5" destOrd="0" presId="urn:microsoft.com/office/officeart/2005/8/layout/target3"/>
    <dgm:cxn modelId="{F5A07AA2-4D26-4B70-A6A2-B60C533C6FFE}" type="presParOf" srcId="{333A1088-737F-45CB-B68E-254E46348037}" destId="{9358AC05-5D7D-4327-9F80-1AD486AEA664}" srcOrd="6" destOrd="0" presId="urn:microsoft.com/office/officeart/2005/8/layout/target3"/>
    <dgm:cxn modelId="{0BDE2071-9F88-4FB1-BB42-C322D83C1F54}" type="presParOf" srcId="{333A1088-737F-45CB-B68E-254E46348037}" destId="{313FC574-E1CD-4FB4-B054-0B805CE0447D}" srcOrd="7" destOrd="0" presId="urn:microsoft.com/office/officeart/2005/8/layout/target3"/>
    <dgm:cxn modelId="{BFE0AAC9-92D2-41A0-84CD-435040DDCE78}" type="presParOf" srcId="{333A1088-737F-45CB-B68E-254E46348037}" destId="{619D679B-A015-4ECF-8348-D1034C574F40}" srcOrd="8" destOrd="0" presId="urn:microsoft.com/office/officeart/2005/8/layout/target3"/>
    <dgm:cxn modelId="{78A23D1F-A4BA-4293-973C-4D829FD1D2B9}" type="presParOf" srcId="{333A1088-737F-45CB-B68E-254E46348037}" destId="{322283A8-4A27-4CDA-BAE3-F381106A9174}" srcOrd="9" destOrd="0" presId="urn:microsoft.com/office/officeart/2005/8/layout/target3"/>
    <dgm:cxn modelId="{2BE55BE6-433F-4D84-9800-DE447853FC68}" type="presParOf" srcId="{333A1088-737F-45CB-B68E-254E46348037}" destId="{FFC9F71D-1B4F-4AD9-A4A6-86ADEFC8AF5C}" srcOrd="10" destOrd="0" presId="urn:microsoft.com/office/officeart/2005/8/layout/target3"/>
    <dgm:cxn modelId="{07FD932F-1121-4DE8-BD01-C0044E46C7CA}" type="presParOf" srcId="{333A1088-737F-45CB-B68E-254E46348037}" destId="{25B08C86-7E15-44DC-BE7F-FFB55DD49D12}" srcOrd="11" destOrd="0" presId="urn:microsoft.com/office/officeart/2005/8/layout/target3"/>
    <dgm:cxn modelId="{37FA4DD3-B679-42BA-B756-FDC0C5287D86}" type="presParOf" srcId="{333A1088-737F-45CB-B68E-254E46348037}" destId="{76644BE8-9D7C-4C09-B250-3D10AF48CBB7}" srcOrd="12" destOrd="0" presId="urn:microsoft.com/office/officeart/2005/8/layout/target3"/>
    <dgm:cxn modelId="{CF35724C-1ACB-4A03-A797-1C4043BA3B20}" type="presParOf" srcId="{333A1088-737F-45CB-B68E-254E46348037}" destId="{EE85B701-7295-41C0-BA7A-34D3756A2AE6}" srcOrd="13" destOrd="0" presId="urn:microsoft.com/office/officeart/2005/8/layout/target3"/>
    <dgm:cxn modelId="{FA55F9D2-0B27-4A93-BCE9-9128469EAF62}" type="presParOf" srcId="{333A1088-737F-45CB-B68E-254E46348037}" destId="{8BEBB6EC-1DAA-4CAC-8A25-BC0FCBD5DBD5}" srcOrd="14" destOrd="0" presId="urn:microsoft.com/office/officeart/2005/8/layout/target3"/>
    <dgm:cxn modelId="{25E21F77-F718-4C63-8B37-7781B4F73830}" type="presParOf" srcId="{333A1088-737F-45CB-B68E-254E46348037}" destId="{AED2198E-93D5-4001-81B4-73124B309672}" srcOrd="15" destOrd="0" presId="urn:microsoft.com/office/officeart/2005/8/layout/target3"/>
    <dgm:cxn modelId="{1493966D-EE76-4A3B-BD57-4B55B7F70EBB}" type="presParOf" srcId="{333A1088-737F-45CB-B68E-254E46348037}" destId="{2BE915AB-18AA-4053-B92C-3BFC9ED204BB}" srcOrd="16" destOrd="0" presId="urn:microsoft.com/office/officeart/2005/8/layout/target3"/>
    <dgm:cxn modelId="{CC458028-2711-4E84-A52F-16463F2F2A27}" type="presParOf" srcId="{333A1088-737F-45CB-B68E-254E46348037}" destId="{6BB5E863-4638-4E1D-BFDE-399D028AC4ED}" srcOrd="17" destOrd="0" presId="urn:microsoft.com/office/officeart/2005/8/layout/target3"/>
    <dgm:cxn modelId="{1F49C023-A813-41EA-93CE-3A6DCE76C69B}" type="presParOf" srcId="{333A1088-737F-45CB-B68E-254E46348037}" destId="{5A5FFA88-C948-4069-8E93-59FA12366E83}" srcOrd="18" destOrd="0" presId="urn:microsoft.com/office/officeart/2005/8/layout/target3"/>
    <dgm:cxn modelId="{798F5456-CA78-41CA-806F-B703EF5D886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69B7DA-D5B7-4926-8C76-A80431E0EAC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D84ABE-BBC0-40D8-8F4F-47E0C8B35E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457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879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671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300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373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749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067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227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916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005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52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6293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6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64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90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3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9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07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99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713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34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91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80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18C28-9902-4B5E-9EF0-38FC22F3679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00B718-BBCD-41E2-9D4C-C51499364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747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09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Norma a kodifikace</a:t>
            </a:r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2945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Norma a kodifikace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/>
              <a:t>j</a:t>
            </a:r>
            <a:r>
              <a:rPr lang="cs-CZ" b="1" u="sng" dirty="0" smtClean="0"/>
              <a:t>azyková norma </a:t>
            </a:r>
            <a:r>
              <a:rPr lang="cs-CZ" dirty="0" smtClean="0"/>
              <a:t>(zvyklost) =  soubor ustálených jazykových prostředků a závazných způsobů jejich využívání</a:t>
            </a:r>
          </a:p>
          <a:p>
            <a:r>
              <a:rPr lang="cs-CZ" b="1" u="sng" dirty="0"/>
              <a:t>k</a:t>
            </a:r>
            <a:r>
              <a:rPr lang="cs-CZ" b="1" u="sng" dirty="0" smtClean="0"/>
              <a:t>odifikace</a:t>
            </a:r>
            <a:r>
              <a:rPr lang="cs-CZ" dirty="0" smtClean="0"/>
              <a:t> = „uzákonění“ jazykové normy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511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kodifikační příručky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b="1" dirty="0" smtClean="0"/>
              <a:t>Pravidla českého pravopisu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školní</a:t>
            </a:r>
            <a:r>
              <a:rPr lang="cs-CZ" dirty="0" smtClean="0"/>
              <a:t> </a:t>
            </a:r>
          </a:p>
          <a:p>
            <a:pPr>
              <a:buFontTx/>
              <a:buChar char="-"/>
            </a:pPr>
            <a:r>
              <a:rPr lang="cs-CZ" dirty="0" smtClean="0"/>
              <a:t>akademická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bsahují pravopisná pravidla a pravopisný slovník</a:t>
            </a:r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b="1" dirty="0" smtClean="0"/>
              <a:t>mluvnice</a:t>
            </a:r>
          </a:p>
          <a:p>
            <a:pPr>
              <a:buFontTx/>
              <a:buChar char="-"/>
            </a:pPr>
            <a:r>
              <a:rPr lang="cs-CZ" dirty="0" smtClean="0"/>
              <a:t>obsahují obecné poučení o jazyce, gramatice,  spisovné výslovnosti, pravopisu a slohu</a:t>
            </a:r>
          </a:p>
        </p:txBody>
      </p:sp>
    </p:spTree>
    <p:extLst>
      <p:ext uri="{BB962C8B-B14F-4D97-AF65-F5344CB8AC3E}">
        <p14:creationId xmlns:p14="http://schemas.microsoft.com/office/powerpoint/2010/main" val="2975625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b="1" dirty="0" smtClean="0"/>
              <a:t>jazykový, výkladový slovník</a:t>
            </a:r>
          </a:p>
          <a:p>
            <a:pPr marL="0" indent="0">
              <a:buNone/>
            </a:pPr>
            <a:r>
              <a:rPr lang="cs-CZ" dirty="0" smtClean="0"/>
              <a:t>Slovník spisovné češtiny (SSČ), Slovník spisovného jazyka českého</a:t>
            </a:r>
          </a:p>
          <a:p>
            <a:pPr>
              <a:buFontTx/>
              <a:buChar char="-"/>
            </a:pPr>
            <a:r>
              <a:rPr lang="cs-CZ" dirty="0" smtClean="0"/>
              <a:t>abecedně řazená slova = hesla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3033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Dokážeš vyčíst všechny informace o daném heslu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b="1" dirty="0" smtClean="0"/>
              <a:t>macarát, </a:t>
            </a:r>
            <a:r>
              <a:rPr lang="cs-CZ" dirty="0" smtClean="0"/>
              <a:t>-a m.</a:t>
            </a:r>
          </a:p>
          <a:p>
            <a:pPr marL="0" indent="0">
              <a:buNone/>
            </a:pPr>
            <a:r>
              <a:rPr lang="cs-CZ" dirty="0"/>
              <a:t>(</a:t>
            </a:r>
            <a:r>
              <a:rPr lang="cs-CZ" dirty="0" smtClean="0"/>
              <a:t>Pravidla českého pravopisu,Pansofia,Praha1993)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b="1" dirty="0" smtClean="0"/>
              <a:t>macarát, </a:t>
            </a:r>
            <a:r>
              <a:rPr lang="cs-CZ" dirty="0" smtClean="0"/>
              <a:t>- a m /</a:t>
            </a:r>
            <a:r>
              <a:rPr lang="cs-CZ" dirty="0" err="1" smtClean="0"/>
              <a:t>sln</a:t>
            </a:r>
            <a:r>
              <a:rPr lang="cs-CZ" dirty="0" smtClean="0"/>
              <a:t>/ </a:t>
            </a:r>
            <a:r>
              <a:rPr lang="cs-CZ" dirty="0" smtClean="0">
                <a:latin typeface="Bodoni MT Condensed" pitchFamily="18" charset="0"/>
              </a:rPr>
              <a:t>bílý protáhlý obojživelník se </a:t>
            </a:r>
            <a:r>
              <a:rPr lang="cs-CZ" dirty="0" err="1" smtClean="0">
                <a:latin typeface="Bodoni MT Condensed" pitchFamily="18" charset="0"/>
              </a:rPr>
              <a:t>sdlabýma</a:t>
            </a:r>
            <a:r>
              <a:rPr lang="cs-CZ" dirty="0" smtClean="0">
                <a:latin typeface="Bodoni MT Condensed" pitchFamily="18" charset="0"/>
              </a:rPr>
              <a:t> nožkama, žijící v </a:t>
            </a:r>
            <a:r>
              <a:rPr lang="cs-CZ" dirty="0" err="1" smtClean="0">
                <a:latin typeface="Bodoni MT Condensed" pitchFamily="18" charset="0"/>
              </a:rPr>
              <a:t>jihoevr</a:t>
            </a:r>
            <a:r>
              <a:rPr lang="cs-CZ" dirty="0" smtClean="0">
                <a:latin typeface="Bodoni MT Condensed" pitchFamily="18" charset="0"/>
              </a:rPr>
              <a:t>. </a:t>
            </a:r>
            <a:r>
              <a:rPr lang="cs-CZ" dirty="0">
                <a:latin typeface="Bodoni MT Condensed" pitchFamily="18" charset="0"/>
              </a:rPr>
              <a:t>p</a:t>
            </a:r>
            <a:r>
              <a:rPr lang="cs-CZ" dirty="0" smtClean="0">
                <a:latin typeface="Bodoni MT Condensed" pitchFamily="18" charset="0"/>
              </a:rPr>
              <a:t>odzemních vodách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  <a:cs typeface="Arial" pitchFamily="34" charset="0"/>
              </a:rPr>
              <a:t>(Slovník spisovné češtiny pro školu a veřejnost, </a:t>
            </a:r>
            <a:r>
              <a:rPr lang="cs-CZ" dirty="0" err="1" smtClean="0">
                <a:latin typeface="+mj-lt"/>
                <a:cs typeface="Arial" pitchFamily="34" charset="0"/>
              </a:rPr>
              <a:t>Akademia</a:t>
            </a:r>
            <a:r>
              <a:rPr lang="cs-CZ" dirty="0" smtClean="0">
                <a:latin typeface="+mj-lt"/>
                <a:cs typeface="Arial" pitchFamily="34" charset="0"/>
              </a:rPr>
              <a:t>, Praha 1978)</a:t>
            </a:r>
            <a:endParaRPr lang="cs-CZ" dirty="0"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034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macarát - 2.p.,č.j. macaráta, rod mužský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/>
              <a:t>m</a:t>
            </a:r>
            <a:r>
              <a:rPr lang="cs-CZ" dirty="0" smtClean="0"/>
              <a:t>acarát – 2.p.,č.j. macaráta, rod mužský, původ ze slovinštiny, věcný význam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270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spcBef>
                <a:spcPts val="0"/>
              </a:spcBef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</a:t>
            </a:r>
            <a:r>
              <a:rPr lang="cs-CZ" sz="1800" dirty="0"/>
              <a:t>norma, kodifikace</a:t>
            </a:r>
            <a:r>
              <a:rPr lang="cs-CZ" sz="1800" dirty="0" smtClean="0"/>
              <a:t>. Obsahuje </a:t>
            </a:r>
            <a:r>
              <a:rPr lang="cs-CZ" sz="1800" dirty="0"/>
              <a:t>úlohu k </a:t>
            </a:r>
            <a:r>
              <a:rPr lang="cs-CZ" sz="1800" dirty="0" smtClean="0"/>
              <a:t>procvičení </a:t>
            </a:r>
            <a:r>
              <a:rPr lang="cs-CZ" sz="1800" dirty="0"/>
              <a:t>a klíč 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25 minut </a:t>
            </a:r>
          </a:p>
          <a:p>
            <a:r>
              <a:rPr lang="cs-CZ" sz="1800" dirty="0" smtClean="0"/>
              <a:t>Postup: Teoretický základ představuje definování učiva, úkol v materiálu je určen k jeho pochopení a k procvičení. </a:t>
            </a:r>
          </a:p>
          <a:p>
            <a:r>
              <a:rPr lang="cs-CZ" sz="1800" dirty="0" smtClean="0"/>
              <a:t>Souhlasím se zveřejněním mého příspěvku v knižní či </a:t>
            </a:r>
            <a:r>
              <a:rPr lang="cs-CZ" sz="1800" smtClean="0"/>
              <a:t>elektronické podobě </a:t>
            </a:r>
            <a:r>
              <a:rPr lang="cs-CZ" sz="1800" dirty="0" smtClean="0"/>
              <a:t>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790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MARIE SOCHROVÁ. </a:t>
            </a:r>
            <a:r>
              <a:rPr lang="cs-CZ" i="1" dirty="0"/>
              <a:t>Český jazyk v kostce</a:t>
            </a:r>
            <a:r>
              <a:rPr lang="cs-CZ" dirty="0"/>
              <a:t>. 1996. vyd. Praha: Fragment, 1996. ISBN 08-089-8380-7200041-1</a:t>
            </a:r>
            <a:r>
              <a:rPr lang="cs-CZ" dirty="0" smtClean="0"/>
              <a:t>.</a:t>
            </a:r>
          </a:p>
          <a:p>
            <a:r>
              <a:rPr lang="cs-CZ" dirty="0"/>
              <a:t>Pravidla českého </a:t>
            </a:r>
            <a:r>
              <a:rPr lang="cs-CZ" dirty="0" smtClean="0"/>
              <a:t>pravopisu,Pansofia,Praha1993.</a:t>
            </a:r>
          </a:p>
          <a:p>
            <a:r>
              <a:rPr lang="cs-CZ" dirty="0">
                <a:cs typeface="Arial" pitchFamily="34" charset="0"/>
              </a:rPr>
              <a:t>Slovník spisovné češtiny pro školu a veřejnost, </a:t>
            </a:r>
            <a:r>
              <a:rPr lang="cs-CZ" dirty="0" err="1">
                <a:cs typeface="Arial" pitchFamily="34" charset="0"/>
              </a:rPr>
              <a:t>Akademia</a:t>
            </a:r>
            <a:r>
              <a:rPr lang="cs-CZ" dirty="0">
                <a:cs typeface="Arial" pitchFamily="34" charset="0"/>
              </a:rPr>
              <a:t>, Praha </a:t>
            </a:r>
            <a:r>
              <a:rPr lang="cs-CZ" dirty="0" smtClean="0">
                <a:cs typeface="Arial" pitchFamily="34" charset="0"/>
              </a:rPr>
              <a:t>1978.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7309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354</Words>
  <Application>Microsoft Office PowerPoint</Application>
  <PresentationFormat>Předvádění na obrazovce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Norma a kodifikace</vt:lpstr>
      <vt:lpstr>Základní kodifikační příručky</vt:lpstr>
      <vt:lpstr>Prezentace aplikace PowerPoint</vt:lpstr>
      <vt:lpstr>Dokážeš vyčíst všechny informace o daném heslu</vt:lpstr>
      <vt:lpstr>klíč</vt:lpstr>
      <vt:lpstr>Metodický list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16</cp:revision>
  <dcterms:created xsi:type="dcterms:W3CDTF">2012-10-09T15:51:09Z</dcterms:created>
  <dcterms:modified xsi:type="dcterms:W3CDTF">2013-02-27T09:29:35Z</dcterms:modified>
</cp:coreProperties>
</file>