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74" r:id="rId3"/>
    <p:sldId id="260" r:id="rId4"/>
    <p:sldId id="262" r:id="rId5"/>
    <p:sldId id="266" r:id="rId6"/>
    <p:sldId id="264" r:id="rId7"/>
    <p:sldId id="27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EBCD99-2FAE-4BFE-91A6-9F4B811652E3}" type="presOf" srcId="{D8197B8C-B260-4A16-BDF4-0947B075E274}" destId="{5A5FFA88-C948-4069-8E93-59FA12366E83}" srcOrd="1" destOrd="0" presId="urn:microsoft.com/office/officeart/2005/8/layout/target3"/>
    <dgm:cxn modelId="{2C93DB76-B435-4A1F-9C01-7676E2C4D562}" type="presOf" srcId="{B651F6E3-6281-48DB-9319-2AEAFDAE7572}" destId="{6BB5E863-4638-4E1D-BFDE-399D028AC4ED}" srcOrd="1" destOrd="0" presId="urn:microsoft.com/office/officeart/2005/8/layout/target3"/>
    <dgm:cxn modelId="{299F182C-BE8E-4F9B-81FA-274DBFA988AA}" type="presOf" srcId="{D1D4F407-5343-4D3F-B5B9-D407B03CAEB4}" destId="{AED2198E-93D5-4001-81B4-73124B309672}" srcOrd="1" destOrd="0" presId="urn:microsoft.com/office/officeart/2005/8/layout/target3"/>
    <dgm:cxn modelId="{B1883249-BC30-4E90-AC68-0D4BEE850C3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2EA0DA-D7BE-4E93-AC03-332C8C90B6C1}" type="presOf" srcId="{4C35D32F-0EAB-4CD7-82EE-45574DC2A586}" destId="{890E4F0B-2866-4A3F-A3C7-2A14B1797930}" srcOrd="1" destOrd="0" presId="urn:microsoft.com/office/officeart/2005/8/layout/target3"/>
    <dgm:cxn modelId="{318DB778-39D9-46F2-BE16-267ADFFAF341}" type="presOf" srcId="{D1B46980-6531-4606-95E6-44980827E919}" destId="{6140AFEC-043D-4C43-A2F9-D0F5331DF3A3}" srcOrd="0" destOrd="0" presId="urn:microsoft.com/office/officeart/2005/8/layout/target3"/>
    <dgm:cxn modelId="{17C329BE-5D7A-44FC-A943-A60B6875DD36}" type="presOf" srcId="{B651F6E3-6281-48DB-9319-2AEAFDAE7572}" destId="{619D679B-A015-4ECF-8348-D1034C574F40}" srcOrd="0" destOrd="0" presId="urn:microsoft.com/office/officeart/2005/8/layout/target3"/>
    <dgm:cxn modelId="{C3A6D053-DFD0-4606-A274-C51FB6C738C8}" type="presOf" srcId="{D1B46980-6531-4606-95E6-44980827E919}" destId="{2BE915AB-18AA-4053-B92C-3BFC9ED204BB}" srcOrd="1" destOrd="0" presId="urn:microsoft.com/office/officeart/2005/8/layout/target3"/>
    <dgm:cxn modelId="{C063CB67-FB11-41E3-9978-203613640F0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F03D146-11A0-45E2-B922-07B7607AF517}" type="presOf" srcId="{757F3AB3-0718-4624-B441-E567A8F0AB56}" destId="{333A1088-737F-45CB-B68E-254E46348037}" srcOrd="0" destOrd="0" presId="urn:microsoft.com/office/officeart/2005/8/layout/target3"/>
    <dgm:cxn modelId="{E74AE66D-A57E-421A-B585-96DB9F0559A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22E037-BA5C-4D9F-B613-9B2655DCFC42}" type="presParOf" srcId="{333A1088-737F-45CB-B68E-254E46348037}" destId="{F5ABB229-8D3B-4694-996A-96F23CF14429}" srcOrd="0" destOrd="0" presId="urn:microsoft.com/office/officeart/2005/8/layout/target3"/>
    <dgm:cxn modelId="{0DABAA60-413B-4C28-B16F-70D25969A19D}" type="presParOf" srcId="{333A1088-737F-45CB-B68E-254E46348037}" destId="{F41139FD-01EE-4571-8B17-4FB00FC51163}" srcOrd="1" destOrd="0" presId="urn:microsoft.com/office/officeart/2005/8/layout/target3"/>
    <dgm:cxn modelId="{372C8435-8D3F-49FC-82E6-1E8D2CC5555F}" type="presParOf" srcId="{333A1088-737F-45CB-B68E-254E46348037}" destId="{D005CE8C-CC26-4C3E-AC11-E15060ECD759}" srcOrd="2" destOrd="0" presId="urn:microsoft.com/office/officeart/2005/8/layout/target3"/>
    <dgm:cxn modelId="{8E1A5B44-5824-42AE-921F-456EC2C0F41A}" type="presParOf" srcId="{333A1088-737F-45CB-B68E-254E46348037}" destId="{2C702D82-9B77-49B7-9568-BB8EB47C3372}" srcOrd="3" destOrd="0" presId="urn:microsoft.com/office/officeart/2005/8/layout/target3"/>
    <dgm:cxn modelId="{0960C63A-7069-46A1-A2D6-73E1F987BB06}" type="presParOf" srcId="{333A1088-737F-45CB-B68E-254E46348037}" destId="{A52A0455-90FF-4808-ABD0-F02540D31D5A}" srcOrd="4" destOrd="0" presId="urn:microsoft.com/office/officeart/2005/8/layout/target3"/>
    <dgm:cxn modelId="{ECECA801-32D7-4131-8FB5-3CBCCDC11865}" type="presParOf" srcId="{333A1088-737F-45CB-B68E-254E46348037}" destId="{6140AFEC-043D-4C43-A2F9-D0F5331DF3A3}" srcOrd="5" destOrd="0" presId="urn:microsoft.com/office/officeart/2005/8/layout/target3"/>
    <dgm:cxn modelId="{77C3DE68-9148-4456-B177-200C57302650}" type="presParOf" srcId="{333A1088-737F-45CB-B68E-254E46348037}" destId="{9358AC05-5D7D-4327-9F80-1AD486AEA664}" srcOrd="6" destOrd="0" presId="urn:microsoft.com/office/officeart/2005/8/layout/target3"/>
    <dgm:cxn modelId="{D1F451C6-FB3C-494C-A754-4AC66EFE5595}" type="presParOf" srcId="{333A1088-737F-45CB-B68E-254E46348037}" destId="{313FC574-E1CD-4FB4-B054-0B805CE0447D}" srcOrd="7" destOrd="0" presId="urn:microsoft.com/office/officeart/2005/8/layout/target3"/>
    <dgm:cxn modelId="{476F87CB-3847-4995-B576-FE7F2B9437F6}" type="presParOf" srcId="{333A1088-737F-45CB-B68E-254E46348037}" destId="{619D679B-A015-4ECF-8348-D1034C574F40}" srcOrd="8" destOrd="0" presId="urn:microsoft.com/office/officeart/2005/8/layout/target3"/>
    <dgm:cxn modelId="{2AA20119-1DEF-4CFC-B46D-A394E600E317}" type="presParOf" srcId="{333A1088-737F-45CB-B68E-254E46348037}" destId="{322283A8-4A27-4CDA-BAE3-F381106A9174}" srcOrd="9" destOrd="0" presId="urn:microsoft.com/office/officeart/2005/8/layout/target3"/>
    <dgm:cxn modelId="{CCB5A91E-2055-4728-A7BD-6EAFDF90A968}" type="presParOf" srcId="{333A1088-737F-45CB-B68E-254E46348037}" destId="{FFC9F71D-1B4F-4AD9-A4A6-86ADEFC8AF5C}" srcOrd="10" destOrd="0" presId="urn:microsoft.com/office/officeart/2005/8/layout/target3"/>
    <dgm:cxn modelId="{36DB317B-FDAB-40F8-AFED-D9D5BD49F0CD}" type="presParOf" srcId="{333A1088-737F-45CB-B68E-254E46348037}" destId="{25B08C86-7E15-44DC-BE7F-FFB55DD49D12}" srcOrd="11" destOrd="0" presId="urn:microsoft.com/office/officeart/2005/8/layout/target3"/>
    <dgm:cxn modelId="{55AA31C3-60A0-42E2-AD13-A7B817488C85}" type="presParOf" srcId="{333A1088-737F-45CB-B68E-254E46348037}" destId="{76644BE8-9D7C-4C09-B250-3D10AF48CBB7}" srcOrd="12" destOrd="0" presId="urn:microsoft.com/office/officeart/2005/8/layout/target3"/>
    <dgm:cxn modelId="{DE376544-021F-4A3D-8A44-3E16984FAFFA}" type="presParOf" srcId="{333A1088-737F-45CB-B68E-254E46348037}" destId="{EE85B701-7295-41C0-BA7A-34D3756A2AE6}" srcOrd="13" destOrd="0" presId="urn:microsoft.com/office/officeart/2005/8/layout/target3"/>
    <dgm:cxn modelId="{5EC8AC91-361F-4675-887A-D10815F0E2E1}" type="presParOf" srcId="{333A1088-737F-45CB-B68E-254E46348037}" destId="{8BEBB6EC-1DAA-4CAC-8A25-BC0FCBD5DBD5}" srcOrd="14" destOrd="0" presId="urn:microsoft.com/office/officeart/2005/8/layout/target3"/>
    <dgm:cxn modelId="{80050800-DE6B-45CC-8AC9-C57A82EEB2FF}" type="presParOf" srcId="{333A1088-737F-45CB-B68E-254E46348037}" destId="{AED2198E-93D5-4001-81B4-73124B309672}" srcOrd="15" destOrd="0" presId="urn:microsoft.com/office/officeart/2005/8/layout/target3"/>
    <dgm:cxn modelId="{29953759-EC20-4C86-BA77-D592AFECCDC5}" type="presParOf" srcId="{333A1088-737F-45CB-B68E-254E46348037}" destId="{2BE915AB-18AA-4053-B92C-3BFC9ED204BB}" srcOrd="16" destOrd="0" presId="urn:microsoft.com/office/officeart/2005/8/layout/target3"/>
    <dgm:cxn modelId="{9FE6013E-C9D8-4DDC-9489-50F8CB28685C}" type="presParOf" srcId="{333A1088-737F-45CB-B68E-254E46348037}" destId="{6BB5E863-4638-4E1D-BFDE-399D028AC4ED}" srcOrd="17" destOrd="0" presId="urn:microsoft.com/office/officeart/2005/8/layout/target3"/>
    <dgm:cxn modelId="{DD8DDAFD-5098-45D3-8C2B-DE4F5D5BB667}" type="presParOf" srcId="{333A1088-737F-45CB-B68E-254E46348037}" destId="{5A5FFA88-C948-4069-8E93-59FA12366E83}" srcOrd="18" destOrd="0" presId="urn:microsoft.com/office/officeart/2005/8/layout/target3"/>
    <dgm:cxn modelId="{DA416426-423E-49C7-8F41-B09424C653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48D62C-BA14-462F-BD16-440779A25AD1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02CCB-0BF8-48D7-9A13-9D191F6DD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235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743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527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003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857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089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9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735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795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746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289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039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8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64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90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8413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649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070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19997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7132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34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191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807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430F9-F6DF-42E4-8ADC-25FB8C710279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7F73C4-6B3B-43C9-926D-9A940CC67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94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90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Slohotvorní činitelé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6690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Slohotvorní činitelé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 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= podmínky (okolnosti) ovlivňující výstavbu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     jazykového projevu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1) </a:t>
            </a:r>
            <a:r>
              <a:rPr lang="cs-CZ" b="1" u="sng" dirty="0" smtClean="0"/>
              <a:t>objektivní</a:t>
            </a:r>
            <a:r>
              <a:rPr lang="cs-CZ" dirty="0" smtClean="0"/>
              <a:t> – na autorovi nezávislé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   (prostředí, forma, zaměření, adresát)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2) </a:t>
            </a:r>
            <a:r>
              <a:rPr lang="cs-CZ" b="1" u="sng" dirty="0" smtClean="0"/>
              <a:t>subjektivní</a:t>
            </a:r>
            <a:r>
              <a:rPr lang="cs-CZ" dirty="0" smtClean="0"/>
              <a:t> - osobnost autora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   (faktory biologické, vzdělání, jazykové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cs-CZ" dirty="0" smtClean="0"/>
              <a:t>    dovednosti)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371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4000" dirty="0" smtClean="0"/>
              <a:t>úkol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>
                <a:latin typeface="Arial Narrow" pitchFamily="34" charset="0"/>
              </a:rPr>
              <a:t>Dovedeš zařadit následující podmínky jazykového projevu ke slohotvorným činitelům?</a:t>
            </a:r>
          </a:p>
          <a:p>
            <a:pPr marL="0" indent="0" eaLnBrk="1" hangingPunct="1">
              <a:buFontTx/>
              <a:buNone/>
            </a:pPr>
            <a:endParaRPr lang="cs-CZ" dirty="0" smtClean="0">
              <a:latin typeface="Arial Narrow" pitchFamily="34" charset="0"/>
            </a:endParaRPr>
          </a:p>
          <a:p>
            <a:pPr marL="0" indent="0" eaLnBrk="1" hangingPunct="1">
              <a:buFontTx/>
              <a:buNone/>
            </a:pPr>
            <a:r>
              <a:rPr lang="cs-CZ" dirty="0" smtClean="0"/>
              <a:t>Kulturní rozhled, momentální duševní stav autora, míra připravenosti projevu, hluk, talent, vtipnost, neoficiální projev.</a:t>
            </a:r>
          </a:p>
        </p:txBody>
      </p:sp>
    </p:spTree>
    <p:extLst>
      <p:ext uri="{BB962C8B-B14F-4D97-AF65-F5344CB8AC3E}">
        <p14:creationId xmlns:p14="http://schemas.microsoft.com/office/powerpoint/2010/main" val="153492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jazykových projevů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cs-CZ" dirty="0" smtClean="0"/>
              <a:t>Projevy </a:t>
            </a:r>
            <a:r>
              <a:rPr lang="cs-CZ" b="1" dirty="0" smtClean="0"/>
              <a:t>mluvené a psané</a:t>
            </a:r>
          </a:p>
          <a:p>
            <a:pPr marL="0" indent="0" eaLnBrk="1" hangingPunct="1">
              <a:buNone/>
            </a:pPr>
            <a:r>
              <a:rPr lang="cs-CZ" dirty="0" smtClean="0"/>
              <a:t>Každá forma se vyznačuje zvláštními rysy a specifickými prostředky.</a:t>
            </a:r>
          </a:p>
          <a:p>
            <a:pPr marL="0" indent="0" eaLnBrk="1" hangingPunct="1">
              <a:buNone/>
            </a:pPr>
            <a:r>
              <a:rPr lang="cs-CZ" u="sng" dirty="0" smtClean="0"/>
              <a:t>Mluvený projev</a:t>
            </a:r>
            <a:r>
              <a:rPr lang="cs-CZ" dirty="0" smtClean="0"/>
              <a:t> - neopakovatelný, vázán na konkrétní časovou situaci nebo místo.</a:t>
            </a:r>
          </a:p>
          <a:p>
            <a:pPr marL="0" indent="0" eaLnBrk="1" hangingPunct="1">
              <a:buNone/>
            </a:pPr>
            <a:r>
              <a:rPr lang="cs-CZ" u="sng" dirty="0" smtClean="0"/>
              <a:t>Psaný projev</a:t>
            </a:r>
            <a:r>
              <a:rPr lang="cs-CZ" dirty="0" smtClean="0"/>
              <a:t>  - možno se k němu kdykoli vracet, často připravený, promyšlený.</a:t>
            </a:r>
          </a:p>
          <a:p>
            <a:pPr marL="0" indent="0" eaLnBrk="1" hangingPunct="1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2583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klíč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r>
              <a:rPr lang="cs-CZ" u="sng" dirty="0" smtClean="0"/>
              <a:t>Objektivní slohotvorní činitelé</a:t>
            </a:r>
            <a:r>
              <a:rPr lang="cs-CZ" dirty="0" smtClean="0"/>
              <a:t>: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</a:t>
            </a:r>
            <a:r>
              <a:rPr lang="cs-CZ" b="1" dirty="0" smtClean="0"/>
              <a:t>míra připravenosti projevu, hluk, 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b="1" dirty="0" smtClean="0"/>
              <a:t>   neoficiální projev</a:t>
            </a:r>
          </a:p>
          <a:p>
            <a:pPr marL="0" indent="0" eaLnBrk="1" hangingPunct="1">
              <a:buNone/>
              <a:defRPr/>
            </a:pPr>
            <a:r>
              <a:rPr lang="cs-CZ" u="sng" dirty="0" smtClean="0"/>
              <a:t>Subjektivní slohotvorní činitelé</a:t>
            </a:r>
            <a:r>
              <a:rPr lang="cs-CZ" dirty="0" smtClean="0"/>
              <a:t>: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dirty="0" smtClean="0"/>
              <a:t>    </a:t>
            </a:r>
            <a:r>
              <a:rPr lang="cs-CZ" b="1" dirty="0" smtClean="0"/>
              <a:t>kulturní rozhled, momentální duševní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b="1" dirty="0" smtClean="0"/>
              <a:t>    stav autora, talent, vtipnost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3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</a:t>
            </a:r>
            <a:r>
              <a:rPr lang="cs-CZ" sz="1800" dirty="0"/>
              <a:t> slohotvorní činitelé objektivní, subjektivní, projev písemný, </a:t>
            </a:r>
            <a:r>
              <a:rPr lang="cs-CZ" sz="1800" dirty="0" smtClean="0"/>
              <a:t>mluvený. Obsahuje úkol, </a:t>
            </a:r>
            <a:r>
              <a:rPr lang="cs-CZ" sz="1800" dirty="0"/>
              <a:t>klíč </a:t>
            </a:r>
          </a:p>
          <a:p>
            <a:r>
              <a:rPr lang="cs-CZ" sz="1800" dirty="0" smtClean="0"/>
              <a:t>Předpokládaný přínos (výstup): rozšíření a upevnění učiva základní školy.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25 minut </a:t>
            </a:r>
          </a:p>
          <a:p>
            <a:r>
              <a:rPr lang="cs-CZ" sz="1800" dirty="0" smtClean="0"/>
              <a:t>Postup: Teoretický základ představuje definování nového učiva, úkol  v materiálu je určen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828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MARIE </a:t>
            </a:r>
            <a:r>
              <a:rPr lang="cs-CZ" dirty="0"/>
              <a:t>SOCHROVÁ. </a:t>
            </a:r>
            <a:r>
              <a:rPr lang="cs-CZ" i="1" dirty="0"/>
              <a:t>Český jazyk v kostce</a:t>
            </a:r>
            <a:r>
              <a:rPr lang="cs-CZ" dirty="0"/>
              <a:t>. 1996. vyd. Praha: Fragment, 1996. ISBN 08-089-8380-7200041-1.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0232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333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Slohotvorní činitelé</vt:lpstr>
      <vt:lpstr>úkol</vt:lpstr>
      <vt:lpstr>Druhy jazykových projevů</vt:lpstr>
      <vt:lpstr>klíč</vt:lpstr>
      <vt:lpstr>Metodický list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15</cp:revision>
  <dcterms:created xsi:type="dcterms:W3CDTF">2012-11-19T13:52:12Z</dcterms:created>
  <dcterms:modified xsi:type="dcterms:W3CDTF">2013-02-27T09:34:19Z</dcterms:modified>
</cp:coreProperties>
</file>