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73" r:id="rId3"/>
    <p:sldId id="256" r:id="rId4"/>
    <p:sldId id="262" r:id="rId5"/>
    <p:sldId id="264" r:id="rId6"/>
    <p:sldId id="257" r:id="rId7"/>
    <p:sldId id="258" r:id="rId8"/>
    <p:sldId id="260" r:id="rId9"/>
    <p:sldId id="265" r:id="rId10"/>
    <p:sldId id="274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PROJEKTU: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 SOŠ Net Office Orlová, spol. s r. o.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Naděžda Tománková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1600" dirty="0" smtClean="0"/>
            <a:t>NÁZEV ŠABLONY: III/2 -Inovace a zkvalitnění výuky prostřednictvím ICT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1CFDC8-8DAA-41FC-A00F-8CA362029F59}" type="presOf" srcId="{4C35D32F-0EAB-4CD7-82EE-45574DC2A586}" destId="{8BEBB6EC-1DAA-4CAC-8A25-BC0FCBD5DBD5}" srcOrd="0" destOrd="0" presId="urn:microsoft.com/office/officeart/2005/8/layout/target3"/>
    <dgm:cxn modelId="{FC48AC8E-966E-4F52-B80E-D5819FF83847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97C7BD5-009E-45B5-92A9-314C4E0BA25A}" type="presOf" srcId="{D1D4F407-5343-4D3F-B5B9-D407B03CAEB4}" destId="{AED2198E-93D5-4001-81B4-73124B309672}" srcOrd="1" destOrd="0" presId="urn:microsoft.com/office/officeart/2005/8/layout/target3"/>
    <dgm:cxn modelId="{CC24137A-D1F2-462D-9B01-118C908C55FB}" type="presOf" srcId="{4C35D32F-0EAB-4CD7-82EE-45574DC2A586}" destId="{890E4F0B-2866-4A3F-A3C7-2A14B1797930}" srcOrd="1" destOrd="0" presId="urn:microsoft.com/office/officeart/2005/8/layout/target3"/>
    <dgm:cxn modelId="{0BD19629-FBF7-431B-B8A2-F699E7CE1106}" type="presOf" srcId="{B651F6E3-6281-48DB-9319-2AEAFDAE7572}" destId="{619D679B-A015-4ECF-8348-D1034C574F40}" srcOrd="0" destOrd="0" presId="urn:microsoft.com/office/officeart/2005/8/layout/target3"/>
    <dgm:cxn modelId="{44BF018F-D96F-4D04-AA7E-7017428E2B91}" type="presOf" srcId="{D8197B8C-B260-4A16-BDF4-0947B075E274}" destId="{25B08C86-7E15-44DC-BE7F-FFB55DD49D12}" srcOrd="0" destOrd="0" presId="urn:microsoft.com/office/officeart/2005/8/layout/target3"/>
    <dgm:cxn modelId="{641F759A-1D41-4741-AC71-8C02FD1AE688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C350C8C-3568-4F35-92A8-AC8060BAD41E}" type="presOf" srcId="{D8197B8C-B260-4A16-BDF4-0947B075E274}" destId="{5A5FFA88-C948-4069-8E93-59FA12366E83}" srcOrd="1" destOrd="0" presId="urn:microsoft.com/office/officeart/2005/8/layout/target3"/>
    <dgm:cxn modelId="{E9042D24-6FEC-4071-AC6B-A59FC1F9D1C6}" type="presOf" srcId="{D1B46980-6531-4606-95E6-44980827E919}" destId="{2BE915AB-18AA-4053-B92C-3BFC9ED204BB}" srcOrd="1" destOrd="0" presId="urn:microsoft.com/office/officeart/2005/8/layout/target3"/>
    <dgm:cxn modelId="{C1F45905-C07E-4EDF-A7B6-19B803A20663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6ADEBA4-E502-4570-BE9F-DBDDB2E8D920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EEB6CCA-9AF0-4470-908B-8A33FA8C031A}" type="presParOf" srcId="{333A1088-737F-45CB-B68E-254E46348037}" destId="{F5ABB229-8D3B-4694-996A-96F23CF14429}" srcOrd="0" destOrd="0" presId="urn:microsoft.com/office/officeart/2005/8/layout/target3"/>
    <dgm:cxn modelId="{1EA79BD0-836E-4417-B3A9-D1CC11724E94}" type="presParOf" srcId="{333A1088-737F-45CB-B68E-254E46348037}" destId="{F41139FD-01EE-4571-8B17-4FB00FC51163}" srcOrd="1" destOrd="0" presId="urn:microsoft.com/office/officeart/2005/8/layout/target3"/>
    <dgm:cxn modelId="{13A302F5-639C-4A18-8BEF-A0CA2B3052C6}" type="presParOf" srcId="{333A1088-737F-45CB-B68E-254E46348037}" destId="{D005CE8C-CC26-4C3E-AC11-E15060ECD759}" srcOrd="2" destOrd="0" presId="urn:microsoft.com/office/officeart/2005/8/layout/target3"/>
    <dgm:cxn modelId="{B02EAB31-BBA7-4D1E-95DD-1743F9AA2EAD}" type="presParOf" srcId="{333A1088-737F-45CB-B68E-254E46348037}" destId="{2C702D82-9B77-49B7-9568-BB8EB47C3372}" srcOrd="3" destOrd="0" presId="urn:microsoft.com/office/officeart/2005/8/layout/target3"/>
    <dgm:cxn modelId="{4464C91F-68C3-4C8E-BD29-C3EDA9542EF8}" type="presParOf" srcId="{333A1088-737F-45CB-B68E-254E46348037}" destId="{A52A0455-90FF-4808-ABD0-F02540D31D5A}" srcOrd="4" destOrd="0" presId="urn:microsoft.com/office/officeart/2005/8/layout/target3"/>
    <dgm:cxn modelId="{877FD0D2-2051-48BC-A976-B2DFA446A266}" type="presParOf" srcId="{333A1088-737F-45CB-B68E-254E46348037}" destId="{6140AFEC-043D-4C43-A2F9-D0F5331DF3A3}" srcOrd="5" destOrd="0" presId="urn:microsoft.com/office/officeart/2005/8/layout/target3"/>
    <dgm:cxn modelId="{F9E7CCF2-829F-4DA4-8F55-DB7217067520}" type="presParOf" srcId="{333A1088-737F-45CB-B68E-254E46348037}" destId="{9358AC05-5D7D-4327-9F80-1AD486AEA664}" srcOrd="6" destOrd="0" presId="urn:microsoft.com/office/officeart/2005/8/layout/target3"/>
    <dgm:cxn modelId="{A478B468-4556-45C3-BD0E-9A5B9F53AD2E}" type="presParOf" srcId="{333A1088-737F-45CB-B68E-254E46348037}" destId="{313FC574-E1CD-4FB4-B054-0B805CE0447D}" srcOrd="7" destOrd="0" presId="urn:microsoft.com/office/officeart/2005/8/layout/target3"/>
    <dgm:cxn modelId="{736A36E2-9EFC-47EB-9482-A3931DB740E5}" type="presParOf" srcId="{333A1088-737F-45CB-B68E-254E46348037}" destId="{619D679B-A015-4ECF-8348-D1034C574F40}" srcOrd="8" destOrd="0" presId="urn:microsoft.com/office/officeart/2005/8/layout/target3"/>
    <dgm:cxn modelId="{98C34B01-56B1-4395-B76D-0F5E8FAEA470}" type="presParOf" srcId="{333A1088-737F-45CB-B68E-254E46348037}" destId="{322283A8-4A27-4CDA-BAE3-F381106A9174}" srcOrd="9" destOrd="0" presId="urn:microsoft.com/office/officeart/2005/8/layout/target3"/>
    <dgm:cxn modelId="{60119D35-924D-43C5-8139-681C0AF68C71}" type="presParOf" srcId="{333A1088-737F-45CB-B68E-254E46348037}" destId="{FFC9F71D-1B4F-4AD9-A4A6-86ADEFC8AF5C}" srcOrd="10" destOrd="0" presId="urn:microsoft.com/office/officeart/2005/8/layout/target3"/>
    <dgm:cxn modelId="{E40A2402-87B8-40E8-AA1F-D8FCE64E8CC7}" type="presParOf" srcId="{333A1088-737F-45CB-B68E-254E46348037}" destId="{25B08C86-7E15-44DC-BE7F-FFB55DD49D12}" srcOrd="11" destOrd="0" presId="urn:microsoft.com/office/officeart/2005/8/layout/target3"/>
    <dgm:cxn modelId="{605C097E-8B32-4151-AB95-B5561C74C882}" type="presParOf" srcId="{333A1088-737F-45CB-B68E-254E46348037}" destId="{76644BE8-9D7C-4C09-B250-3D10AF48CBB7}" srcOrd="12" destOrd="0" presId="urn:microsoft.com/office/officeart/2005/8/layout/target3"/>
    <dgm:cxn modelId="{F6989CBB-96AE-4C53-8E0C-A0D33A155907}" type="presParOf" srcId="{333A1088-737F-45CB-B68E-254E46348037}" destId="{EE85B701-7295-41C0-BA7A-34D3756A2AE6}" srcOrd="13" destOrd="0" presId="urn:microsoft.com/office/officeart/2005/8/layout/target3"/>
    <dgm:cxn modelId="{65DA56BB-8937-4F35-93A2-2987F7E89633}" type="presParOf" srcId="{333A1088-737F-45CB-B68E-254E46348037}" destId="{8BEBB6EC-1DAA-4CAC-8A25-BC0FCBD5DBD5}" srcOrd="14" destOrd="0" presId="urn:microsoft.com/office/officeart/2005/8/layout/target3"/>
    <dgm:cxn modelId="{CDA3CA15-0906-48F4-9F62-5AE10297E75C}" type="presParOf" srcId="{333A1088-737F-45CB-B68E-254E46348037}" destId="{AED2198E-93D5-4001-81B4-73124B309672}" srcOrd="15" destOrd="0" presId="urn:microsoft.com/office/officeart/2005/8/layout/target3"/>
    <dgm:cxn modelId="{D61E061D-9050-4578-A155-EB9BDC2EC002}" type="presParOf" srcId="{333A1088-737F-45CB-B68E-254E46348037}" destId="{2BE915AB-18AA-4053-B92C-3BFC9ED204BB}" srcOrd="16" destOrd="0" presId="urn:microsoft.com/office/officeart/2005/8/layout/target3"/>
    <dgm:cxn modelId="{3A8DC5FA-6725-485F-8EAE-6EAB507E329E}" type="presParOf" srcId="{333A1088-737F-45CB-B68E-254E46348037}" destId="{6BB5E863-4638-4E1D-BFDE-399D028AC4ED}" srcOrd="17" destOrd="0" presId="urn:microsoft.com/office/officeart/2005/8/layout/target3"/>
    <dgm:cxn modelId="{56486EA7-C5DA-4654-AE54-DD6FB15781CB}" type="presParOf" srcId="{333A1088-737F-45CB-B68E-254E46348037}" destId="{5A5FFA88-C948-4069-8E93-59FA12366E83}" srcOrd="18" destOrd="0" presId="urn:microsoft.com/office/officeart/2005/8/layout/target3"/>
    <dgm:cxn modelId="{A6E64B5B-72CA-43B3-AEFD-79A84C84C7A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SOŠ Net Office Orlová, spol. s r. o.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ŠABLONY: III/2 -Inovace a zkvalitnění výuky prostřednictvím ICT</a:t>
          </a:r>
          <a:endParaRPr lang="cs-CZ" sz="16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993DEF-6776-4694-83C8-CF30E862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224B2-75A3-4E48-B1DB-857C0ACD6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77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7378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154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5393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522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544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078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624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33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478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817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032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5032B10-9DA9-439A-92F4-93AD3E29C295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907F2C9-5AF9-41AE-AAA2-FB4CC82F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786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636D75-04F6-4233-A302-6EDAC484E6BD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0DB0A56-948A-40AB-A6D5-7C9F15FEA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964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604D0A-184A-42EE-8A19-A914FF81AEE0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59F8784-B16B-4019-9AE8-A84E9FFE7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901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8CCEB-E6A6-4519-AAAB-17226254F382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39A19C5-1E52-490F-9EDF-E0EBDBABEB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413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81124A-B2A2-4180-8D74-34986333DBA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1BDFA2-2293-436B-B2AE-CB8655363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492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466F8D-E917-42E8-862F-387CBFAD6C2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3524B6F-3A28-444B-BF95-B94F3E585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1070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ED9D352-2A16-420B-8413-87AB519933D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8946FA4-D298-47FC-95DB-4E01FC33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999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BF8FE1C-D849-4286-BF16-E72DA752226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5CB1F5-686B-49B3-B16C-B61DA77F73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7132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7FA9776-7FED-4ED5-8A4B-2CA89A41C85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0300D9-5E4B-4912-A618-0A3B2F79A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734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225557-DDD3-4C08-B80C-4BF3113F444A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7AB8330-C249-4E5C-9CD1-163EB0200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1919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9014BB7-C061-4369-A121-AEE3D4CAA89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7805A5-BF7C-4624-8498-C387D5DFE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80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C1F27-B309-4C92-800F-3156310C09A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92D91-EBAE-4C97-9897-649607A04E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37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20B9999-534C-41D7-8CC5-65BFFED3BC8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A489B4D-D79C-4018-AF1D-E83099F54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090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1565597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1835696" y="3717031"/>
            <a:ext cx="6480720" cy="28024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kern="1200" dirty="0" smtClean="0"/>
              <a:t>TEMA: </a:t>
            </a:r>
            <a:r>
              <a:rPr lang="cs-CZ" sz="2000" kern="1200" dirty="0" smtClean="0"/>
              <a:t>Grafická stránka jazyka</a:t>
            </a:r>
            <a:endParaRPr lang="cs-CZ" sz="2000" kern="1200" dirty="0"/>
          </a:p>
        </p:txBody>
      </p:sp>
    </p:spTree>
    <p:extLst>
      <p:ext uri="{BB962C8B-B14F-4D97-AF65-F5344CB8AC3E}">
        <p14:creationId xmlns:p14="http://schemas.microsoft.com/office/powerpoint/2010/main" val="256628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Grafická stránka jazyka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Psaná forma jazyka, umění </a:t>
            </a:r>
            <a:r>
              <a:rPr lang="cs-CZ" b="1" dirty="0"/>
              <a:t>psaní </a:t>
            </a:r>
          </a:p>
        </p:txBody>
      </p:sp>
    </p:spTree>
    <p:extLst>
      <p:ext uri="{BB962C8B-B14F-4D97-AF65-F5344CB8AC3E}">
        <p14:creationId xmlns:p14="http://schemas.microsoft.com/office/powerpoint/2010/main" val="336659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právě </a:t>
            </a:r>
            <a:r>
              <a:rPr lang="cs-CZ" dirty="0" err="1" smtClean="0"/>
              <a:t>Čtvrtn-ček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Petr </a:t>
            </a:r>
            <a:r>
              <a:rPr lang="cs-CZ" dirty="0" err="1" smtClean="0"/>
              <a:t>Čtvrtn-ček</a:t>
            </a:r>
            <a:r>
              <a:rPr lang="cs-CZ" dirty="0" smtClean="0"/>
              <a:t> se láme v kolenou uprostřed rozpač-tě okouněj-c-  </a:t>
            </a:r>
            <a:r>
              <a:rPr lang="cs-CZ" dirty="0" err="1" smtClean="0"/>
              <a:t>smečk</a:t>
            </a:r>
            <a:r>
              <a:rPr lang="cs-CZ" dirty="0" smtClean="0"/>
              <a:t>- č-</a:t>
            </a:r>
            <a:r>
              <a:rPr lang="cs-CZ" dirty="0" err="1" smtClean="0"/>
              <a:t>vav</a:t>
            </a:r>
            <a:r>
              <a:rPr lang="cs-CZ" dirty="0" smtClean="0"/>
              <a:t> a sobí paroh- jsou v (č/Č)esku náhle symbolem (v/V)</a:t>
            </a:r>
            <a:r>
              <a:rPr lang="cs-CZ" dirty="0" err="1" smtClean="0"/>
              <a:t>ánoc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1) Doplň pravopis.</a:t>
            </a:r>
          </a:p>
          <a:p>
            <a:pPr marL="0" indent="0">
              <a:buNone/>
            </a:pPr>
            <a:r>
              <a:rPr lang="cs-CZ" dirty="0" smtClean="0"/>
              <a:t>2) Kolik hlásek a kolik písmen je ve slově právě?  Napiš výslovnost.</a:t>
            </a:r>
          </a:p>
          <a:p>
            <a:pPr marL="0" indent="0">
              <a:buNone/>
            </a:pPr>
            <a:r>
              <a:rPr lang="cs-CZ" dirty="0"/>
              <a:t>3</a:t>
            </a:r>
            <a:r>
              <a:rPr lang="cs-CZ" dirty="0" smtClean="0"/>
              <a:t>) Vyhledej slovo obsahující slabikotvornou souhlásku.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107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1)Petr Čtvrtníček </a:t>
            </a:r>
            <a:r>
              <a:rPr lang="cs-CZ" dirty="0"/>
              <a:t>se láme v kolenou uprostřed </a:t>
            </a:r>
            <a:r>
              <a:rPr lang="cs-CZ" dirty="0" smtClean="0"/>
              <a:t>rozpačitě okounějící  smečky čivav </a:t>
            </a:r>
            <a:r>
              <a:rPr lang="cs-CZ" dirty="0"/>
              <a:t>a sobí </a:t>
            </a:r>
            <a:r>
              <a:rPr lang="cs-CZ" dirty="0" smtClean="0"/>
              <a:t>parohy </a:t>
            </a:r>
            <a:r>
              <a:rPr lang="cs-CZ" dirty="0"/>
              <a:t>jsou v </a:t>
            </a:r>
            <a:r>
              <a:rPr lang="cs-CZ" dirty="0" smtClean="0"/>
              <a:t>Česku </a:t>
            </a:r>
            <a:r>
              <a:rPr lang="cs-CZ" dirty="0"/>
              <a:t>náhle symbolem </a:t>
            </a:r>
            <a:r>
              <a:rPr lang="cs-CZ" dirty="0" smtClean="0"/>
              <a:t>Vánoc.</a:t>
            </a:r>
          </a:p>
          <a:p>
            <a:pPr marL="0" indent="0">
              <a:buNone/>
            </a:pPr>
            <a:r>
              <a:rPr lang="cs-CZ" dirty="0" smtClean="0"/>
              <a:t>2) 6 hlásek /</a:t>
            </a:r>
            <a:r>
              <a:rPr lang="cs-CZ" dirty="0" err="1" smtClean="0"/>
              <a:t>právje</a:t>
            </a:r>
            <a:r>
              <a:rPr lang="cs-CZ" dirty="0" smtClean="0"/>
              <a:t>/</a:t>
            </a:r>
          </a:p>
          <a:p>
            <a:pPr marL="0" indent="0">
              <a:buNone/>
            </a:pPr>
            <a:r>
              <a:rPr lang="cs-CZ" dirty="0" smtClean="0"/>
              <a:t>3)</a:t>
            </a:r>
            <a:r>
              <a:rPr lang="cs-CZ" dirty="0" err="1" smtClean="0"/>
              <a:t>Pe-tr</a:t>
            </a:r>
            <a:r>
              <a:rPr lang="cs-CZ" dirty="0" smtClean="0"/>
              <a:t> Čtvrt-</a:t>
            </a:r>
            <a:r>
              <a:rPr lang="cs-CZ" dirty="0" err="1" smtClean="0"/>
              <a:t>níček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851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11200" b="1" u="sng" dirty="0"/>
              <a:t>P</a:t>
            </a:r>
            <a:r>
              <a:rPr lang="cs-CZ" sz="11200" b="1" u="sng" dirty="0" smtClean="0"/>
              <a:t>ísmeno </a:t>
            </a:r>
            <a:r>
              <a:rPr lang="cs-CZ" sz="11200" dirty="0" smtClean="0"/>
              <a:t>=  nejmenší grafická jednotka</a:t>
            </a:r>
            <a:br>
              <a:rPr lang="cs-CZ" sz="11200" dirty="0" smtClean="0"/>
            </a:br>
            <a:r>
              <a:rPr lang="cs-CZ" sz="11200" b="1" u="sng" dirty="0"/>
              <a:t>P</a:t>
            </a:r>
            <a:r>
              <a:rPr lang="cs-CZ" sz="11200" b="1" u="sng" dirty="0" smtClean="0"/>
              <a:t>ísmo</a:t>
            </a:r>
            <a:r>
              <a:rPr lang="cs-CZ" sz="11200" dirty="0" smtClean="0"/>
              <a:t> =  prostředek grafického záznamu jazyka, soustava grafických znaků</a:t>
            </a:r>
            <a:endParaRPr lang="cs-CZ" sz="11200" dirty="0"/>
          </a:p>
          <a:p>
            <a:pPr marL="0" indent="0">
              <a:lnSpc>
                <a:spcPct val="120000"/>
              </a:lnSpc>
              <a:buNone/>
            </a:pPr>
            <a:r>
              <a:rPr lang="cs-CZ" sz="11200" b="1" u="sng" dirty="0" smtClean="0"/>
              <a:t>Pravopis (ortografie</a:t>
            </a:r>
            <a:r>
              <a:rPr lang="cs-CZ" sz="11200" dirty="0" smtClean="0"/>
              <a:t>)= </a:t>
            </a:r>
            <a:r>
              <a:rPr lang="cs-CZ" sz="11200" dirty="0"/>
              <a:t> </a:t>
            </a:r>
            <a:r>
              <a:rPr lang="cs-CZ" sz="11200" dirty="0" smtClean="0"/>
              <a:t>konkrétní způsob užití písma ve spisovném písemném projevu</a:t>
            </a:r>
            <a:br>
              <a:rPr lang="cs-CZ" sz="11200" dirty="0" smtClean="0"/>
            </a:br>
            <a:r>
              <a:rPr lang="cs-CZ" sz="11200" dirty="0" smtClean="0"/>
              <a:t>Čeština používá písmo zvané </a:t>
            </a:r>
            <a:r>
              <a:rPr lang="cs-CZ" sz="11200" b="1" dirty="0" smtClean="0"/>
              <a:t>latinka</a:t>
            </a:r>
            <a:r>
              <a:rPr lang="cs-CZ" sz="11200" dirty="0" smtClean="0"/>
              <a:t> (42 písmen, z toho 26 prostých, 15 s diakritickým znaménkem+ jedna spřežka = písmeno ch).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11200" dirty="0"/>
              <a:t>O</a:t>
            </a:r>
            <a:r>
              <a:rPr lang="cs-CZ" sz="11200" dirty="0" smtClean="0"/>
              <a:t>značení číslic – </a:t>
            </a:r>
            <a:r>
              <a:rPr lang="cs-CZ" sz="11200" b="1" dirty="0" smtClean="0"/>
              <a:t>arabské číslice</a:t>
            </a:r>
            <a:r>
              <a:rPr lang="cs-CZ" sz="11200" dirty="0" smtClean="0"/>
              <a:t>, méně často římské číslice</a:t>
            </a:r>
          </a:p>
          <a:p>
            <a:pPr marL="0" indent="0">
              <a:lnSpc>
                <a:spcPct val="120000"/>
              </a:lnSpc>
              <a:buNone/>
            </a:pPr>
            <a:endParaRPr lang="cs-CZ" sz="9600" dirty="0" smtClean="0"/>
          </a:p>
          <a:p>
            <a:pPr marL="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826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Český pravopis zaznamenává pouze fonémy (hlásky), které jsou schopny rozlišit slova, </a:t>
            </a:r>
          </a:p>
          <a:p>
            <a:pPr marL="0" indent="0">
              <a:buNone/>
            </a:pPr>
            <a:r>
              <a:rPr lang="cs-CZ" dirty="0" smtClean="0"/>
              <a:t>tzv.  </a:t>
            </a:r>
            <a:r>
              <a:rPr lang="cs-CZ" b="1" dirty="0"/>
              <a:t>f</a:t>
            </a:r>
            <a:r>
              <a:rPr lang="cs-CZ" b="1" dirty="0" smtClean="0"/>
              <a:t>onologický pravopis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P</a:t>
            </a:r>
            <a:r>
              <a:rPr lang="cs-CZ" dirty="0" smtClean="0"/>
              <a:t>oučení o pravopise = Slovník spisovné češtiny</a:t>
            </a:r>
            <a:br>
              <a:rPr lang="cs-CZ" dirty="0" smtClean="0"/>
            </a:br>
            <a:r>
              <a:rPr lang="cs-CZ" u="sng" dirty="0" smtClean="0"/>
              <a:t>Odchylky: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i / y </a:t>
            </a:r>
            <a:r>
              <a:rPr lang="cs-CZ" dirty="0" smtClean="0"/>
              <a:t>= jeden foném</a:t>
            </a:r>
            <a:br>
              <a:rPr lang="cs-CZ" dirty="0" smtClean="0"/>
            </a:br>
            <a:r>
              <a:rPr lang="cs-CZ" b="1" dirty="0" smtClean="0"/>
              <a:t>ě</a:t>
            </a:r>
            <a:r>
              <a:rPr lang="cs-CZ" dirty="0"/>
              <a:t> </a:t>
            </a:r>
            <a:r>
              <a:rPr lang="cs-CZ" dirty="0" smtClean="0"/>
              <a:t>( daně /</a:t>
            </a:r>
            <a:r>
              <a:rPr lang="cs-CZ" dirty="0" err="1" smtClean="0"/>
              <a:t>daňe</a:t>
            </a:r>
            <a:r>
              <a:rPr lang="cs-CZ" dirty="0" smtClean="0"/>
              <a:t>/, věž /</a:t>
            </a:r>
            <a:r>
              <a:rPr lang="cs-CZ" dirty="0" err="1" smtClean="0"/>
              <a:t>vješ</a:t>
            </a:r>
            <a:r>
              <a:rPr lang="cs-CZ" dirty="0" smtClean="0"/>
              <a:t>/ nebo měl/</a:t>
            </a:r>
            <a:r>
              <a:rPr lang="cs-CZ" dirty="0" err="1" smtClean="0"/>
              <a:t>mňel</a:t>
            </a:r>
            <a:r>
              <a:rPr lang="cs-CZ" dirty="0" smtClean="0"/>
              <a:t>/)</a:t>
            </a:r>
          </a:p>
          <a:p>
            <a:pPr marL="0" indent="0">
              <a:buNone/>
            </a:pPr>
            <a:r>
              <a:rPr lang="cs-CZ" b="1" dirty="0" smtClean="0"/>
              <a:t>ú/ů  </a:t>
            </a:r>
            <a:r>
              <a:rPr lang="cs-CZ" dirty="0" smtClean="0"/>
              <a:t>– čárka, kroužek</a:t>
            </a:r>
            <a:br>
              <a:rPr lang="cs-CZ" dirty="0" smtClean="0"/>
            </a:br>
            <a:r>
              <a:rPr lang="cs-CZ" dirty="0" smtClean="0"/>
              <a:t>spodoba znělosti nemá vliv na psanou podobu</a:t>
            </a:r>
            <a:br>
              <a:rPr lang="cs-CZ" dirty="0" smtClean="0"/>
            </a:br>
            <a:r>
              <a:rPr lang="cs-CZ" dirty="0" smtClean="0"/>
              <a:t> ( sbor - </a:t>
            </a:r>
            <a:r>
              <a:rPr lang="cs-CZ" dirty="0"/>
              <a:t>/</a:t>
            </a:r>
            <a:r>
              <a:rPr lang="cs-CZ" dirty="0" err="1" smtClean="0"/>
              <a:t>zbor</a:t>
            </a:r>
            <a:r>
              <a:rPr lang="cs-CZ" dirty="0" smtClean="0"/>
              <a:t>/, hádka - /</a:t>
            </a:r>
            <a:r>
              <a:rPr lang="cs-CZ" dirty="0" err="1" smtClean="0"/>
              <a:t>hátka</a:t>
            </a:r>
            <a:r>
              <a:rPr lang="cs-CZ" dirty="0" smtClean="0"/>
              <a:t>/)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515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Čeština je zapeklitý jazyk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1600" dirty="0" smtClean="0"/>
              <a:t>Přiletěl jsem do tehdejšího Československa v roce 1990. Vystudoval jsem obor čeština pro cizince.</a:t>
            </a:r>
          </a:p>
          <a:p>
            <a:pPr marL="0" indent="0">
              <a:buNone/>
            </a:pPr>
            <a:r>
              <a:rPr lang="cs-CZ" sz="1600" dirty="0" smtClean="0"/>
              <a:t>Proč je ale pro Vietnamce </a:t>
            </a:r>
            <a:r>
              <a:rPr lang="cs-CZ" sz="1600" b="1" dirty="0" smtClean="0"/>
              <a:t>těžké</a:t>
            </a:r>
            <a:r>
              <a:rPr lang="cs-CZ" sz="1600" dirty="0" smtClean="0"/>
              <a:t> naučit se česky?</a:t>
            </a:r>
          </a:p>
          <a:p>
            <a:pPr marL="0" indent="0">
              <a:buNone/>
            </a:pPr>
            <a:r>
              <a:rPr lang="cs-CZ" sz="1600" dirty="0" smtClean="0"/>
              <a:t>Oba jazyka jsou naprosto odlišné. Vietnamština je jazyk silně tónový. </a:t>
            </a:r>
            <a:r>
              <a:rPr lang="cs-CZ" sz="1600" dirty="0"/>
              <a:t>V</a:t>
            </a:r>
            <a:r>
              <a:rPr lang="cs-CZ" sz="1600" dirty="0" smtClean="0"/>
              <a:t> češtině například u otázek zvedáme hlas, u sdělovacích vět hlas trochu klesne. To je ve </a:t>
            </a:r>
            <a:r>
              <a:rPr lang="cs-CZ" sz="1600" b="1" dirty="0" smtClean="0"/>
              <a:t>vietnamštině</a:t>
            </a:r>
            <a:r>
              <a:rPr lang="cs-CZ" sz="1600" dirty="0" smtClean="0"/>
              <a:t> naprosto vyloučené, protože změna tónu vede ke změně významu slova. </a:t>
            </a:r>
            <a:r>
              <a:rPr lang="cs-CZ" sz="1600" b="1" dirty="0" smtClean="0"/>
              <a:t>Například </a:t>
            </a:r>
            <a:r>
              <a:rPr lang="cs-CZ" sz="1600" dirty="0" smtClean="0"/>
              <a:t>slovo </a:t>
            </a:r>
            <a:r>
              <a:rPr lang="cs-CZ" sz="1600" dirty="0" err="1" smtClean="0"/>
              <a:t>ma</a:t>
            </a:r>
            <a:r>
              <a:rPr lang="cs-CZ" sz="1600" dirty="0" smtClean="0"/>
              <a:t>. Samotné slovo znamená duch. Vyslovíme-li je s klesajícím tónem, znamená který, se stoupajícím tónem pak matka. </a:t>
            </a:r>
            <a:r>
              <a:rPr lang="cs-CZ" sz="1600" dirty="0" err="1" smtClean="0"/>
              <a:t>Ma</a:t>
            </a:r>
            <a:r>
              <a:rPr lang="cs-CZ" sz="1600" dirty="0" smtClean="0"/>
              <a:t> s klesajícím a stoupajícím tónem znamená </a:t>
            </a:r>
            <a:r>
              <a:rPr lang="cs-CZ" sz="1600" b="1" dirty="0" smtClean="0"/>
              <a:t>hrob</a:t>
            </a:r>
            <a:r>
              <a:rPr lang="cs-CZ" sz="1600" dirty="0" smtClean="0"/>
              <a:t>. A nakonec </a:t>
            </a:r>
            <a:r>
              <a:rPr lang="cs-CZ" sz="1600" dirty="0" err="1" smtClean="0"/>
              <a:t>ma</a:t>
            </a:r>
            <a:r>
              <a:rPr lang="cs-CZ" sz="1600" dirty="0" smtClean="0"/>
              <a:t> s hlubokým tónem </a:t>
            </a:r>
            <a:r>
              <a:rPr lang="cs-CZ" sz="1600" dirty="0" err="1" smtClean="0"/>
              <a:t>zamená</a:t>
            </a:r>
            <a:r>
              <a:rPr lang="cs-CZ" sz="1600" dirty="0" smtClean="0"/>
              <a:t> rýžovou sazenici.</a:t>
            </a:r>
          </a:p>
          <a:p>
            <a:pPr marL="0" indent="0">
              <a:buNone/>
            </a:pPr>
            <a:r>
              <a:rPr lang="cs-CZ" sz="1600" dirty="0" err="1" smtClean="0"/>
              <a:t>Nguyen</a:t>
            </a:r>
            <a:r>
              <a:rPr lang="cs-CZ" sz="1600" dirty="0" smtClean="0"/>
              <a:t> </a:t>
            </a:r>
            <a:r>
              <a:rPr lang="cs-CZ" sz="1600" dirty="0" err="1" smtClean="0"/>
              <a:t>Bao</a:t>
            </a:r>
            <a:r>
              <a:rPr lang="cs-CZ" sz="1600" dirty="0" smtClean="0"/>
              <a:t> </a:t>
            </a:r>
            <a:r>
              <a:rPr lang="cs-CZ" sz="1600" dirty="0" err="1" smtClean="0"/>
              <a:t>ngoc</a:t>
            </a:r>
            <a:r>
              <a:rPr lang="cs-CZ" sz="1600" dirty="0" smtClean="0"/>
              <a:t>: LN, 27.9.2006,zkráceno)</a:t>
            </a:r>
            <a:endParaRPr lang="cs-CZ" sz="1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1) </a:t>
            </a:r>
            <a:r>
              <a:rPr lang="cs-CZ" dirty="0"/>
              <a:t>Je pro cizince žijící v České republice důležité, aby se učili náš jazyk?</a:t>
            </a:r>
          </a:p>
          <a:p>
            <a:pPr marL="0" indent="0">
              <a:buNone/>
            </a:pPr>
            <a:r>
              <a:rPr lang="cs-CZ" dirty="0"/>
              <a:t>2)Tučně vyznačená slova z textu zapiš ve fonetické přepisu.</a:t>
            </a:r>
          </a:p>
          <a:p>
            <a:pPr marL="0" indent="0">
              <a:buNone/>
            </a:pPr>
            <a:r>
              <a:rPr lang="cs-CZ" dirty="0"/>
              <a:t>3) V češtině existují slova, která stejně znějí, v písmu jsou však rozlišena, tzv. </a:t>
            </a:r>
            <a:r>
              <a:rPr lang="cs-CZ" dirty="0" err="1"/>
              <a:t>homofona</a:t>
            </a:r>
            <a:r>
              <a:rPr lang="cs-CZ" dirty="0"/>
              <a:t> (mít-mýt). Zkus je použít v jedné větě (souvětí</a:t>
            </a:r>
            <a:r>
              <a:rPr lang="cs-CZ" dirty="0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835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1) ano</a:t>
            </a:r>
          </a:p>
          <a:p>
            <a:pPr marL="0" indent="0">
              <a:buNone/>
            </a:pPr>
            <a:r>
              <a:rPr lang="cs-CZ" dirty="0" smtClean="0"/>
              <a:t>2)/</a:t>
            </a:r>
            <a:r>
              <a:rPr lang="cs-CZ" dirty="0" err="1" smtClean="0"/>
              <a:t>těšké</a:t>
            </a:r>
            <a:r>
              <a:rPr lang="cs-CZ" dirty="0" smtClean="0"/>
              <a:t>/ /</a:t>
            </a:r>
            <a:r>
              <a:rPr lang="cs-CZ" dirty="0" err="1" smtClean="0"/>
              <a:t>vjetnamštině</a:t>
            </a:r>
            <a:r>
              <a:rPr lang="cs-CZ" dirty="0" smtClean="0"/>
              <a:t>/ /</a:t>
            </a:r>
            <a:r>
              <a:rPr lang="cs-CZ" dirty="0" err="1" smtClean="0"/>
              <a:t>napříklat</a:t>
            </a:r>
            <a:r>
              <a:rPr lang="cs-CZ" dirty="0" smtClean="0"/>
              <a:t>/ /</a:t>
            </a:r>
            <a:r>
              <a:rPr lang="cs-CZ" dirty="0" err="1" smtClean="0"/>
              <a:t>hrop</a:t>
            </a:r>
            <a:r>
              <a:rPr lang="cs-CZ" dirty="0" smtClean="0"/>
              <a:t>/</a:t>
            </a:r>
          </a:p>
          <a:p>
            <a:pPr marL="0" indent="0">
              <a:buNone/>
            </a:pPr>
            <a:r>
              <a:rPr lang="cs-CZ" dirty="0" smtClean="0"/>
              <a:t>3)</a:t>
            </a:r>
            <a:r>
              <a:rPr lang="cs-CZ" dirty="0"/>
              <a:t> např. Chceš-li vlasy hebké mít, musíš si je často mýt.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40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Zpracoval: Mgr. Naděžda Tománková</a:t>
            </a:r>
          </a:p>
          <a:p>
            <a:r>
              <a:rPr lang="cs-CZ" sz="1800" dirty="0" smtClean="0"/>
              <a:t>Cílová skupina: žáci středních škol </a:t>
            </a:r>
          </a:p>
          <a:p>
            <a:r>
              <a:rPr lang="cs-CZ" sz="1800" dirty="0" smtClean="0"/>
              <a:t>Rok vytvoření: 2012 </a:t>
            </a:r>
          </a:p>
          <a:p>
            <a:pPr>
              <a:lnSpc>
                <a:spcPct val="150000"/>
              </a:lnSpc>
            </a:pPr>
            <a:r>
              <a:rPr lang="cs-CZ" sz="1800" dirty="0" smtClean="0"/>
              <a:t>Anotace: Materiál slouží k opakování a rozšíření učiva českého jazyka ZŠ</a:t>
            </a:r>
            <a:r>
              <a:rPr lang="cs-CZ" sz="1800" dirty="0"/>
              <a:t>. </a:t>
            </a:r>
            <a:r>
              <a:rPr lang="cs-CZ" sz="1800" dirty="0" smtClean="0"/>
              <a:t>Probírané pojmy: písmeno, písmo, pravopis. Obsahuje </a:t>
            </a:r>
            <a:r>
              <a:rPr lang="cs-CZ" sz="1800" dirty="0"/>
              <a:t>doplňovací cvičení, klíč </a:t>
            </a:r>
          </a:p>
          <a:p>
            <a:r>
              <a:rPr lang="cs-CZ" sz="1800" dirty="0" smtClean="0"/>
              <a:t>Předpokládaný přínos (výstup): rozšíření a upevnění učiva základní školy. </a:t>
            </a:r>
          </a:p>
          <a:p>
            <a:r>
              <a:rPr lang="cs-CZ" sz="1800" dirty="0" smtClean="0"/>
              <a:t>Pomůcky: dataprojektor, počítač</a:t>
            </a:r>
          </a:p>
          <a:p>
            <a:r>
              <a:rPr lang="cs-CZ" sz="1800" dirty="0" smtClean="0"/>
              <a:t>Předpokládaný čas: 25 minut </a:t>
            </a:r>
          </a:p>
          <a:p>
            <a:r>
              <a:rPr lang="cs-CZ" sz="1800" dirty="0" smtClean="0"/>
              <a:t>Postup: Teoretický základ představuje definování nového učiva, cvičení v </a:t>
            </a:r>
            <a:r>
              <a:rPr lang="cs-CZ" sz="1800" smtClean="0"/>
              <a:t>materiálu je určeno </a:t>
            </a:r>
            <a:r>
              <a:rPr lang="cs-CZ" sz="1800" dirty="0" smtClean="0"/>
              <a:t>k jeho pochopení a k procvičení. </a:t>
            </a:r>
          </a:p>
          <a:p>
            <a:r>
              <a:rPr lang="cs-CZ" sz="1800" dirty="0" smtClean="0"/>
              <a:t>Souhlasím se zveřejněním mého příspěvku v knižní či elektronické podobě, jako metodického materiálu.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322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MARIE SOCHROVÁ. </a:t>
            </a:r>
            <a:r>
              <a:rPr lang="cs-CZ" i="1" dirty="0"/>
              <a:t>Český jazyk v kostce</a:t>
            </a:r>
            <a:r>
              <a:rPr lang="cs-CZ" dirty="0"/>
              <a:t>. 1996. vyd. Praha: Fragment, 1996. ISBN 08-089-8380-7200041-1</a:t>
            </a:r>
            <a:r>
              <a:rPr lang="cs-CZ" dirty="0" smtClean="0"/>
              <a:t>.</a:t>
            </a:r>
          </a:p>
          <a:p>
            <a:r>
              <a:rPr lang="cs-CZ" dirty="0"/>
              <a:t>DANUŠE MAŠKOVÁ. </a:t>
            </a:r>
            <a:r>
              <a:rPr lang="cs-CZ" i="1" dirty="0"/>
              <a:t>Český jazyk přehled středoškolského učiva</a:t>
            </a:r>
            <a:r>
              <a:rPr lang="cs-CZ" dirty="0"/>
              <a:t>. 2006. vyd. Třebíč: Petra Valenová, 2006. MATURITA. </a:t>
            </a:r>
            <a:r>
              <a:rPr lang="cs-CZ"/>
              <a:t>ISBN 80-9025571-5-1.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9120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533</Words>
  <Application>Microsoft Office PowerPoint</Application>
  <PresentationFormat>Předvádění na obrazovce (4:3)</PresentationFormat>
  <Paragraphs>53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1_Motiv systému Office</vt:lpstr>
      <vt:lpstr>Prezentace aplikace PowerPoint</vt:lpstr>
      <vt:lpstr>Grafická stránka jazyka</vt:lpstr>
      <vt:lpstr>Proč právě Čtvrtn-ček?</vt:lpstr>
      <vt:lpstr>klíč</vt:lpstr>
      <vt:lpstr> </vt:lpstr>
      <vt:lpstr>Prezentace aplikace PowerPoint</vt:lpstr>
      <vt:lpstr>Čeština je zapeklitý jazyk</vt:lpstr>
      <vt:lpstr>Prezentace aplikace PowerPoint</vt:lpstr>
      <vt:lpstr>Metodický list</vt:lpstr>
      <vt:lpstr>zdroj</vt:lpstr>
    </vt:vector>
  </TitlesOfParts>
  <Company>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Grafická stránka jazyka</dc:title>
  <dc:creator>SOS</dc:creator>
  <cp:lastModifiedBy>host</cp:lastModifiedBy>
  <cp:revision>23</cp:revision>
  <dcterms:created xsi:type="dcterms:W3CDTF">2012-01-23T18:24:05Z</dcterms:created>
  <dcterms:modified xsi:type="dcterms:W3CDTF">2013-02-27T09:22:11Z</dcterms:modified>
</cp:coreProperties>
</file>