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4"/>
  </p:notesMasterIdLst>
  <p:sldIdLst>
    <p:sldId id="271" r:id="rId3"/>
    <p:sldId id="262" r:id="rId4"/>
    <p:sldId id="266" r:id="rId5"/>
    <p:sldId id="267" r:id="rId6"/>
    <p:sldId id="257" r:id="rId7"/>
    <p:sldId id="264" r:id="rId8"/>
    <p:sldId id="265" r:id="rId9"/>
    <p:sldId id="258" r:id="rId10"/>
    <p:sldId id="259" r:id="rId11"/>
    <p:sldId id="263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PROJEKTU: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 SOŠ Net Office Orlová, spol. s r. o.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Naděžda Tománková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PROJEKTU: CZ.1.07/1.5.00/34.0458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1600" dirty="0" smtClean="0"/>
            <a:t>NÁZEV ŠABLONY: III/2 -Inovace a zkvalitnění výuky prostřednictvím ICT</a:t>
          </a:r>
          <a:endParaRPr lang="cs-CZ" sz="16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9E35D0-8745-4980-BDBE-0F4A2CC5F7B3}" type="presOf" srcId="{D8197B8C-B260-4A16-BDF4-0947B075E274}" destId="{25B08C86-7E15-44DC-BE7F-FFB55DD49D12}" srcOrd="0" destOrd="0" presId="urn:microsoft.com/office/officeart/2005/8/layout/target3"/>
    <dgm:cxn modelId="{222E9BFA-278D-4675-A39C-28AE09B36E03}" type="presOf" srcId="{D1D4F407-5343-4D3F-B5B9-D407B03CAEB4}" destId="{D005CE8C-CC26-4C3E-AC11-E15060ECD759}" srcOrd="0" destOrd="0" presId="urn:microsoft.com/office/officeart/2005/8/layout/target3"/>
    <dgm:cxn modelId="{B3202551-2D1B-4418-A7E1-86255703A4D7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9939178-E504-441D-AD48-D776A86D8DCA}" type="presOf" srcId="{B651F6E3-6281-48DB-9319-2AEAFDAE7572}" destId="{619D679B-A015-4ECF-8348-D1034C574F40}" srcOrd="0" destOrd="0" presId="urn:microsoft.com/office/officeart/2005/8/layout/target3"/>
    <dgm:cxn modelId="{F14D1C14-A920-4761-8D94-174E23934B72}" type="presOf" srcId="{D1D4F407-5343-4D3F-B5B9-D407B03CAEB4}" destId="{AED2198E-93D5-4001-81B4-73124B309672}" srcOrd="1" destOrd="0" presId="urn:microsoft.com/office/officeart/2005/8/layout/target3"/>
    <dgm:cxn modelId="{54686112-F04E-4BBE-BE66-5295B3BE0863}" type="presOf" srcId="{B651F6E3-6281-48DB-9319-2AEAFDAE7572}" destId="{6BB5E863-4638-4E1D-BFDE-399D028AC4ED}" srcOrd="1" destOrd="0" presId="urn:microsoft.com/office/officeart/2005/8/layout/target3"/>
    <dgm:cxn modelId="{8B542332-5857-4CC3-A48F-F15443E7B174}" type="presOf" srcId="{4C35D32F-0EAB-4CD7-82EE-45574DC2A586}" destId="{8BEBB6EC-1DAA-4CAC-8A25-BC0FCBD5DBD5}" srcOrd="0" destOrd="0" presId="urn:microsoft.com/office/officeart/2005/8/layout/target3"/>
    <dgm:cxn modelId="{6181FAA0-7D1D-4600-8353-77AE3FB83DF2}" type="presOf" srcId="{757F3AB3-0718-4624-B441-E567A8F0AB56}" destId="{333A1088-737F-45CB-B68E-254E46348037}" srcOrd="0" destOrd="0" presId="urn:microsoft.com/office/officeart/2005/8/layout/target3"/>
    <dgm:cxn modelId="{962D9B80-8E03-440E-BDD4-EE91DD98A570}" type="presOf" srcId="{D8197B8C-B260-4A16-BDF4-0947B075E274}" destId="{5A5FFA88-C948-4069-8E93-59FA12366E83}" srcOrd="1" destOrd="0" presId="urn:microsoft.com/office/officeart/2005/8/layout/target3"/>
    <dgm:cxn modelId="{552CC00E-714C-4236-890A-27363FE5D73D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7CE9696-7A5E-49D9-AA39-96217FEBA9E9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9C086B5-40EA-423F-A13C-773223882732}" type="presParOf" srcId="{333A1088-737F-45CB-B68E-254E46348037}" destId="{F5ABB229-8D3B-4694-996A-96F23CF14429}" srcOrd="0" destOrd="0" presId="urn:microsoft.com/office/officeart/2005/8/layout/target3"/>
    <dgm:cxn modelId="{57E5DFEC-972E-4FB4-B4C6-6AE7C6318CD2}" type="presParOf" srcId="{333A1088-737F-45CB-B68E-254E46348037}" destId="{F41139FD-01EE-4571-8B17-4FB00FC51163}" srcOrd="1" destOrd="0" presId="urn:microsoft.com/office/officeart/2005/8/layout/target3"/>
    <dgm:cxn modelId="{48B5D915-72A1-4BFF-BEF8-CE2364C5C921}" type="presParOf" srcId="{333A1088-737F-45CB-B68E-254E46348037}" destId="{D005CE8C-CC26-4C3E-AC11-E15060ECD759}" srcOrd="2" destOrd="0" presId="urn:microsoft.com/office/officeart/2005/8/layout/target3"/>
    <dgm:cxn modelId="{B2A20A34-2597-4447-8365-0B07429747A3}" type="presParOf" srcId="{333A1088-737F-45CB-B68E-254E46348037}" destId="{2C702D82-9B77-49B7-9568-BB8EB47C3372}" srcOrd="3" destOrd="0" presId="urn:microsoft.com/office/officeart/2005/8/layout/target3"/>
    <dgm:cxn modelId="{21ACC1DE-DEA1-44D0-8538-1814ECE0DF52}" type="presParOf" srcId="{333A1088-737F-45CB-B68E-254E46348037}" destId="{A52A0455-90FF-4808-ABD0-F02540D31D5A}" srcOrd="4" destOrd="0" presId="urn:microsoft.com/office/officeart/2005/8/layout/target3"/>
    <dgm:cxn modelId="{817764AD-5E56-4522-91A2-4FFE2C4AA500}" type="presParOf" srcId="{333A1088-737F-45CB-B68E-254E46348037}" destId="{6140AFEC-043D-4C43-A2F9-D0F5331DF3A3}" srcOrd="5" destOrd="0" presId="urn:microsoft.com/office/officeart/2005/8/layout/target3"/>
    <dgm:cxn modelId="{96A17894-F91B-41A4-AEA8-67380417FCE4}" type="presParOf" srcId="{333A1088-737F-45CB-B68E-254E46348037}" destId="{9358AC05-5D7D-4327-9F80-1AD486AEA664}" srcOrd="6" destOrd="0" presId="urn:microsoft.com/office/officeart/2005/8/layout/target3"/>
    <dgm:cxn modelId="{88708BCA-695B-4BB1-ACF4-4ECAC8E81CAB}" type="presParOf" srcId="{333A1088-737F-45CB-B68E-254E46348037}" destId="{313FC574-E1CD-4FB4-B054-0B805CE0447D}" srcOrd="7" destOrd="0" presId="urn:microsoft.com/office/officeart/2005/8/layout/target3"/>
    <dgm:cxn modelId="{3AEAE104-E180-4BD8-BA42-DEC33967FBCE}" type="presParOf" srcId="{333A1088-737F-45CB-B68E-254E46348037}" destId="{619D679B-A015-4ECF-8348-D1034C574F40}" srcOrd="8" destOrd="0" presId="urn:microsoft.com/office/officeart/2005/8/layout/target3"/>
    <dgm:cxn modelId="{AD123264-6C0D-4BED-8470-43A50808C3CD}" type="presParOf" srcId="{333A1088-737F-45CB-B68E-254E46348037}" destId="{322283A8-4A27-4CDA-BAE3-F381106A9174}" srcOrd="9" destOrd="0" presId="urn:microsoft.com/office/officeart/2005/8/layout/target3"/>
    <dgm:cxn modelId="{20CEFF16-4C40-47DF-A863-C245E09F58CE}" type="presParOf" srcId="{333A1088-737F-45CB-B68E-254E46348037}" destId="{FFC9F71D-1B4F-4AD9-A4A6-86ADEFC8AF5C}" srcOrd="10" destOrd="0" presId="urn:microsoft.com/office/officeart/2005/8/layout/target3"/>
    <dgm:cxn modelId="{8BDAA0B7-8234-49CD-9346-81D0E407DF58}" type="presParOf" srcId="{333A1088-737F-45CB-B68E-254E46348037}" destId="{25B08C86-7E15-44DC-BE7F-FFB55DD49D12}" srcOrd="11" destOrd="0" presId="urn:microsoft.com/office/officeart/2005/8/layout/target3"/>
    <dgm:cxn modelId="{14A10AB7-9640-4592-95C2-8FFC3F120D61}" type="presParOf" srcId="{333A1088-737F-45CB-B68E-254E46348037}" destId="{76644BE8-9D7C-4C09-B250-3D10AF48CBB7}" srcOrd="12" destOrd="0" presId="urn:microsoft.com/office/officeart/2005/8/layout/target3"/>
    <dgm:cxn modelId="{AB99BEAE-8CE8-4F01-898E-89B95CC293AD}" type="presParOf" srcId="{333A1088-737F-45CB-B68E-254E46348037}" destId="{EE85B701-7295-41C0-BA7A-34D3756A2AE6}" srcOrd="13" destOrd="0" presId="urn:microsoft.com/office/officeart/2005/8/layout/target3"/>
    <dgm:cxn modelId="{ED02BE0D-20AF-4E33-93EE-4F700DA34BE9}" type="presParOf" srcId="{333A1088-737F-45CB-B68E-254E46348037}" destId="{8BEBB6EC-1DAA-4CAC-8A25-BC0FCBD5DBD5}" srcOrd="14" destOrd="0" presId="urn:microsoft.com/office/officeart/2005/8/layout/target3"/>
    <dgm:cxn modelId="{E2A7C733-2E77-452B-85B4-8A7BBEF27636}" type="presParOf" srcId="{333A1088-737F-45CB-B68E-254E46348037}" destId="{AED2198E-93D5-4001-81B4-73124B309672}" srcOrd="15" destOrd="0" presId="urn:microsoft.com/office/officeart/2005/8/layout/target3"/>
    <dgm:cxn modelId="{81D43848-6CAC-4EB2-A330-C070836EFEDC}" type="presParOf" srcId="{333A1088-737F-45CB-B68E-254E46348037}" destId="{2BE915AB-18AA-4053-B92C-3BFC9ED204BB}" srcOrd="16" destOrd="0" presId="urn:microsoft.com/office/officeart/2005/8/layout/target3"/>
    <dgm:cxn modelId="{B6CA1426-16EC-449D-B0ED-B5D04E73457A}" type="presParOf" srcId="{333A1088-737F-45CB-B68E-254E46348037}" destId="{6BB5E863-4638-4E1D-BFDE-399D028AC4ED}" srcOrd="17" destOrd="0" presId="urn:microsoft.com/office/officeart/2005/8/layout/target3"/>
    <dgm:cxn modelId="{C0B777A2-8622-4793-AF94-C61706430374}" type="presParOf" srcId="{333A1088-737F-45CB-B68E-254E46348037}" destId="{5A5FFA88-C948-4069-8E93-59FA12366E83}" srcOrd="18" destOrd="0" presId="urn:microsoft.com/office/officeart/2005/8/layout/target3"/>
    <dgm:cxn modelId="{988CA5D3-D9CA-4553-87D0-1D0AEAAE87B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SOŠ Net Office Orlová, spol. s r. o.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Naděžda Tománková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ŠABLONY: III/2 -Inovace a zkvalitnění výuky prostřednictvím ICT</a:t>
          </a:r>
          <a:endParaRPr lang="cs-CZ" sz="16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B65E45-F860-44A7-8AF2-E5339E3F4A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7B329E-9E42-461A-9376-AADEB8B152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0687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20F2005-2CF7-4522-8F15-F6BE2405C301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9D09C-31B6-4957-ADB8-AEDCAFA541B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FD85F-2683-40E2-AFB8-A2F898EF7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5728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9D09C-31B6-4957-ADB8-AEDCAFA541B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FD85F-2683-40E2-AFB8-A2F898EF7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135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9D09C-31B6-4957-ADB8-AEDCAFA541B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FD85F-2683-40E2-AFB8-A2F898EF7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501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9D09C-31B6-4957-ADB8-AEDCAFA541B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FD85F-2683-40E2-AFB8-A2F898EF7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7952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9D09C-31B6-4957-ADB8-AEDCAFA541B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FD85F-2683-40E2-AFB8-A2F898EF7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09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9D09C-31B6-4957-ADB8-AEDCAFA541B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FD85F-2683-40E2-AFB8-A2F898EF7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8864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9D09C-31B6-4957-ADB8-AEDCAFA541B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FD85F-2683-40E2-AFB8-A2F898EF7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521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9D09C-31B6-4957-ADB8-AEDCAFA541B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FD85F-2683-40E2-AFB8-A2F898EF7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979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9D09C-31B6-4957-ADB8-AEDCAFA541B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FD85F-2683-40E2-AFB8-A2F898EF7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017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9D09C-31B6-4957-ADB8-AEDCAFA541B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FD85F-2683-40E2-AFB8-A2F898EF7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0172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9D09C-31B6-4957-ADB8-AEDCAFA541B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FD85F-2683-40E2-AFB8-A2F898EF7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87203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65032B10-9DA9-439A-92F4-93AD3E29C295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907F2C9-5AF9-41AE-AAA2-FB4CC82F2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866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8636D75-04F6-4233-A302-6EDAC484E6BD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0DB0A56-948A-40AB-A6D5-7C9F15FEA5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9643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24604D0A-184A-42EE-8A19-A914FF81AEE0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59F8784-B16B-4019-9AE8-A84E9FFE72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9012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9288CCEB-E6A6-4519-AAAB-17226254F382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39A19C5-1E52-490F-9EDF-E0EBDBABEB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84135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81124A-B2A2-4180-8D74-34986333DBA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E11BDFA2-2293-436B-B2AE-CB86553634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4929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466F8D-E917-42E8-862F-387CBFAD6C2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3524B6F-3A28-444B-BF95-B94F3E585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1070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ED9D352-2A16-420B-8413-87AB519933D4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18946FA4-D298-47FC-95DB-4E01FC3300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9997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0BF8FE1C-D849-4286-BF16-E72DA752226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F5CB1F5-686B-49B3-B16C-B61DA77F73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7132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7FA9776-7FED-4ED5-8A4B-2CA89A41C85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D30300D9-5E4B-4912-A618-0A3B2F79A6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7348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A225557-DDD3-4C08-B80C-4BF3113F444A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67AB8330-C249-4E5C-9CD1-163EB02009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1919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F9014BB7-C061-4369-A121-AEE3D4CAA894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7805A5-BF7C-4624-8498-C387D5DFE9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807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A9D09C-31B6-4957-ADB8-AEDCAFA541B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4FD85F-2683-40E2-AFB8-A2F898EF77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27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20B9999-534C-41D7-8CC5-65BFFED3BC8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EA489B4D-D79C-4018-AF1D-E83099F54A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090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1835150" y="3856830"/>
            <a:ext cx="6481763" cy="29224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lIns="76200" tIns="76200" rIns="76200" bIns="76200" spcCol="1270" anchor="ctr"/>
          <a:lstStyle/>
          <a:p>
            <a:pPr lvl="0" algn="ctr" defTabSz="889000">
              <a:lnSpc>
                <a:spcPct val="90000"/>
              </a:lnSpc>
              <a:spcAft>
                <a:spcPct val="35000"/>
              </a:spcAft>
              <a:defRPr/>
            </a:pPr>
            <a:r>
              <a:rPr lang="cs-CZ" sz="2000" dirty="0"/>
              <a:t>TEMA: </a:t>
            </a:r>
            <a:r>
              <a:rPr lang="cs-CZ" sz="2000" dirty="0"/>
              <a:t>Homonyma, synonyma, antonyma, paronyma</a:t>
            </a:r>
          </a:p>
          <a:p>
            <a:pPr algn="ctr" defTabSz="889000">
              <a:lnSpc>
                <a:spcPct val="90000"/>
              </a:lnSpc>
              <a:spcAft>
                <a:spcPct val="35000"/>
              </a:spcAft>
              <a:defRPr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67664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Homonyma (slova souzvučná)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stejná zvuková nebo grafická podoba jako slovo jiného významu i původu</a:t>
            </a:r>
          </a:p>
          <a:p>
            <a:r>
              <a:rPr lang="cs-CZ" dirty="0"/>
              <a:t>v</a:t>
            </a:r>
            <a:r>
              <a:rPr lang="cs-CZ" dirty="0" smtClean="0"/>
              <a:t>znik homonym bývá nahodilý </a:t>
            </a:r>
          </a:p>
          <a:p>
            <a:pPr marL="0" indent="0">
              <a:buNone/>
            </a:pPr>
            <a:r>
              <a:rPr lang="cs-CZ" b="1" dirty="0" smtClean="0"/>
              <a:t>Druhy homonym:</a:t>
            </a:r>
          </a:p>
          <a:p>
            <a:r>
              <a:rPr lang="cs-CZ" b="1" dirty="0"/>
              <a:t>ú</a:t>
            </a:r>
            <a:r>
              <a:rPr lang="cs-CZ" b="1" dirty="0" smtClean="0"/>
              <a:t>plná - </a:t>
            </a:r>
            <a:r>
              <a:rPr lang="cs-CZ" dirty="0" smtClean="0"/>
              <a:t>shodují ve všech svých </a:t>
            </a:r>
            <a:r>
              <a:rPr lang="cs-CZ" dirty="0"/>
              <a:t> </a:t>
            </a:r>
            <a:r>
              <a:rPr lang="cs-CZ" dirty="0" smtClean="0"/>
              <a:t>gramatických tvarech (např. </a:t>
            </a:r>
            <a:r>
              <a:rPr lang="cs-CZ" i="1" dirty="0" smtClean="0"/>
              <a:t>raketa</a:t>
            </a:r>
            <a:r>
              <a:rPr lang="cs-CZ" dirty="0" smtClean="0"/>
              <a:t> ve významech </a:t>
            </a:r>
            <a:r>
              <a:rPr lang="cs-CZ" i="1" dirty="0" smtClean="0"/>
              <a:t>létací zařízení</a:t>
            </a:r>
            <a:r>
              <a:rPr lang="cs-CZ" dirty="0" smtClean="0"/>
              <a:t> i </a:t>
            </a:r>
            <a:r>
              <a:rPr lang="cs-CZ" i="1" dirty="0" smtClean="0"/>
              <a:t>pálka</a:t>
            </a:r>
            <a:r>
              <a:rPr lang="cs-CZ" dirty="0" smtClean="0"/>
              <a:t>).</a:t>
            </a:r>
          </a:p>
          <a:p>
            <a:r>
              <a:rPr lang="cs-CZ" b="1" dirty="0"/>
              <a:t>č</a:t>
            </a:r>
            <a:r>
              <a:rPr lang="cs-CZ" b="1" dirty="0" smtClean="0"/>
              <a:t>ástečná </a:t>
            </a:r>
            <a:r>
              <a:rPr lang="cs-CZ" dirty="0" smtClean="0"/>
              <a:t>– shoda jen v některých tvarech(např. </a:t>
            </a:r>
            <a:r>
              <a:rPr lang="cs-CZ" i="1" dirty="0" smtClean="0"/>
              <a:t>los</a:t>
            </a:r>
            <a:r>
              <a:rPr lang="cs-CZ" dirty="0" smtClean="0"/>
              <a:t> – zvíře × poukázka v loterii – rozdíl je způsoben životností)</a:t>
            </a:r>
          </a:p>
          <a:p>
            <a:r>
              <a:rPr lang="cs-CZ" b="1" dirty="0"/>
              <a:t>n</a:t>
            </a:r>
            <a:r>
              <a:rPr lang="cs-CZ" b="1" dirty="0" smtClean="0"/>
              <a:t>epravá</a:t>
            </a:r>
            <a:r>
              <a:rPr lang="cs-CZ" dirty="0" smtClean="0"/>
              <a:t>  - shodují se jen graficky( panický strach, oděv) nebo jen zvukově (milí x mýlí)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98099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Rozlište, zda jde o homonyma nebo slova mnohoznačná: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) rys (kočkovitá šelma) – rys (výkres)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) záhyb (přeložení) – záhyb (zatáčka)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) parabola (kuželosečka) – parabola (podobenství v lit.)</a:t>
            </a:r>
          </a:p>
          <a:p>
            <a:pPr marL="0" indent="0">
              <a:buNone/>
            </a:pPr>
            <a:r>
              <a:rPr lang="cs-CZ" dirty="0" smtClean="0"/>
              <a:t>d) matka (žena) – matka (matice)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14690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) homonymum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) mnohoznačné slovo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smtClean="0"/>
              <a:t>) </a:t>
            </a:r>
            <a:r>
              <a:rPr lang="cs-CZ" dirty="0"/>
              <a:t>h</a:t>
            </a:r>
            <a:r>
              <a:rPr lang="cs-CZ" smtClean="0"/>
              <a:t>omonymum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d) homonymum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5027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S</a:t>
            </a:r>
            <a:r>
              <a:rPr lang="cs-CZ" b="1" dirty="0" smtClean="0">
                <a:effectLst/>
              </a:rPr>
              <a:t>ynonyma</a:t>
            </a:r>
            <a:r>
              <a:rPr lang="cs-CZ" b="1" dirty="0" smtClean="0"/>
              <a:t> = </a:t>
            </a:r>
            <a:r>
              <a:rPr lang="cs-CZ" b="1" dirty="0" smtClean="0">
                <a:effectLst/>
              </a:rPr>
              <a:t>slova souznačná 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(</a:t>
            </a:r>
            <a:r>
              <a:rPr lang="cs-CZ" dirty="0" smtClean="0"/>
              <a:t>znějí jinak + stejný nebo podobný význam)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) zcela stejný význam (např. zeměpis = geografie)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) s významovou odlišností (křičet x volat) </a:t>
            </a:r>
            <a:r>
              <a:rPr lang="cs-CZ" b="1" dirty="0" smtClean="0"/>
              <a:t>využití synonym</a:t>
            </a:r>
            <a:r>
              <a:rPr lang="cs-CZ" dirty="0" smtClean="0"/>
              <a:t>: obohacení slovní zásoby - slohová pestrost a vytříbenost </a:t>
            </a:r>
            <a:endParaRPr lang="cs-CZ" dirty="0">
              <a:latin typeface="Agency FB" pitchFamily="34" charset="0"/>
            </a:endParaRPr>
          </a:p>
          <a:p>
            <a:pPr marL="0" indent="0">
              <a:buNone/>
            </a:pPr>
            <a:endParaRPr lang="cs-CZ" dirty="0" smtClean="0">
              <a:latin typeface="Agency FB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19613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1) Ve </a:t>
            </a:r>
            <a:r>
              <a:rPr lang="cs-CZ" dirty="0"/>
              <a:t>kterém stylu je využití synonym vhodné, ve kterém naopak nevhodné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2) Rozlište, kde jde o dvojici synonym a kde nikoli: </a:t>
            </a:r>
          </a:p>
          <a:p>
            <a:pPr marL="0" indent="0">
              <a:buNone/>
            </a:pPr>
            <a:r>
              <a:rPr lang="cs-CZ" dirty="0" smtClean="0"/>
              <a:t>a) sestra- sestřička b) měsíc - luna </a:t>
            </a:r>
          </a:p>
          <a:p>
            <a:pPr marL="0" indent="0">
              <a:buNone/>
            </a:pPr>
            <a:r>
              <a:rPr lang="cs-CZ" dirty="0" smtClean="0"/>
              <a:t>c) voják- vojín        d) vybílit- vykrást</a:t>
            </a:r>
          </a:p>
          <a:p>
            <a:pPr marL="0" indent="0">
              <a:buNone/>
            </a:pPr>
            <a:r>
              <a:rPr lang="cs-CZ" dirty="0" smtClean="0"/>
              <a:t>3) Najděte synonyma k těmto slovům:</a:t>
            </a:r>
          </a:p>
          <a:p>
            <a:pPr marL="0" indent="0">
              <a:buNone/>
            </a:pPr>
            <a:r>
              <a:rPr lang="cs-CZ" dirty="0" smtClean="0"/>
              <a:t>gramatika, šnek, ples, zvoní</a:t>
            </a:r>
          </a:p>
          <a:p>
            <a:pPr marL="514350" indent="-514350">
              <a:buAutoNum type="arabicParenR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4727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Vhodné užití synonym: umělecký styl, prostě sdělovací sty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Nevhodné: administrativní styl</a:t>
            </a:r>
          </a:p>
          <a:p>
            <a:pPr marL="0" indent="0">
              <a:buNone/>
            </a:pPr>
            <a:r>
              <a:rPr lang="cs-CZ" dirty="0" smtClean="0"/>
              <a:t>2. a) ano b) ano c) ne d) ano</a:t>
            </a:r>
          </a:p>
          <a:p>
            <a:pPr marL="0" indent="0">
              <a:buNone/>
            </a:pPr>
            <a:r>
              <a:rPr lang="cs-CZ" dirty="0" smtClean="0"/>
              <a:t>3. gramatika-mluvnice, šnek- hlemýžď, ples -bál, zvoní - cinká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9887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A</a:t>
            </a:r>
            <a:r>
              <a:rPr lang="cs-CZ" b="1" dirty="0" smtClean="0">
                <a:effectLst/>
              </a:rPr>
              <a:t>ntonyma - opozita,</a:t>
            </a:r>
            <a:r>
              <a:rPr lang="cs-CZ" b="1" dirty="0" smtClean="0"/>
              <a:t> slova opačného významu </a:t>
            </a:r>
          </a:p>
          <a:p>
            <a:r>
              <a:rPr lang="cs-CZ" dirty="0" smtClean="0"/>
              <a:t>hluk x ticho</a:t>
            </a:r>
          </a:p>
          <a:p>
            <a:r>
              <a:rPr lang="cs-CZ" dirty="0" smtClean="0"/>
              <a:t>veselý x neveselý x smutný</a:t>
            </a:r>
          </a:p>
          <a:p>
            <a:pPr marL="0" indent="0">
              <a:buNone/>
            </a:pPr>
            <a:r>
              <a:rPr lang="cs-CZ" b="1" dirty="0" smtClean="0"/>
              <a:t>S</a:t>
            </a:r>
            <a:r>
              <a:rPr lang="cs-CZ" b="1" dirty="0" smtClean="0">
                <a:effectLst/>
              </a:rPr>
              <a:t>lova významově blízká:</a:t>
            </a:r>
            <a:r>
              <a:rPr lang="cs-CZ" dirty="0" smtClean="0"/>
              <a:t> mají podobný, ne však   stejný význam </a:t>
            </a:r>
          </a:p>
          <a:p>
            <a:r>
              <a:rPr lang="cs-CZ" dirty="0" smtClean="0"/>
              <a:t>průhledný - průsvitný </a:t>
            </a:r>
          </a:p>
          <a:p>
            <a:r>
              <a:rPr lang="cs-CZ" dirty="0" smtClean="0"/>
              <a:t>ostýchavý - nesmělý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19835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P</a:t>
            </a:r>
            <a:r>
              <a:rPr lang="cs-CZ" b="1" dirty="0" smtClean="0">
                <a:effectLst/>
              </a:rPr>
              <a:t>aronyma - slova podobná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- záměna způsobuje komické vyznění</a:t>
            </a:r>
          </a:p>
          <a:p>
            <a:pPr marL="0" indent="0">
              <a:buNone/>
            </a:pPr>
            <a:r>
              <a:rPr lang="cs-CZ" dirty="0" smtClean="0"/>
              <a:t>  - důraz na správnou výslovnost</a:t>
            </a:r>
          </a:p>
          <a:p>
            <a:pPr marL="0" indent="0">
              <a:buNone/>
            </a:pPr>
            <a:r>
              <a:rPr lang="cs-CZ" dirty="0" smtClean="0"/>
              <a:t>  - často slova cizího původu</a:t>
            </a:r>
            <a:br>
              <a:rPr lang="cs-CZ" dirty="0" smtClean="0"/>
            </a:br>
            <a:r>
              <a:rPr lang="cs-CZ" dirty="0" smtClean="0"/>
              <a:t>    např.  požít - použít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5933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MARIE SOCHROVÁ. </a:t>
            </a:r>
            <a:r>
              <a:rPr lang="cs-CZ" i="1" dirty="0" smtClean="0"/>
              <a:t>Český jazyk v kostce</a:t>
            </a:r>
            <a:r>
              <a:rPr lang="cs-CZ" dirty="0" smtClean="0"/>
              <a:t>. 1996. vyd. Praha: Fragment, 1996. ISBN 08-089-8380-7200041-1.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94367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2012 </a:t>
            </a:r>
          </a:p>
          <a:p>
            <a:pPr>
              <a:spcBef>
                <a:spcPts val="0"/>
              </a:spcBef>
            </a:pPr>
            <a:r>
              <a:rPr lang="cs-CZ" sz="1800" dirty="0" smtClean="0"/>
              <a:t>Anotace: Materiál slouží k opakování a rozšíření učiva českého jazyka ZŠ</a:t>
            </a:r>
            <a:r>
              <a:rPr lang="cs-CZ" sz="1800" dirty="0"/>
              <a:t>. </a:t>
            </a:r>
            <a:r>
              <a:rPr lang="cs-CZ" sz="1800" dirty="0" smtClean="0"/>
              <a:t>Probírané pojmy: homonyma</a:t>
            </a:r>
            <a:r>
              <a:rPr lang="cs-CZ" sz="1800" dirty="0"/>
              <a:t>, synonyma, antonyma, </a:t>
            </a:r>
            <a:r>
              <a:rPr lang="cs-CZ" sz="1800" dirty="0" smtClean="0"/>
              <a:t>paronyma. Obsahuje </a:t>
            </a:r>
            <a:r>
              <a:rPr lang="cs-CZ" sz="1800" dirty="0"/>
              <a:t>úlohu k procvičení gramatiky a klíč </a:t>
            </a:r>
            <a:endParaRPr lang="cs-CZ" sz="1800" dirty="0" smtClean="0"/>
          </a:p>
          <a:p>
            <a:pPr>
              <a:lnSpc>
                <a:spcPct val="150000"/>
              </a:lnSpc>
            </a:pPr>
            <a:r>
              <a:rPr lang="cs-CZ" sz="1800" dirty="0" smtClean="0"/>
              <a:t>Předpokládaný přínos (výstup): rozšíření a upevnění učiva základní školy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30 minut </a:t>
            </a:r>
          </a:p>
          <a:p>
            <a:r>
              <a:rPr lang="cs-CZ" sz="1800" dirty="0" smtClean="0"/>
              <a:t>Postup: Teoretický základ představuje definování učiva, úkol v materiálu je určen k jeho pochopení a k procvičení. </a:t>
            </a:r>
          </a:p>
          <a:p>
            <a:r>
              <a:rPr lang="cs-CZ" sz="1800" dirty="0" smtClean="0"/>
              <a:t>Souhlasím se zveřejněním mého příspěvku v knižní či </a:t>
            </a:r>
            <a:r>
              <a:rPr lang="cs-CZ" sz="1800" smtClean="0"/>
              <a:t>elektronické podobě </a:t>
            </a:r>
            <a:r>
              <a:rPr lang="cs-CZ" sz="1800" dirty="0" smtClean="0"/>
              <a:t>jako metodického materiálu.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455859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495</Words>
  <Application>Microsoft Office PowerPoint</Application>
  <PresentationFormat>Předvádění na obrazovce (4:3)</PresentationFormat>
  <Paragraphs>62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1_Motiv systému Office</vt:lpstr>
      <vt:lpstr>Prezentace aplikace PowerPoint</vt:lpstr>
      <vt:lpstr>Homonyma (slova souzvučná)</vt:lpstr>
      <vt:lpstr>úkol</vt:lpstr>
      <vt:lpstr>klíč</vt:lpstr>
      <vt:lpstr>Prezentace aplikace PowerPoint</vt:lpstr>
      <vt:lpstr>úkol</vt:lpstr>
      <vt:lpstr>klíč</vt:lpstr>
      <vt:lpstr>Prezentace aplikace PowerPoint</vt:lpstr>
      <vt:lpstr>Prezentace aplikace PowerPoint</vt:lpstr>
      <vt:lpstr>zdroj</vt:lpstr>
      <vt:lpstr>Metodický list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host</cp:lastModifiedBy>
  <cp:revision>23</cp:revision>
  <dcterms:created xsi:type="dcterms:W3CDTF">2013-01-04T15:27:24Z</dcterms:created>
  <dcterms:modified xsi:type="dcterms:W3CDTF">2013-02-27T09:25:01Z</dcterms:modified>
</cp:coreProperties>
</file>