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5" r:id="rId3"/>
    <p:sldId id="257" r:id="rId4"/>
    <p:sldId id="258" r:id="rId5"/>
    <p:sldId id="259" r:id="rId6"/>
    <p:sldId id="260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349FEC-EB3D-4F75-8F29-24EF94140999}" type="presOf" srcId="{D8197B8C-B260-4A16-BDF4-0947B075E274}" destId="{25B08C86-7E15-44DC-BE7F-FFB55DD49D12}" srcOrd="0" destOrd="0" presId="urn:microsoft.com/office/officeart/2005/8/layout/target3"/>
    <dgm:cxn modelId="{17FA88EB-1B9C-4596-8F9C-E0BE7BCE118F}" type="presOf" srcId="{B651F6E3-6281-48DB-9319-2AEAFDAE7572}" destId="{619D679B-A015-4ECF-8348-D1034C574F40}" srcOrd="0" destOrd="0" presId="urn:microsoft.com/office/officeart/2005/8/layout/target3"/>
    <dgm:cxn modelId="{2D934CBB-4E4E-4FA6-BF3C-EB6CF4C8E57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E82AA6C-B953-4080-A94B-FBBF9344B837}" type="presOf" srcId="{D1B46980-6531-4606-95E6-44980827E919}" destId="{6140AFEC-043D-4C43-A2F9-D0F5331DF3A3}" srcOrd="0" destOrd="0" presId="urn:microsoft.com/office/officeart/2005/8/layout/target3"/>
    <dgm:cxn modelId="{8917D011-9974-4727-ACAF-9D117952B8C6}" type="presOf" srcId="{757F3AB3-0718-4624-B441-E567A8F0AB56}" destId="{333A1088-737F-45CB-B68E-254E46348037}" srcOrd="0" destOrd="0" presId="urn:microsoft.com/office/officeart/2005/8/layout/target3"/>
    <dgm:cxn modelId="{61E1581B-7999-4DA0-9755-46098A776FF6}" type="presOf" srcId="{B651F6E3-6281-48DB-9319-2AEAFDAE7572}" destId="{6BB5E863-4638-4E1D-BFDE-399D028AC4ED}" srcOrd="1" destOrd="0" presId="urn:microsoft.com/office/officeart/2005/8/layout/target3"/>
    <dgm:cxn modelId="{8FC10F22-6BF1-4F80-87FB-4C4B42838F73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C7AE254-1F80-487C-9812-E924750D29AB}" type="presOf" srcId="{D8197B8C-B260-4A16-BDF4-0947B075E274}" destId="{5A5FFA88-C948-4069-8E93-59FA12366E83}" srcOrd="1" destOrd="0" presId="urn:microsoft.com/office/officeart/2005/8/layout/target3"/>
    <dgm:cxn modelId="{40A5FF04-5903-44EB-8F20-1E8170CAD58A}" type="presOf" srcId="{4C35D32F-0EAB-4CD7-82EE-45574DC2A586}" destId="{890E4F0B-2866-4A3F-A3C7-2A14B1797930}" srcOrd="1" destOrd="0" presId="urn:microsoft.com/office/officeart/2005/8/layout/target3"/>
    <dgm:cxn modelId="{9909C877-EC1E-4733-95EE-75155A4A869D}" type="presOf" srcId="{D1D4F407-5343-4D3F-B5B9-D407B03CAEB4}" destId="{AED2198E-93D5-4001-81B4-73124B309672}" srcOrd="1" destOrd="0" presId="urn:microsoft.com/office/officeart/2005/8/layout/target3"/>
    <dgm:cxn modelId="{A7658C83-5108-4165-81B5-111947FB698F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9C85BC1-84DD-4696-97CE-B32BF6DD89B8}" type="presParOf" srcId="{333A1088-737F-45CB-B68E-254E46348037}" destId="{F5ABB229-8D3B-4694-996A-96F23CF14429}" srcOrd="0" destOrd="0" presId="urn:microsoft.com/office/officeart/2005/8/layout/target3"/>
    <dgm:cxn modelId="{C292B511-B1B5-45C8-BB5A-423811EF2721}" type="presParOf" srcId="{333A1088-737F-45CB-B68E-254E46348037}" destId="{F41139FD-01EE-4571-8B17-4FB00FC51163}" srcOrd="1" destOrd="0" presId="urn:microsoft.com/office/officeart/2005/8/layout/target3"/>
    <dgm:cxn modelId="{91EFF840-57C0-43EE-9873-06AA22214084}" type="presParOf" srcId="{333A1088-737F-45CB-B68E-254E46348037}" destId="{D005CE8C-CC26-4C3E-AC11-E15060ECD759}" srcOrd="2" destOrd="0" presId="urn:microsoft.com/office/officeart/2005/8/layout/target3"/>
    <dgm:cxn modelId="{BDFCDB41-4A49-4367-8224-2E3AF5633536}" type="presParOf" srcId="{333A1088-737F-45CB-B68E-254E46348037}" destId="{2C702D82-9B77-49B7-9568-BB8EB47C3372}" srcOrd="3" destOrd="0" presId="urn:microsoft.com/office/officeart/2005/8/layout/target3"/>
    <dgm:cxn modelId="{1EE2DD20-A5CE-420D-AB2F-274CF0F172F5}" type="presParOf" srcId="{333A1088-737F-45CB-B68E-254E46348037}" destId="{A52A0455-90FF-4808-ABD0-F02540D31D5A}" srcOrd="4" destOrd="0" presId="urn:microsoft.com/office/officeart/2005/8/layout/target3"/>
    <dgm:cxn modelId="{14820FFB-BECE-4A88-B7D9-792D46D3F0C6}" type="presParOf" srcId="{333A1088-737F-45CB-B68E-254E46348037}" destId="{6140AFEC-043D-4C43-A2F9-D0F5331DF3A3}" srcOrd="5" destOrd="0" presId="urn:microsoft.com/office/officeart/2005/8/layout/target3"/>
    <dgm:cxn modelId="{A3689A4D-6DAC-4F4B-8153-9E2E39D31825}" type="presParOf" srcId="{333A1088-737F-45CB-B68E-254E46348037}" destId="{9358AC05-5D7D-4327-9F80-1AD486AEA664}" srcOrd="6" destOrd="0" presId="urn:microsoft.com/office/officeart/2005/8/layout/target3"/>
    <dgm:cxn modelId="{DC2985F1-C07A-4D25-9C31-9C5948C026BE}" type="presParOf" srcId="{333A1088-737F-45CB-B68E-254E46348037}" destId="{313FC574-E1CD-4FB4-B054-0B805CE0447D}" srcOrd="7" destOrd="0" presId="urn:microsoft.com/office/officeart/2005/8/layout/target3"/>
    <dgm:cxn modelId="{297D896C-D144-4AF3-BA43-769CBBAD8076}" type="presParOf" srcId="{333A1088-737F-45CB-B68E-254E46348037}" destId="{619D679B-A015-4ECF-8348-D1034C574F40}" srcOrd="8" destOrd="0" presId="urn:microsoft.com/office/officeart/2005/8/layout/target3"/>
    <dgm:cxn modelId="{F9406A8A-57C8-4CEA-9B2B-0A5D1A4F929A}" type="presParOf" srcId="{333A1088-737F-45CB-B68E-254E46348037}" destId="{322283A8-4A27-4CDA-BAE3-F381106A9174}" srcOrd="9" destOrd="0" presId="urn:microsoft.com/office/officeart/2005/8/layout/target3"/>
    <dgm:cxn modelId="{E39A84D6-FFED-47C6-A997-AF74752E4A65}" type="presParOf" srcId="{333A1088-737F-45CB-B68E-254E46348037}" destId="{FFC9F71D-1B4F-4AD9-A4A6-86ADEFC8AF5C}" srcOrd="10" destOrd="0" presId="urn:microsoft.com/office/officeart/2005/8/layout/target3"/>
    <dgm:cxn modelId="{5304DE43-F9D0-4DB7-B6DB-906C1F9BD868}" type="presParOf" srcId="{333A1088-737F-45CB-B68E-254E46348037}" destId="{25B08C86-7E15-44DC-BE7F-FFB55DD49D12}" srcOrd="11" destOrd="0" presId="urn:microsoft.com/office/officeart/2005/8/layout/target3"/>
    <dgm:cxn modelId="{FD9E8CC7-7400-4750-89F3-518A39FC0A9E}" type="presParOf" srcId="{333A1088-737F-45CB-B68E-254E46348037}" destId="{76644BE8-9D7C-4C09-B250-3D10AF48CBB7}" srcOrd="12" destOrd="0" presId="urn:microsoft.com/office/officeart/2005/8/layout/target3"/>
    <dgm:cxn modelId="{5837184D-6D5D-4469-878A-E26E0891C624}" type="presParOf" srcId="{333A1088-737F-45CB-B68E-254E46348037}" destId="{EE85B701-7295-41C0-BA7A-34D3756A2AE6}" srcOrd="13" destOrd="0" presId="urn:microsoft.com/office/officeart/2005/8/layout/target3"/>
    <dgm:cxn modelId="{AF350AA3-9AA1-484E-9DBE-A4C7703A914A}" type="presParOf" srcId="{333A1088-737F-45CB-B68E-254E46348037}" destId="{8BEBB6EC-1DAA-4CAC-8A25-BC0FCBD5DBD5}" srcOrd="14" destOrd="0" presId="urn:microsoft.com/office/officeart/2005/8/layout/target3"/>
    <dgm:cxn modelId="{CA2041A7-0EE4-4250-ACEA-C5763B02D824}" type="presParOf" srcId="{333A1088-737F-45CB-B68E-254E46348037}" destId="{AED2198E-93D5-4001-81B4-73124B309672}" srcOrd="15" destOrd="0" presId="urn:microsoft.com/office/officeart/2005/8/layout/target3"/>
    <dgm:cxn modelId="{5BEC76DA-D7DD-4721-B162-014AE1E2FEF5}" type="presParOf" srcId="{333A1088-737F-45CB-B68E-254E46348037}" destId="{2BE915AB-18AA-4053-B92C-3BFC9ED204BB}" srcOrd="16" destOrd="0" presId="urn:microsoft.com/office/officeart/2005/8/layout/target3"/>
    <dgm:cxn modelId="{73939038-8FF0-46A2-9083-3585F42022E9}" type="presParOf" srcId="{333A1088-737F-45CB-B68E-254E46348037}" destId="{6BB5E863-4638-4E1D-BFDE-399D028AC4ED}" srcOrd="17" destOrd="0" presId="urn:microsoft.com/office/officeart/2005/8/layout/target3"/>
    <dgm:cxn modelId="{1CC48907-46AE-4C42-853B-59B7E12586A7}" type="presParOf" srcId="{333A1088-737F-45CB-B68E-254E46348037}" destId="{5A5FFA88-C948-4069-8E93-59FA12366E83}" srcOrd="18" destOrd="0" presId="urn:microsoft.com/office/officeart/2005/8/layout/target3"/>
    <dgm:cxn modelId="{AA373D15-0D73-40EF-8C6A-B633526EA1C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C33CF1-4422-4804-91BF-8D1C30398DFA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84B8C0-6B46-405A-85BA-F7E41F05DC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589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074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21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35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852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715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066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110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29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495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839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4374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5032B10-9DA9-439A-92F4-93AD3E29C29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907F2C9-5AF9-41AE-AAA2-FB4CC82F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6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8636D75-04F6-4233-A302-6EDAC484E6B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DB0A56-948A-40AB-A6D5-7C9F15FEA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964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4604D0A-184A-42EE-8A19-A914FF81AEE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59F8784-B16B-4019-9AE8-A84E9FFE7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901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88CCEB-E6A6-4519-AAAB-17226254F382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39A19C5-1E52-490F-9EDF-E0EBDBABE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413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81124A-B2A2-4180-8D74-34986333DBA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11BDFA2-2293-436B-B2AE-CB8655363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492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466F8D-E917-42E8-862F-387CBFAD6C2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3524B6F-3A28-444B-BF95-B94F3E585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070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ED9D352-2A16-420B-8413-87AB519933D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8946FA4-D298-47FC-95DB-4E01FC330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999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BF8FE1C-D849-4286-BF16-E72DA75222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5CB1F5-686B-49B3-B16C-B61DA77F7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7132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FA9776-7FED-4ED5-8A4B-2CA89A41C8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30300D9-5E4B-4912-A618-0A3B2F79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34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A225557-DDD3-4C08-B80C-4BF3113F44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AB8330-C249-4E5C-9CD1-163EB0200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191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9014BB7-C061-4369-A121-AEE3D4CAA89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7805A5-BF7C-4624-8498-C387D5DFE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807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D14D5-EEC0-4140-8912-001B7FCACF5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7EB12-F7CF-41C2-A471-19372166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007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0B9999-534C-41D7-8CC5-65BFFED3BC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A489B4D-D79C-4018-AF1D-E83099F54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09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/>
            <a:r>
              <a:rPr lang="cs-CZ" sz="2000" dirty="0"/>
              <a:t>TEMA: </a:t>
            </a:r>
            <a:r>
              <a:rPr lang="cs-CZ" sz="2000" dirty="0"/>
              <a:t>Věta a výpověď</a:t>
            </a:r>
          </a:p>
          <a:p>
            <a:pPr algn="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7858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a výpověď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auka o stavbě věty = </a:t>
            </a:r>
            <a:r>
              <a:rPr lang="cs-CZ" b="1" dirty="0" smtClean="0"/>
              <a:t>syntax</a:t>
            </a:r>
          </a:p>
          <a:p>
            <a:r>
              <a:rPr lang="cs-CZ" b="1" dirty="0"/>
              <a:t>v</a:t>
            </a:r>
            <a:r>
              <a:rPr lang="cs-CZ" b="1" dirty="0" smtClean="0"/>
              <a:t>ěta</a:t>
            </a:r>
            <a:r>
              <a:rPr lang="cs-CZ" dirty="0" smtClean="0"/>
              <a:t> = základní jednotka souvislé řeči, jazykového projevu</a:t>
            </a:r>
          </a:p>
          <a:p>
            <a:r>
              <a:rPr lang="cs-CZ" b="1" dirty="0"/>
              <a:t>v</a:t>
            </a:r>
            <a:r>
              <a:rPr lang="cs-CZ" b="1" dirty="0" smtClean="0"/>
              <a:t>ýpověď</a:t>
            </a:r>
            <a:r>
              <a:rPr lang="cs-CZ" dirty="0" smtClean="0"/>
              <a:t>= základní jednotka komunikace, konkrétní realizace větného vzorce</a:t>
            </a:r>
          </a:p>
          <a:p>
            <a:r>
              <a:rPr lang="cs-CZ" dirty="0"/>
              <a:t>v</a:t>
            </a:r>
            <a:r>
              <a:rPr lang="cs-CZ" dirty="0" smtClean="0"/>
              <a:t>íce výpovědí = </a:t>
            </a:r>
            <a:r>
              <a:rPr lang="cs-CZ" b="1" dirty="0" smtClean="0"/>
              <a:t>promluva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13517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zv. větný ekvivalent </a:t>
            </a:r>
            <a:r>
              <a:rPr lang="cs-CZ" dirty="0" smtClean="0"/>
              <a:t>= jednočlenná věta neslovesná (Auto!) </a:t>
            </a:r>
          </a:p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ěta jednočlenná</a:t>
            </a:r>
            <a:r>
              <a:rPr lang="cs-CZ" dirty="0" smtClean="0"/>
              <a:t> – absence podmětu (Prší.)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ěta dvojčlenná – </a:t>
            </a:r>
            <a:r>
              <a:rPr lang="cs-CZ" dirty="0" smtClean="0"/>
              <a:t>obsahuje podmět i přísudek</a:t>
            </a:r>
          </a:p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ěta jednoduchá – </a:t>
            </a:r>
            <a:r>
              <a:rPr lang="cs-CZ" dirty="0" smtClean="0"/>
              <a:t>rozvíjí jednu myšlenku</a:t>
            </a:r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b="1" dirty="0" smtClean="0"/>
              <a:t>ouvětí – </a:t>
            </a:r>
            <a:r>
              <a:rPr lang="cs-CZ" dirty="0" smtClean="0"/>
              <a:t>složeno ze dvou a více vět</a:t>
            </a:r>
          </a:p>
          <a:p>
            <a:pPr marL="0" indent="0">
              <a:buNone/>
            </a:pPr>
            <a:r>
              <a:rPr lang="cs-CZ" b="1" dirty="0" smtClean="0"/>
              <a:t>větný člen </a:t>
            </a:r>
            <a:r>
              <a:rPr lang="cs-CZ" dirty="0" smtClean="0"/>
              <a:t>= nejmenší jednotka větné struktury</a:t>
            </a:r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740630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Označ, zda jde o větný ekvivalent(VE), větu jednočlennou (VJ) či dvojčlennou (VD):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) Psali o tom v novinách. b) Včera bylo krásně.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) Bolí ho v krku.                 d) Má bolení v zádech.</a:t>
            </a:r>
          </a:p>
          <a:p>
            <a:pPr marL="0" indent="0">
              <a:buNone/>
            </a:pPr>
            <a:r>
              <a:rPr lang="cs-CZ" dirty="0" smtClean="0"/>
              <a:t>e) Pozor!                               f) Sněží.</a:t>
            </a:r>
          </a:p>
          <a:p>
            <a:pPr marL="0" indent="0">
              <a:buNone/>
            </a:pPr>
            <a:r>
              <a:rPr lang="cs-CZ" dirty="0" smtClean="0"/>
              <a:t>2. Věty jednočlenné převeď na dvojčlenné a naopak.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463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VD   x    Bylo o tom psáno v novinách.(VJ)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VJ    x    Včera bylo krásné počasí. (VD)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) VJ    x     Má bolení v krku.(VD)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) VD   x    Bolí ho v zádech. (VJ)</a:t>
            </a:r>
          </a:p>
          <a:p>
            <a:pPr marL="0" indent="0">
              <a:buNone/>
            </a:pPr>
            <a:r>
              <a:rPr lang="cs-CZ" dirty="0" smtClean="0"/>
              <a:t>e) VE </a:t>
            </a:r>
          </a:p>
          <a:p>
            <a:pPr marL="0" indent="0">
              <a:buNone/>
            </a:pPr>
            <a:r>
              <a:rPr lang="cs-CZ" dirty="0" smtClean="0"/>
              <a:t>f) VJ     x     Padá sníh. (VD)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0836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 věta </a:t>
            </a:r>
            <a:r>
              <a:rPr lang="cs-CZ" sz="1800" dirty="0"/>
              <a:t>jednočlenná, dvojčlenná, větný ekvivalent, </a:t>
            </a:r>
            <a:r>
              <a:rPr lang="cs-CZ" sz="1800" dirty="0" smtClean="0"/>
              <a:t>výpověď. Obsahuje úkol, </a:t>
            </a:r>
            <a:r>
              <a:rPr lang="cs-CZ" sz="1800" dirty="0"/>
              <a:t>klíč </a:t>
            </a:r>
          </a:p>
          <a:p>
            <a:r>
              <a:rPr lang="cs-CZ" sz="1800" dirty="0" smtClean="0"/>
              <a:t>Předpokládaný přínos (výstup): rozšíření a upevnění učiva základní školy.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25 minut </a:t>
            </a:r>
          </a:p>
          <a:p>
            <a:r>
              <a:rPr lang="cs-CZ" sz="1800" dirty="0" smtClean="0"/>
              <a:t>Postup: Teoretický základ představuje definování nového učiva, úkol v materiálu je </a:t>
            </a:r>
            <a:r>
              <a:rPr lang="cs-CZ" sz="1800" dirty="0" err="1" smtClean="0"/>
              <a:t>určenn</a:t>
            </a:r>
            <a:r>
              <a:rPr lang="cs-CZ" sz="1800" dirty="0" smtClean="0"/>
              <a:t> k jeho pochopení a k procvičení. </a:t>
            </a:r>
          </a:p>
          <a:p>
            <a:r>
              <a:rPr lang="cs-CZ" sz="1800" dirty="0" smtClean="0"/>
              <a:t>Souhlasím se zveřejněním mého příspěvku v knižní či </a:t>
            </a:r>
            <a:r>
              <a:rPr lang="cs-CZ" sz="1800" smtClean="0"/>
              <a:t>elektronické podobě </a:t>
            </a:r>
            <a:r>
              <a:rPr lang="cs-CZ" sz="1800" dirty="0" smtClean="0"/>
              <a:t>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9614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MARIE SOCHROVÁ. </a:t>
            </a:r>
            <a:r>
              <a:rPr lang="cs-CZ" i="1" dirty="0" smtClean="0"/>
              <a:t>Český jazyk v kostce</a:t>
            </a:r>
            <a:r>
              <a:rPr lang="cs-CZ" dirty="0" smtClean="0"/>
              <a:t>. 1996. vyd. Praha: Fragment, 1996. </a:t>
            </a:r>
            <a:r>
              <a:rPr lang="cs-CZ" smtClean="0"/>
              <a:t>ISBN 08-089-8380-7200041-1.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15940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385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1_Motiv systému Office</vt:lpstr>
      <vt:lpstr>Prezentace aplikace PowerPoint</vt:lpstr>
      <vt:lpstr>Věta a výpověď</vt:lpstr>
      <vt:lpstr>Prezentace aplikace PowerPoint</vt:lpstr>
      <vt:lpstr>úkol</vt:lpstr>
      <vt:lpstr>klíč</vt:lpstr>
      <vt:lpstr>Metodický list</vt:lpstr>
      <vt:lpstr>zdroj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12</cp:revision>
  <dcterms:created xsi:type="dcterms:W3CDTF">2013-01-09T13:39:36Z</dcterms:created>
  <dcterms:modified xsi:type="dcterms:W3CDTF">2013-02-27T09:37:52Z</dcterms:modified>
</cp:coreProperties>
</file>