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69" r:id="rId3"/>
    <p:sldId id="257" r:id="rId4"/>
    <p:sldId id="258" r:id="rId5"/>
    <p:sldId id="259" r:id="rId6"/>
    <p:sldId id="260" r:id="rId7"/>
    <p:sldId id="264" r:id="rId8"/>
    <p:sldId id="270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 PROJEKTU:</a:t>
          </a:r>
          <a:r>
            <a:rPr lang="cs-CZ" sz="2000" baseline="0" dirty="0" smtClean="0"/>
            <a:t> Podpora výuky v technických oborech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 ŠKOLY: SOŠ Net Office Orlová, spol. s r. o. 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AUTOR: Mgr. Naděžda Tománková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ČÍSLO PROJEKTU: CZ.1.07/1.5.00/34.0458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1600" dirty="0" smtClean="0"/>
            <a:t>NÁZEV ŠABLONY: III/2 -Inovace a zkvalitnění výuky prostřednictvím ICT</a:t>
          </a:r>
          <a:endParaRPr lang="cs-CZ" sz="16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-83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LinFactNeighborX="-105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LinFactNeighborX="-1440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 custLinFactNeighborX="-225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 custLinFactNeighborX="-521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C0139A4-C274-47A2-81C9-C8D4857E262F}" type="presOf" srcId="{B651F6E3-6281-48DB-9319-2AEAFDAE7572}" destId="{619D679B-A015-4ECF-8348-D1034C574F40}" srcOrd="0" destOrd="0" presId="urn:microsoft.com/office/officeart/2005/8/layout/target3"/>
    <dgm:cxn modelId="{EBA59512-E10A-4EEE-9A20-96A2BBA9A846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98A9115-9EB8-41D2-9AC2-25EDF77A05AC}" type="presOf" srcId="{4C35D32F-0EAB-4CD7-82EE-45574DC2A586}" destId="{890E4F0B-2866-4A3F-A3C7-2A14B1797930}" srcOrd="1" destOrd="0" presId="urn:microsoft.com/office/officeart/2005/8/layout/target3"/>
    <dgm:cxn modelId="{FBA9A24B-7E67-4208-AE9C-1794CE2D19A5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643D67B-C1C4-4EFD-8C5D-BE5AE47074C3}" type="presOf" srcId="{B651F6E3-6281-48DB-9319-2AEAFDAE7572}" destId="{6BB5E863-4638-4E1D-BFDE-399D028AC4ED}" srcOrd="1" destOrd="0" presId="urn:microsoft.com/office/officeart/2005/8/layout/target3"/>
    <dgm:cxn modelId="{EAD76FDA-6C42-4AF9-87CD-43175263AF5A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1F94497-1BAF-4556-A2AA-242764D521DB}" type="presOf" srcId="{D8197B8C-B260-4A16-BDF4-0947B075E274}" destId="{5A5FFA88-C948-4069-8E93-59FA12366E83}" srcOrd="1" destOrd="0" presId="urn:microsoft.com/office/officeart/2005/8/layout/target3"/>
    <dgm:cxn modelId="{0A59A21D-1FA2-486B-8A0B-7B531A9756C4}" type="presOf" srcId="{D1D4F407-5343-4D3F-B5B9-D407B03CAEB4}" destId="{D005CE8C-CC26-4C3E-AC11-E15060ECD759}" srcOrd="0" destOrd="0" presId="urn:microsoft.com/office/officeart/2005/8/layout/target3"/>
    <dgm:cxn modelId="{C865D665-40AC-4C3C-B16E-9AF26C15C2EC}" type="presOf" srcId="{D1B46980-6531-4606-95E6-44980827E919}" destId="{2BE915AB-18AA-4053-B92C-3BFC9ED204BB}" srcOrd="1" destOrd="0" presId="urn:microsoft.com/office/officeart/2005/8/layout/target3"/>
    <dgm:cxn modelId="{A898BD70-1E3D-46B5-BA8B-2A4A9F80704F}" type="presOf" srcId="{4C35D32F-0EAB-4CD7-82EE-45574DC2A586}" destId="{8BEBB6EC-1DAA-4CAC-8A25-BC0FCBD5DBD5}" srcOrd="0" destOrd="0" presId="urn:microsoft.com/office/officeart/2005/8/layout/target3"/>
    <dgm:cxn modelId="{6E8E9D8D-0ABD-4C67-AED5-B201D24DFAFA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DBC418C-E4B6-4E20-A430-D74AF0E6CAAF}" type="presParOf" srcId="{333A1088-737F-45CB-B68E-254E46348037}" destId="{F5ABB229-8D3B-4694-996A-96F23CF14429}" srcOrd="0" destOrd="0" presId="urn:microsoft.com/office/officeart/2005/8/layout/target3"/>
    <dgm:cxn modelId="{3738143C-6933-4FDA-811E-7A608CDA6321}" type="presParOf" srcId="{333A1088-737F-45CB-B68E-254E46348037}" destId="{F41139FD-01EE-4571-8B17-4FB00FC51163}" srcOrd="1" destOrd="0" presId="urn:microsoft.com/office/officeart/2005/8/layout/target3"/>
    <dgm:cxn modelId="{601FA569-7464-4C73-9F1D-80F24AD2CBA2}" type="presParOf" srcId="{333A1088-737F-45CB-B68E-254E46348037}" destId="{D005CE8C-CC26-4C3E-AC11-E15060ECD759}" srcOrd="2" destOrd="0" presId="urn:microsoft.com/office/officeart/2005/8/layout/target3"/>
    <dgm:cxn modelId="{774433C9-9A9B-455E-9F92-8E8D5871B625}" type="presParOf" srcId="{333A1088-737F-45CB-B68E-254E46348037}" destId="{2C702D82-9B77-49B7-9568-BB8EB47C3372}" srcOrd="3" destOrd="0" presId="urn:microsoft.com/office/officeart/2005/8/layout/target3"/>
    <dgm:cxn modelId="{4367FEDE-13B7-4EDF-9868-4D2E7DA6C269}" type="presParOf" srcId="{333A1088-737F-45CB-B68E-254E46348037}" destId="{A52A0455-90FF-4808-ABD0-F02540D31D5A}" srcOrd="4" destOrd="0" presId="urn:microsoft.com/office/officeart/2005/8/layout/target3"/>
    <dgm:cxn modelId="{D30DB4D8-4B7E-49F1-A6A6-E4B96ED1A215}" type="presParOf" srcId="{333A1088-737F-45CB-B68E-254E46348037}" destId="{6140AFEC-043D-4C43-A2F9-D0F5331DF3A3}" srcOrd="5" destOrd="0" presId="urn:microsoft.com/office/officeart/2005/8/layout/target3"/>
    <dgm:cxn modelId="{FF3DBC13-FE52-49B7-8A78-30F9712BAA97}" type="presParOf" srcId="{333A1088-737F-45CB-B68E-254E46348037}" destId="{9358AC05-5D7D-4327-9F80-1AD486AEA664}" srcOrd="6" destOrd="0" presId="urn:microsoft.com/office/officeart/2005/8/layout/target3"/>
    <dgm:cxn modelId="{B10C8879-F342-4C6C-857E-87D57014AF8B}" type="presParOf" srcId="{333A1088-737F-45CB-B68E-254E46348037}" destId="{313FC574-E1CD-4FB4-B054-0B805CE0447D}" srcOrd="7" destOrd="0" presId="urn:microsoft.com/office/officeart/2005/8/layout/target3"/>
    <dgm:cxn modelId="{CF16F265-AF0B-4C81-B18E-33F8C3EC054E}" type="presParOf" srcId="{333A1088-737F-45CB-B68E-254E46348037}" destId="{619D679B-A015-4ECF-8348-D1034C574F40}" srcOrd="8" destOrd="0" presId="urn:microsoft.com/office/officeart/2005/8/layout/target3"/>
    <dgm:cxn modelId="{DEBCBC48-684D-44FB-9710-7D21E4909186}" type="presParOf" srcId="{333A1088-737F-45CB-B68E-254E46348037}" destId="{322283A8-4A27-4CDA-BAE3-F381106A9174}" srcOrd="9" destOrd="0" presId="urn:microsoft.com/office/officeart/2005/8/layout/target3"/>
    <dgm:cxn modelId="{66D93B5A-4FAB-48CD-9842-6BEA4006F1BD}" type="presParOf" srcId="{333A1088-737F-45CB-B68E-254E46348037}" destId="{FFC9F71D-1B4F-4AD9-A4A6-86ADEFC8AF5C}" srcOrd="10" destOrd="0" presId="urn:microsoft.com/office/officeart/2005/8/layout/target3"/>
    <dgm:cxn modelId="{E80F01EC-13F4-4EEE-B152-A7E3B2334EBB}" type="presParOf" srcId="{333A1088-737F-45CB-B68E-254E46348037}" destId="{25B08C86-7E15-44DC-BE7F-FFB55DD49D12}" srcOrd="11" destOrd="0" presId="urn:microsoft.com/office/officeart/2005/8/layout/target3"/>
    <dgm:cxn modelId="{787E510C-76DB-41D5-8200-07E17B2C1B71}" type="presParOf" srcId="{333A1088-737F-45CB-B68E-254E46348037}" destId="{76644BE8-9D7C-4C09-B250-3D10AF48CBB7}" srcOrd="12" destOrd="0" presId="urn:microsoft.com/office/officeart/2005/8/layout/target3"/>
    <dgm:cxn modelId="{99412173-FBCD-4828-8C7F-3225086969D5}" type="presParOf" srcId="{333A1088-737F-45CB-B68E-254E46348037}" destId="{EE85B701-7295-41C0-BA7A-34D3756A2AE6}" srcOrd="13" destOrd="0" presId="urn:microsoft.com/office/officeart/2005/8/layout/target3"/>
    <dgm:cxn modelId="{73C583E8-A6C5-4951-8AE6-E89AC61B8E73}" type="presParOf" srcId="{333A1088-737F-45CB-B68E-254E46348037}" destId="{8BEBB6EC-1DAA-4CAC-8A25-BC0FCBD5DBD5}" srcOrd="14" destOrd="0" presId="urn:microsoft.com/office/officeart/2005/8/layout/target3"/>
    <dgm:cxn modelId="{EBC14C8C-B447-4A94-AB70-22EC6FD42997}" type="presParOf" srcId="{333A1088-737F-45CB-B68E-254E46348037}" destId="{AED2198E-93D5-4001-81B4-73124B309672}" srcOrd="15" destOrd="0" presId="urn:microsoft.com/office/officeart/2005/8/layout/target3"/>
    <dgm:cxn modelId="{D5543EA6-B801-4D05-AF70-8DE656ADAAB3}" type="presParOf" srcId="{333A1088-737F-45CB-B68E-254E46348037}" destId="{2BE915AB-18AA-4053-B92C-3BFC9ED204BB}" srcOrd="16" destOrd="0" presId="urn:microsoft.com/office/officeart/2005/8/layout/target3"/>
    <dgm:cxn modelId="{88440AF4-922C-4463-AC0C-543E5B628D80}" type="presParOf" srcId="{333A1088-737F-45CB-B68E-254E46348037}" destId="{6BB5E863-4638-4E1D-BFDE-399D028AC4ED}" srcOrd="17" destOrd="0" presId="urn:microsoft.com/office/officeart/2005/8/layout/target3"/>
    <dgm:cxn modelId="{BB20B767-107A-42C2-9C07-B490F20BCE9C}" type="presParOf" srcId="{333A1088-737F-45CB-B68E-254E46348037}" destId="{5A5FFA88-C948-4069-8E93-59FA12366E83}" srcOrd="18" destOrd="0" presId="urn:microsoft.com/office/officeart/2005/8/layout/target3"/>
    <dgm:cxn modelId="{6A131D47-102B-46A4-933E-A19EFCB18DC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21247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SOŠ Net Office Orlová, spol. s r. o. 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46255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Naděžda Tománková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13741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PROJEKTU:</a:t>
          </a:r>
          <a:r>
            <a:rPr lang="cs-CZ" sz="2000" kern="1200" baseline="0" dirty="0" smtClean="0"/>
            <a:t> Podpora výuky v technických oborech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781263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ŠABLONY: III/2 -Inovace a zkvalitnění výuky prostřednictvím ICT</a:t>
          </a:r>
          <a:endParaRPr lang="cs-CZ" sz="16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48773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CZ.1.07/1.5.00/34.0458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04BB12-D0FB-4DFE-995E-78327C91C0D0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4611AE-25D9-41B4-BBD8-4658AF42F9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30089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560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20F2005-2CF7-4522-8F15-F6BE2405C301}" type="slidenum">
              <a:rPr lang="cs-CZ" smtClean="0"/>
              <a:pPr eaLnBrk="1" hangingPunct="1"/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CB703-39D6-4FE0-8657-A3A3696C2091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174DA-250F-4177-A12D-A70D601D76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3817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CB703-39D6-4FE0-8657-A3A3696C2091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174DA-250F-4177-A12D-A70D601D76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5648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CB703-39D6-4FE0-8657-A3A3696C2091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174DA-250F-4177-A12D-A70D601D76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3449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CB703-39D6-4FE0-8657-A3A3696C2091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174DA-250F-4177-A12D-A70D601D76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6570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CB703-39D6-4FE0-8657-A3A3696C2091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174DA-250F-4177-A12D-A70D601D76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06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CB703-39D6-4FE0-8657-A3A3696C2091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174DA-250F-4177-A12D-A70D601D76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2661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CB703-39D6-4FE0-8657-A3A3696C2091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174DA-250F-4177-A12D-A70D601D76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8127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CB703-39D6-4FE0-8657-A3A3696C2091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174DA-250F-4177-A12D-A70D601D76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0352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CB703-39D6-4FE0-8657-A3A3696C2091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174DA-250F-4177-A12D-A70D601D76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7264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CB703-39D6-4FE0-8657-A3A3696C2091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174DA-250F-4177-A12D-A70D601D76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638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CB703-39D6-4FE0-8657-A3A3696C2091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174DA-250F-4177-A12D-A70D601D76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8140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5032B10-9DA9-439A-92F4-93AD3E29C295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907F2C9-5AF9-41AE-AAA2-FB4CC82F29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7866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8636D75-04F6-4233-A302-6EDAC484E6BD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0DB0A56-948A-40AB-A6D5-7C9F15FEA5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9643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4604D0A-184A-42EE-8A19-A914FF81AEE0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59F8784-B16B-4019-9AE8-A84E9FFE72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39012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9288CCEB-E6A6-4519-AAAB-17226254F382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39A19C5-1E52-490F-9EDF-E0EBDBABEB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84135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581124A-B2A2-4180-8D74-34986333DBA8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1BDFA2-2293-436B-B2AE-CB86553634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64929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5466F8D-E917-42E8-862F-387CBFAD6C23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3524B6F-3A28-444B-BF95-B94F3E5854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81070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ED9D352-2A16-420B-8413-87AB519933D4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8946FA4-D298-47FC-95DB-4E01FC3300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19997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BF8FE1C-D849-4286-BF16-E72DA7522268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F5CB1F5-686B-49B3-B16C-B61DA77F73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77132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7FA9776-7FED-4ED5-8A4B-2CA89A41C858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30300D9-5E4B-4912-A618-0A3B2F79A6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87348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A225557-DDD3-4C08-B80C-4BF3113F444A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7AB8330-C249-4E5C-9CD1-163EB02009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1919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9014BB7-C061-4369-A121-AEE3D4CAA894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57805A5-BF7C-4624-8498-C387D5DFE9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6807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6CB703-39D6-4FE0-8657-A3A3696C2091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174DA-250F-4177-A12D-A70D601D76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1046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C20B9999-534C-41D7-8CC5-65BFFED3BC83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EA489B4D-D79C-4018-AF1D-E83099F54A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090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9" name="Obráze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Obdélník 13"/>
          <p:cNvSpPr/>
          <p:nvPr/>
        </p:nvSpPr>
        <p:spPr>
          <a:xfrm>
            <a:off x="1835150" y="3856830"/>
            <a:ext cx="6481763" cy="29224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76200" tIns="76200" rIns="76200" bIns="76200" spcCol="1270" anchor="ctr"/>
          <a:lstStyle/>
          <a:p>
            <a:pPr lvl="0"/>
            <a:r>
              <a:rPr lang="cs-CZ" sz="2000" dirty="0"/>
              <a:t>TEMA: </a:t>
            </a:r>
            <a:r>
              <a:rPr lang="cs-CZ" sz="2000" dirty="0"/>
              <a:t>Změny slovního významu</a:t>
            </a:r>
          </a:p>
          <a:p>
            <a:pPr algn="r" defTabSz="889000">
              <a:lnSpc>
                <a:spcPct val="90000"/>
              </a:lnSpc>
              <a:spcAft>
                <a:spcPct val="35000"/>
              </a:spcAft>
              <a:defRPr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31507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Změny slovního významu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) </a:t>
            </a:r>
            <a:r>
              <a:rPr lang="cs-CZ" b="1" u="sng" dirty="0" smtClean="0"/>
              <a:t>zužování </a:t>
            </a:r>
          </a:p>
          <a:p>
            <a:pPr marL="0" indent="0">
              <a:buNone/>
            </a:pPr>
            <a:r>
              <a:rPr lang="cs-CZ" dirty="0" smtClean="0"/>
              <a:t>(např. </a:t>
            </a:r>
            <a:r>
              <a:rPr lang="cs-CZ" u="sng" dirty="0" smtClean="0"/>
              <a:t>dobytek</a:t>
            </a:r>
            <a:r>
              <a:rPr lang="cs-CZ" dirty="0" smtClean="0"/>
              <a:t>: původně vše, co člověk získal, dnes hospodářská zvířata= získaná část) </a:t>
            </a:r>
          </a:p>
          <a:p>
            <a:pPr marL="0" indent="0">
              <a:buNone/>
            </a:pPr>
            <a:r>
              <a:rPr lang="cs-CZ" dirty="0" smtClean="0"/>
              <a:t>b) </a:t>
            </a:r>
            <a:r>
              <a:rPr lang="cs-CZ" b="1" u="sng" dirty="0" smtClean="0"/>
              <a:t>rozšiřování</a:t>
            </a:r>
          </a:p>
          <a:p>
            <a:pPr marL="0" indent="0">
              <a:buNone/>
            </a:pPr>
            <a:r>
              <a:rPr lang="cs-CZ" dirty="0" smtClean="0"/>
              <a:t>(např. </a:t>
            </a:r>
            <a:r>
              <a:rPr lang="cs-CZ" u="sng" dirty="0" smtClean="0"/>
              <a:t>limonáda:</a:t>
            </a:r>
            <a:r>
              <a:rPr lang="cs-CZ" dirty="0" smtClean="0"/>
              <a:t> původně nápoj z citronu, dnes nealko)</a:t>
            </a:r>
          </a:p>
          <a:p>
            <a:pPr marL="0" indent="0">
              <a:buNone/>
            </a:pPr>
            <a:r>
              <a:rPr lang="cs-CZ" dirty="0" smtClean="0"/>
              <a:t>c) </a:t>
            </a:r>
            <a:r>
              <a:rPr lang="cs-CZ" b="1" u="sng" dirty="0"/>
              <a:t>p</a:t>
            </a:r>
            <a:r>
              <a:rPr lang="cs-CZ" b="1" u="sng" dirty="0" smtClean="0"/>
              <a:t>řenášení pojmenování </a:t>
            </a:r>
            <a:r>
              <a:rPr lang="cs-CZ" dirty="0" smtClean="0"/>
              <a:t>(spojitost s původním)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5033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b="1" dirty="0" smtClean="0"/>
              <a:t>konkretizace abstrakt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(např. cukrářství: abstraktní slovo, zaměstnání, místo)</a:t>
            </a:r>
          </a:p>
          <a:p>
            <a:r>
              <a:rPr lang="cs-CZ" b="1" dirty="0" err="1" smtClean="0"/>
              <a:t>abstraktizace</a:t>
            </a:r>
            <a:r>
              <a:rPr lang="cs-CZ" b="1" dirty="0" smtClean="0"/>
              <a:t> konkrét </a:t>
            </a:r>
            <a:r>
              <a:rPr lang="cs-CZ" dirty="0" smtClean="0"/>
              <a:t>( např. jádro, jádro problému)</a:t>
            </a:r>
          </a:p>
          <a:p>
            <a:r>
              <a:rPr lang="cs-CZ" b="1" dirty="0"/>
              <a:t>m</a:t>
            </a:r>
            <a:r>
              <a:rPr lang="cs-CZ" b="1" dirty="0" smtClean="0"/>
              <a:t>etaforické</a:t>
            </a:r>
            <a:r>
              <a:rPr lang="cs-CZ" dirty="0" smtClean="0"/>
              <a:t> – na základě podobnosti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(např. mandle v krku-tvar)</a:t>
            </a:r>
          </a:p>
          <a:p>
            <a:r>
              <a:rPr lang="cs-CZ" b="1" dirty="0" smtClean="0"/>
              <a:t>metonymické</a:t>
            </a:r>
            <a:r>
              <a:rPr lang="cs-CZ" dirty="0" smtClean="0"/>
              <a:t>- na základě věcné souvislosti</a:t>
            </a:r>
          </a:p>
          <a:p>
            <a:pPr marL="0" indent="0">
              <a:buNone/>
            </a:pPr>
            <a:r>
              <a:rPr lang="cs-CZ" dirty="0" smtClean="0"/>
              <a:t>(např. číst Jiráska= jeho spisy) </a:t>
            </a:r>
          </a:p>
          <a:p>
            <a:r>
              <a:rPr lang="cs-CZ" dirty="0" smtClean="0"/>
              <a:t> </a:t>
            </a:r>
            <a:r>
              <a:rPr lang="cs-CZ" b="1" dirty="0" smtClean="0"/>
              <a:t>synekdochické</a:t>
            </a:r>
            <a:r>
              <a:rPr lang="cs-CZ" dirty="0" smtClean="0"/>
              <a:t> - na základě věcné souvislosti kvantitativní </a:t>
            </a:r>
          </a:p>
          <a:p>
            <a:pPr marL="0" indent="0">
              <a:buNone/>
            </a:pPr>
            <a:r>
              <a:rPr lang="cs-CZ" dirty="0" smtClean="0"/>
              <a:t>( např. vrátit se pod rodnou střechu= dům)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8855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/>
              <a:t>d</a:t>
            </a:r>
            <a:r>
              <a:rPr lang="cs-CZ" dirty="0" smtClean="0"/>
              <a:t>) </a:t>
            </a:r>
            <a:r>
              <a:rPr lang="cs-CZ" b="1" u="sng" dirty="0" smtClean="0"/>
              <a:t>posun významu</a:t>
            </a:r>
          </a:p>
          <a:p>
            <a:r>
              <a:rPr lang="cs-CZ" b="1" dirty="0" smtClean="0"/>
              <a:t>zhoršování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(např. baba: původně stará žena, dnes zbabělec)</a:t>
            </a:r>
          </a:p>
          <a:p>
            <a:r>
              <a:rPr lang="cs-CZ" b="1" dirty="0" smtClean="0"/>
              <a:t>zlepšování </a:t>
            </a:r>
          </a:p>
          <a:p>
            <a:pPr marL="0" indent="0">
              <a:buNone/>
            </a:pPr>
            <a:r>
              <a:rPr lang="cs-CZ" dirty="0" smtClean="0"/>
              <a:t>e) </a:t>
            </a:r>
            <a:r>
              <a:rPr lang="cs-CZ" b="1" u="sng" dirty="0" smtClean="0"/>
              <a:t>oslabování, zesilování, protiklad </a:t>
            </a:r>
          </a:p>
          <a:p>
            <a:r>
              <a:rPr lang="cs-CZ" b="1" dirty="0" smtClean="0"/>
              <a:t>eufemismus</a:t>
            </a:r>
            <a:r>
              <a:rPr lang="cs-CZ" dirty="0" smtClean="0"/>
              <a:t> - zjemnění  (např. zemřít = odejít, zesnout)</a:t>
            </a:r>
          </a:p>
          <a:p>
            <a:r>
              <a:rPr lang="cs-CZ" b="1" dirty="0" smtClean="0"/>
              <a:t>dysfemismus</a:t>
            </a:r>
            <a:r>
              <a:rPr lang="cs-CZ" dirty="0" smtClean="0"/>
              <a:t> - opak eufemismu (např. zemřít= chcípnout)</a:t>
            </a:r>
          </a:p>
          <a:p>
            <a:r>
              <a:rPr lang="cs-CZ" b="1" dirty="0" smtClean="0"/>
              <a:t>litotes</a:t>
            </a:r>
            <a:r>
              <a:rPr lang="cs-CZ" dirty="0" smtClean="0"/>
              <a:t> - oslabení popřením protikladu (např. to není pravda = lež)</a:t>
            </a:r>
          </a:p>
          <a:p>
            <a:r>
              <a:rPr lang="cs-CZ" b="1" dirty="0" smtClean="0"/>
              <a:t>hyperbola</a:t>
            </a:r>
            <a:r>
              <a:rPr lang="cs-CZ" dirty="0" smtClean="0"/>
              <a:t> (nadsázka) - pojmenování zveličující (např. čekat věčnost)</a:t>
            </a:r>
          </a:p>
          <a:p>
            <a:r>
              <a:rPr lang="cs-CZ" b="1" dirty="0" smtClean="0"/>
              <a:t>ironie</a:t>
            </a:r>
            <a:r>
              <a:rPr lang="cs-CZ" dirty="0" smtClean="0"/>
              <a:t> - pojmenování v opačném významu, zlehčující, posměšné (např. To je pěkný pořádek!)</a:t>
            </a:r>
          </a:p>
          <a:p>
            <a:r>
              <a:rPr lang="cs-CZ" b="1" dirty="0" err="1" smtClean="0"/>
              <a:t>kakofemismus</a:t>
            </a:r>
            <a:r>
              <a:rPr lang="cs-CZ" dirty="0" smtClean="0"/>
              <a:t> (opak ironie) - hrubé slovo použito jako mazlivé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(např. Ty potvůrko.)</a:t>
            </a:r>
          </a:p>
          <a:p>
            <a:pPr marL="0" indent="0">
              <a:buNone/>
            </a:pPr>
            <a:endParaRPr lang="cs-CZ" b="1" u="sng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83901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Pokuste se urči t jazykové prostředky užité v následujících větách 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1) Stokrát jsem ti říkala…..</a:t>
            </a:r>
          </a:p>
          <a:p>
            <a:pPr marL="0" indent="0">
              <a:buNone/>
            </a:pPr>
            <a:r>
              <a:rPr lang="cs-CZ" dirty="0" smtClean="0"/>
              <a:t>2) Zavřel oči navždy.</a:t>
            </a:r>
          </a:p>
          <a:p>
            <a:pPr marL="0" indent="0">
              <a:buNone/>
            </a:pPr>
            <a:r>
              <a:rPr lang="cs-CZ" dirty="0" smtClean="0"/>
              <a:t>3) Necítí se zdráva.</a:t>
            </a:r>
          </a:p>
          <a:p>
            <a:pPr marL="0" indent="0">
              <a:buNone/>
            </a:pPr>
            <a:r>
              <a:rPr lang="cs-CZ" dirty="0" smtClean="0"/>
              <a:t>4) Ta huba mu ale jede.</a:t>
            </a:r>
          </a:p>
          <a:p>
            <a:pPr marL="0" indent="0">
              <a:buNone/>
            </a:pPr>
            <a:r>
              <a:rPr lang="cs-CZ" dirty="0" smtClean="0"/>
              <a:t>5) Potvůrko moje malá.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57855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1) hyperbola</a:t>
            </a:r>
          </a:p>
          <a:p>
            <a:pPr marL="0" indent="0">
              <a:buNone/>
            </a:pPr>
            <a:r>
              <a:rPr lang="cs-CZ" dirty="0" smtClean="0"/>
              <a:t>2) eufemismus</a:t>
            </a:r>
          </a:p>
          <a:p>
            <a:pPr marL="0" indent="0">
              <a:buNone/>
            </a:pPr>
            <a:r>
              <a:rPr lang="cs-CZ" dirty="0" smtClean="0"/>
              <a:t>3) litotes – je nemocná</a:t>
            </a:r>
          </a:p>
          <a:p>
            <a:pPr marL="0" indent="0">
              <a:buNone/>
            </a:pPr>
            <a:r>
              <a:rPr lang="cs-CZ" dirty="0" smtClean="0"/>
              <a:t>4) dysfemismus</a:t>
            </a:r>
          </a:p>
          <a:p>
            <a:pPr marL="0" indent="0">
              <a:buNone/>
            </a:pPr>
            <a:r>
              <a:rPr lang="cs-CZ" dirty="0" smtClean="0"/>
              <a:t>5) </a:t>
            </a:r>
            <a:r>
              <a:rPr lang="cs-CZ" dirty="0" err="1" smtClean="0"/>
              <a:t>kakofemismus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2033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Zpracoval: Mgr. Naděžda Tománková</a:t>
            </a:r>
          </a:p>
          <a:p>
            <a:r>
              <a:rPr lang="cs-CZ" sz="1800" dirty="0" smtClean="0"/>
              <a:t>Cílová skupina: žáci středních škol </a:t>
            </a:r>
          </a:p>
          <a:p>
            <a:r>
              <a:rPr lang="cs-CZ" sz="1800" dirty="0" smtClean="0"/>
              <a:t>Rok vytvoření: 2012 </a:t>
            </a:r>
          </a:p>
          <a:p>
            <a:pPr>
              <a:spcBef>
                <a:spcPts val="0"/>
              </a:spcBef>
            </a:pPr>
            <a:r>
              <a:rPr lang="cs-CZ" sz="1800" dirty="0" smtClean="0"/>
              <a:t>Anotace: Materiál slouží k opakování a rozšíření učiva českého jazyka ZŠ</a:t>
            </a:r>
            <a:r>
              <a:rPr lang="cs-CZ" sz="1800" dirty="0"/>
              <a:t>. </a:t>
            </a:r>
            <a:r>
              <a:rPr lang="cs-CZ" sz="1800" dirty="0" smtClean="0"/>
              <a:t>Probírané pojmy souvisí </a:t>
            </a:r>
            <a:r>
              <a:rPr lang="cs-CZ" sz="1800" dirty="0"/>
              <a:t>se změnami </a:t>
            </a:r>
            <a:r>
              <a:rPr lang="cs-CZ" sz="1800"/>
              <a:t>slovního </a:t>
            </a:r>
            <a:r>
              <a:rPr lang="cs-CZ" sz="1800" smtClean="0"/>
              <a:t>významu. </a:t>
            </a:r>
            <a:r>
              <a:rPr lang="cs-CZ" sz="1800" dirty="0" smtClean="0"/>
              <a:t>Obsahuje </a:t>
            </a:r>
            <a:r>
              <a:rPr lang="cs-CZ" sz="1800" dirty="0"/>
              <a:t>úlohu k </a:t>
            </a:r>
            <a:r>
              <a:rPr lang="cs-CZ" sz="1800" dirty="0" smtClean="0"/>
              <a:t>procvičení </a:t>
            </a:r>
            <a:r>
              <a:rPr lang="cs-CZ" sz="1800" dirty="0"/>
              <a:t>a klíč </a:t>
            </a:r>
            <a:endParaRPr lang="cs-CZ" sz="1800" dirty="0" smtClean="0"/>
          </a:p>
          <a:p>
            <a:pPr>
              <a:lnSpc>
                <a:spcPct val="150000"/>
              </a:lnSpc>
            </a:pPr>
            <a:r>
              <a:rPr lang="cs-CZ" sz="1800" dirty="0" smtClean="0"/>
              <a:t>Předpokládaný přínos (výstup): rozšíření a upevnění učiva základní školy </a:t>
            </a:r>
          </a:p>
          <a:p>
            <a:r>
              <a:rPr lang="cs-CZ" sz="1800" dirty="0" smtClean="0"/>
              <a:t>Pomůcky: dataprojektor, počítač</a:t>
            </a:r>
          </a:p>
          <a:p>
            <a:r>
              <a:rPr lang="cs-CZ" sz="1800" dirty="0" smtClean="0"/>
              <a:t>Předpokládaný čas: 25 minut </a:t>
            </a:r>
          </a:p>
          <a:p>
            <a:r>
              <a:rPr lang="cs-CZ" sz="1800" dirty="0" smtClean="0"/>
              <a:t>Postup: Teoretický základ představuje definování učiva, úkol v materiálu je určen k jeho pochopení a k procvičení. </a:t>
            </a:r>
          </a:p>
          <a:p>
            <a:r>
              <a:rPr lang="cs-CZ" sz="1800" dirty="0" smtClean="0"/>
              <a:t>Souhlasím se zveřejněním mého příspěvku v knižní či elektronické podobě jako metodického materiálu.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69388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MARIE SOCHROVÁ. </a:t>
            </a:r>
            <a:r>
              <a:rPr lang="cs-CZ" i="1" dirty="0" smtClean="0"/>
              <a:t>Český jazyk v kostce</a:t>
            </a:r>
            <a:r>
              <a:rPr lang="cs-CZ" dirty="0" smtClean="0"/>
              <a:t>. 1996. vyd. Praha: Fragment, 1996. </a:t>
            </a:r>
            <a:r>
              <a:rPr lang="cs-CZ" smtClean="0"/>
              <a:t>ISBN 08-089-8380-7200041-1.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683522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465</Words>
  <Application>Microsoft Office PowerPoint</Application>
  <PresentationFormat>Předvádění na obrazovce (4:3)</PresentationFormat>
  <Paragraphs>57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1_Motiv systému Office</vt:lpstr>
      <vt:lpstr>Prezentace aplikace PowerPoint</vt:lpstr>
      <vt:lpstr>Změny slovního významu</vt:lpstr>
      <vt:lpstr>Prezentace aplikace PowerPoint</vt:lpstr>
      <vt:lpstr>Prezentace aplikace PowerPoint</vt:lpstr>
      <vt:lpstr>Pokuste se urči t jazykové prostředky užité v následujících větách  </vt:lpstr>
      <vt:lpstr>Prezentace aplikace PowerPoint</vt:lpstr>
      <vt:lpstr>Metodický list</vt:lpstr>
      <vt:lpstr>zdroj</vt:lpstr>
    </vt:vector>
  </TitlesOfParts>
  <Company>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</dc:creator>
  <cp:lastModifiedBy>host</cp:lastModifiedBy>
  <cp:revision>19</cp:revision>
  <dcterms:created xsi:type="dcterms:W3CDTF">2013-01-04T16:00:18Z</dcterms:created>
  <dcterms:modified xsi:type="dcterms:W3CDTF">2013-02-27T09:40:32Z</dcterms:modified>
</cp:coreProperties>
</file>