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8" r:id="rId3"/>
    <p:sldId id="257" r:id="rId4"/>
    <p:sldId id="259" r:id="rId5"/>
    <p:sldId id="258" r:id="rId6"/>
    <p:sldId id="260" r:id="rId7"/>
    <p:sldId id="263" r:id="rId8"/>
    <p:sldId id="264" r:id="rId9"/>
    <p:sldId id="26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13BE1B-5A02-4212-A44D-AB580DE5E76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8BA9FD-D019-4184-A5C8-6703F468A88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DC4F0EB-0CA3-4B18-80BD-52B960D850C4}" type="presOf" srcId="{D1D4F407-5343-4D3F-B5B9-D407B03CAEB4}" destId="{D005CE8C-CC26-4C3E-AC11-E15060ECD759}" srcOrd="0" destOrd="0" presId="urn:microsoft.com/office/officeart/2005/8/layout/target3"/>
    <dgm:cxn modelId="{0DCCAD50-EADC-486C-9386-8843B7F1909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46A44D-B165-4E56-B011-7F1B25F69169}" type="presOf" srcId="{D8197B8C-B260-4A16-BDF4-0947B075E274}" destId="{25B08C86-7E15-44DC-BE7F-FFB55DD49D12}" srcOrd="0" destOrd="0" presId="urn:microsoft.com/office/officeart/2005/8/layout/target3"/>
    <dgm:cxn modelId="{FBC26F12-7546-4A77-89D7-7DF344705CE5}" type="presOf" srcId="{B651F6E3-6281-48DB-9319-2AEAFDAE7572}" destId="{6BB5E863-4638-4E1D-BFDE-399D028AC4ED}" srcOrd="1" destOrd="0" presId="urn:microsoft.com/office/officeart/2005/8/layout/target3"/>
    <dgm:cxn modelId="{322A2E08-6A68-450A-B138-BE0E4983D5E7}" type="presOf" srcId="{757F3AB3-0718-4624-B441-E567A8F0AB56}" destId="{333A1088-737F-45CB-B68E-254E46348037}" srcOrd="0" destOrd="0" presId="urn:microsoft.com/office/officeart/2005/8/layout/target3"/>
    <dgm:cxn modelId="{E3ED90EF-DDAA-4EE7-80CB-806850B788FC}" type="presOf" srcId="{B651F6E3-6281-48DB-9319-2AEAFDAE7572}" destId="{619D679B-A015-4ECF-8348-D1034C574F40}" srcOrd="0" destOrd="0" presId="urn:microsoft.com/office/officeart/2005/8/layout/target3"/>
    <dgm:cxn modelId="{7B940D3F-C68C-41C0-8DBF-1309E4ECC45A}" type="presOf" srcId="{D1B46980-6531-4606-95E6-44980827E919}" destId="{2BE915AB-18AA-4053-B92C-3BFC9ED204BB}" srcOrd="1" destOrd="0" presId="urn:microsoft.com/office/officeart/2005/8/layout/target3"/>
    <dgm:cxn modelId="{8BAACF9B-47F8-493E-BC80-E23944D18219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22B62D3-A401-40E0-979C-9190C8DA1A02}" type="presOf" srcId="{D1B46980-6531-4606-95E6-44980827E919}" destId="{6140AFEC-043D-4C43-A2F9-D0F5331DF3A3}" srcOrd="0" destOrd="0" presId="urn:microsoft.com/office/officeart/2005/8/layout/target3"/>
    <dgm:cxn modelId="{5B7DC237-6D43-456C-B64A-0C92F7BCECD8}" type="presParOf" srcId="{333A1088-737F-45CB-B68E-254E46348037}" destId="{F5ABB229-8D3B-4694-996A-96F23CF14429}" srcOrd="0" destOrd="0" presId="urn:microsoft.com/office/officeart/2005/8/layout/target3"/>
    <dgm:cxn modelId="{ED925CAE-DB5A-421A-8425-0A737B723EED}" type="presParOf" srcId="{333A1088-737F-45CB-B68E-254E46348037}" destId="{F41139FD-01EE-4571-8B17-4FB00FC51163}" srcOrd="1" destOrd="0" presId="urn:microsoft.com/office/officeart/2005/8/layout/target3"/>
    <dgm:cxn modelId="{C004D88A-4501-4BA2-B1FA-97583F7B2FDB}" type="presParOf" srcId="{333A1088-737F-45CB-B68E-254E46348037}" destId="{D005CE8C-CC26-4C3E-AC11-E15060ECD759}" srcOrd="2" destOrd="0" presId="urn:microsoft.com/office/officeart/2005/8/layout/target3"/>
    <dgm:cxn modelId="{6E930967-0370-4AA3-B556-AB640B7D0F28}" type="presParOf" srcId="{333A1088-737F-45CB-B68E-254E46348037}" destId="{2C702D82-9B77-49B7-9568-BB8EB47C3372}" srcOrd="3" destOrd="0" presId="urn:microsoft.com/office/officeart/2005/8/layout/target3"/>
    <dgm:cxn modelId="{05157B81-A131-4F22-9D71-872196D503C0}" type="presParOf" srcId="{333A1088-737F-45CB-B68E-254E46348037}" destId="{A52A0455-90FF-4808-ABD0-F02540D31D5A}" srcOrd="4" destOrd="0" presId="urn:microsoft.com/office/officeart/2005/8/layout/target3"/>
    <dgm:cxn modelId="{8EDFB40F-0E06-46BD-A114-170ACCE45C9B}" type="presParOf" srcId="{333A1088-737F-45CB-B68E-254E46348037}" destId="{6140AFEC-043D-4C43-A2F9-D0F5331DF3A3}" srcOrd="5" destOrd="0" presId="urn:microsoft.com/office/officeart/2005/8/layout/target3"/>
    <dgm:cxn modelId="{D2F58E61-BDF2-4918-84F1-65CBA5226BA7}" type="presParOf" srcId="{333A1088-737F-45CB-B68E-254E46348037}" destId="{9358AC05-5D7D-4327-9F80-1AD486AEA664}" srcOrd="6" destOrd="0" presId="urn:microsoft.com/office/officeart/2005/8/layout/target3"/>
    <dgm:cxn modelId="{F0F479C0-06E6-4F55-A70D-81666F8DC912}" type="presParOf" srcId="{333A1088-737F-45CB-B68E-254E46348037}" destId="{313FC574-E1CD-4FB4-B054-0B805CE0447D}" srcOrd="7" destOrd="0" presId="urn:microsoft.com/office/officeart/2005/8/layout/target3"/>
    <dgm:cxn modelId="{647BB75D-1AD7-48CD-8173-A1B27DDD9C29}" type="presParOf" srcId="{333A1088-737F-45CB-B68E-254E46348037}" destId="{619D679B-A015-4ECF-8348-D1034C574F40}" srcOrd="8" destOrd="0" presId="urn:microsoft.com/office/officeart/2005/8/layout/target3"/>
    <dgm:cxn modelId="{655D4830-8171-4ADB-8BAC-9CDE1C16AC43}" type="presParOf" srcId="{333A1088-737F-45CB-B68E-254E46348037}" destId="{322283A8-4A27-4CDA-BAE3-F381106A9174}" srcOrd="9" destOrd="0" presId="urn:microsoft.com/office/officeart/2005/8/layout/target3"/>
    <dgm:cxn modelId="{AEF2AF1E-AB36-49FE-8079-CF7F5FFEA456}" type="presParOf" srcId="{333A1088-737F-45CB-B68E-254E46348037}" destId="{FFC9F71D-1B4F-4AD9-A4A6-86ADEFC8AF5C}" srcOrd="10" destOrd="0" presId="urn:microsoft.com/office/officeart/2005/8/layout/target3"/>
    <dgm:cxn modelId="{84658D1B-23A4-4A36-AB8D-A2B5F695482E}" type="presParOf" srcId="{333A1088-737F-45CB-B68E-254E46348037}" destId="{25B08C86-7E15-44DC-BE7F-FFB55DD49D12}" srcOrd="11" destOrd="0" presId="urn:microsoft.com/office/officeart/2005/8/layout/target3"/>
    <dgm:cxn modelId="{C23AB351-DD16-46EA-9B6D-3F16AA8BA9BA}" type="presParOf" srcId="{333A1088-737F-45CB-B68E-254E46348037}" destId="{76644BE8-9D7C-4C09-B250-3D10AF48CBB7}" srcOrd="12" destOrd="0" presId="urn:microsoft.com/office/officeart/2005/8/layout/target3"/>
    <dgm:cxn modelId="{85BE07D0-681B-4636-B03C-4F0423F3CE70}" type="presParOf" srcId="{333A1088-737F-45CB-B68E-254E46348037}" destId="{EE85B701-7295-41C0-BA7A-34D3756A2AE6}" srcOrd="13" destOrd="0" presId="urn:microsoft.com/office/officeart/2005/8/layout/target3"/>
    <dgm:cxn modelId="{DA3270D7-922F-4CD5-B6D4-B7CFC2B5C904}" type="presParOf" srcId="{333A1088-737F-45CB-B68E-254E46348037}" destId="{8BEBB6EC-1DAA-4CAC-8A25-BC0FCBD5DBD5}" srcOrd="14" destOrd="0" presId="urn:microsoft.com/office/officeart/2005/8/layout/target3"/>
    <dgm:cxn modelId="{395F041A-C594-4CB2-BA93-C1DA2D7FF3DC}" type="presParOf" srcId="{333A1088-737F-45CB-B68E-254E46348037}" destId="{AED2198E-93D5-4001-81B4-73124B309672}" srcOrd="15" destOrd="0" presId="urn:microsoft.com/office/officeart/2005/8/layout/target3"/>
    <dgm:cxn modelId="{D635B6AE-7764-4AD8-8704-8AB332044B06}" type="presParOf" srcId="{333A1088-737F-45CB-B68E-254E46348037}" destId="{2BE915AB-18AA-4053-B92C-3BFC9ED204BB}" srcOrd="16" destOrd="0" presId="urn:microsoft.com/office/officeart/2005/8/layout/target3"/>
    <dgm:cxn modelId="{FA0FE5AB-00CF-44D3-B0AF-E2EC91F2937A}" type="presParOf" srcId="{333A1088-737F-45CB-B68E-254E46348037}" destId="{6BB5E863-4638-4E1D-BFDE-399D028AC4ED}" srcOrd="17" destOrd="0" presId="urn:microsoft.com/office/officeart/2005/8/layout/target3"/>
    <dgm:cxn modelId="{0D2D2706-DCB6-4EFD-BE7C-2476B136891F}" type="presParOf" srcId="{333A1088-737F-45CB-B68E-254E46348037}" destId="{5A5FFA88-C948-4069-8E93-59FA12366E83}" srcOrd="18" destOrd="0" presId="urn:microsoft.com/office/officeart/2005/8/layout/target3"/>
    <dgm:cxn modelId="{7F657C62-62F5-4302-905A-DFB0522F64F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79ABDC-F65E-470A-8DE2-A4885D464D00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8724E-760F-4CB8-A46B-FA9739DC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161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940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71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558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6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519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194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94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19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912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765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3345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086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703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15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02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026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3197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0245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244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2548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7646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0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1A3F2-21ED-4837-A012-5BB5937900A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649CC-1AC2-4470-9D27-55858BE9A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42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538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Stylové rozvrstvení jazykových a syntaktických prostředků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7790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Stylové rozvrstvení jazykových a syntaktických prostředků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Spisovný jazyk má reprezentativní funkci.  Běžnější je užívání hovorové češtiny a nespisovných jazykových útvarů – slang, profesní mluva aj.</a:t>
            </a:r>
          </a:p>
          <a:p>
            <a:pPr marL="0" indent="0">
              <a:buNone/>
            </a:pPr>
            <a:r>
              <a:rPr lang="cs-CZ" dirty="0" smtClean="0"/>
              <a:t>Z hlediska užití slov v daném funkčním stylu </a:t>
            </a:r>
            <a:r>
              <a:rPr lang="cs-CZ" dirty="0"/>
              <a:t>dělíme jazykové </a:t>
            </a:r>
            <a:r>
              <a:rPr lang="cs-CZ" dirty="0" smtClean="0"/>
              <a:t>prostředky na:</a:t>
            </a:r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b="1" dirty="0" smtClean="0"/>
              <a:t>slova slohově neutrální </a:t>
            </a:r>
            <a:r>
              <a:rPr lang="cs-CZ" dirty="0" smtClean="0"/>
              <a:t>(</a:t>
            </a:r>
            <a:r>
              <a:rPr lang="cs-CZ" b="1" dirty="0" smtClean="0"/>
              <a:t>bezpříznaková</a:t>
            </a:r>
            <a:r>
              <a:rPr lang="cs-CZ" dirty="0" smtClean="0"/>
              <a:t>)- bez citového zaujetí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b="1" dirty="0" smtClean="0"/>
              <a:t>slova slohově zabarvená</a:t>
            </a:r>
            <a:r>
              <a:rPr lang="cs-CZ" dirty="0" smtClean="0"/>
              <a:t> (</a:t>
            </a:r>
            <a:r>
              <a:rPr lang="cs-CZ" b="1" dirty="0" smtClean="0"/>
              <a:t>příznaková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31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Prostředky stylově bezpříznakové (neutrální)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</a:t>
            </a:r>
            <a:r>
              <a:rPr lang="cs-CZ" b="1" dirty="0" smtClean="0"/>
              <a:t>ádro slovní zásoby </a:t>
            </a:r>
            <a:r>
              <a:rPr lang="cs-CZ" dirty="0" smtClean="0"/>
              <a:t>(voda, matka), využitelné ve všech funkčních stylech</a:t>
            </a:r>
          </a:p>
          <a:p>
            <a:r>
              <a:rPr lang="cs-CZ" dirty="0"/>
              <a:t>k</a:t>
            </a:r>
            <a:r>
              <a:rPr lang="cs-CZ" dirty="0" smtClean="0"/>
              <a:t>ratší větné celky, VH na počátku souvětí, VV přívlastková nejčastější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02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Prostředky stylově příznakové (zabarvené)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u</a:t>
            </a:r>
            <a:r>
              <a:rPr lang="cs-CZ" dirty="0" smtClean="0"/>
              <a:t>žíváme v mluveném i písemném projevu</a:t>
            </a:r>
          </a:p>
          <a:p>
            <a:pPr>
              <a:lnSpc>
                <a:spcPct val="90000"/>
              </a:lnSpc>
            </a:pPr>
            <a:r>
              <a:rPr lang="cs-CZ" dirty="0"/>
              <a:t>ř</a:t>
            </a:r>
            <a:r>
              <a:rPr lang="cs-CZ" dirty="0" smtClean="0"/>
              <a:t>adíme zde slova: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 smtClean="0"/>
              <a:t>1) </a:t>
            </a:r>
            <a:r>
              <a:rPr lang="cs-CZ" b="1" dirty="0"/>
              <a:t>h</a:t>
            </a:r>
            <a:r>
              <a:rPr lang="cs-CZ" b="1" dirty="0" smtClean="0"/>
              <a:t>ovorová </a:t>
            </a:r>
            <a:r>
              <a:rPr lang="cs-CZ" dirty="0" smtClean="0"/>
              <a:t>(holka)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/>
              <a:t>2</a:t>
            </a:r>
            <a:r>
              <a:rPr lang="cs-CZ" dirty="0" smtClean="0"/>
              <a:t>) </a:t>
            </a:r>
            <a:r>
              <a:rPr lang="cs-CZ" b="1" dirty="0" smtClean="0"/>
              <a:t>knižní </a:t>
            </a:r>
            <a:r>
              <a:rPr lang="cs-CZ" dirty="0" smtClean="0"/>
              <a:t>(poceloval děvu)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/>
              <a:t>3</a:t>
            </a:r>
            <a:r>
              <a:rPr lang="cs-CZ" dirty="0" smtClean="0"/>
              <a:t>) </a:t>
            </a:r>
            <a:r>
              <a:rPr lang="cs-CZ" b="1" dirty="0" smtClean="0"/>
              <a:t>básnická</a:t>
            </a:r>
            <a:r>
              <a:rPr lang="cs-CZ" dirty="0" smtClean="0"/>
              <a:t>(luna)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/>
              <a:t>4</a:t>
            </a:r>
            <a:r>
              <a:rPr lang="cs-CZ" dirty="0" smtClean="0"/>
              <a:t>) </a:t>
            </a:r>
            <a:r>
              <a:rPr lang="cs-CZ" dirty="0"/>
              <a:t>s</a:t>
            </a:r>
            <a:r>
              <a:rPr lang="cs-CZ" dirty="0" smtClean="0"/>
              <a:t>lova </a:t>
            </a:r>
            <a:r>
              <a:rPr lang="cs-CZ" b="1" dirty="0" smtClean="0"/>
              <a:t>dobové platnosti </a:t>
            </a:r>
            <a:r>
              <a:rPr lang="cs-CZ" dirty="0" smtClean="0"/>
              <a:t>– </a:t>
            </a:r>
            <a:r>
              <a:rPr lang="cs-CZ" b="1" dirty="0" smtClean="0"/>
              <a:t>historismy</a:t>
            </a:r>
            <a:r>
              <a:rPr lang="cs-CZ" dirty="0" smtClean="0"/>
              <a:t> (</a:t>
            </a:r>
            <a:r>
              <a:rPr lang="cs-CZ" dirty="0" err="1" smtClean="0"/>
              <a:t>řemdich</a:t>
            </a:r>
            <a:r>
              <a:rPr lang="cs-CZ" dirty="0" smtClean="0"/>
              <a:t>), </a:t>
            </a:r>
            <a:r>
              <a:rPr lang="cs-CZ" b="1" dirty="0" smtClean="0"/>
              <a:t>archaismy</a:t>
            </a:r>
            <a:r>
              <a:rPr lang="cs-CZ" dirty="0" smtClean="0"/>
              <a:t> (kšaft), </a:t>
            </a:r>
            <a:r>
              <a:rPr lang="cs-CZ" b="1" dirty="0" smtClean="0"/>
              <a:t>neologismy</a:t>
            </a:r>
            <a:r>
              <a:rPr lang="cs-CZ" dirty="0" smtClean="0"/>
              <a:t> (robot)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 smtClean="0"/>
              <a:t>Úkol</a:t>
            </a:r>
            <a:r>
              <a:rPr lang="cs-CZ" sz="2400" dirty="0" smtClean="0"/>
              <a:t>: </a:t>
            </a:r>
            <a:r>
              <a:rPr lang="cs-CZ" sz="2400" dirty="0" smtClean="0">
                <a:latin typeface="Arial Rounded MT Bold" pitchFamily="34" charset="0"/>
              </a:rPr>
              <a:t>Na základě rozdělení stylově příznakových slov přiřaď vhodný funkční styl a projev.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11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mluvený, prostě sdělovací styl</a:t>
            </a:r>
          </a:p>
          <a:p>
            <a:pPr marL="0" indent="0">
              <a:buNone/>
            </a:pPr>
            <a:r>
              <a:rPr lang="cs-CZ" dirty="0" smtClean="0"/>
              <a:t>2) psaný projev, odborný, publicistický styl</a:t>
            </a:r>
          </a:p>
          <a:p>
            <a:pPr marL="0" indent="0">
              <a:buNone/>
            </a:pPr>
            <a:r>
              <a:rPr lang="cs-CZ" dirty="0" smtClean="0"/>
              <a:t>3) psaný, umělecký styl</a:t>
            </a:r>
          </a:p>
          <a:p>
            <a:pPr marL="0" indent="0">
              <a:buNone/>
            </a:pPr>
            <a:r>
              <a:rPr lang="cs-CZ" dirty="0" smtClean="0"/>
              <a:t>4) převážně psaný projev, umělecký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877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slova příznaková. Pokus se je určit.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Vydoloval z kredence otlučenou plechovou bandasku na mléko, na </a:t>
            </a:r>
            <a:r>
              <a:rPr lang="cs-CZ" dirty="0" err="1" smtClean="0"/>
              <a:t>důle</a:t>
            </a:r>
            <a:r>
              <a:rPr lang="cs-CZ" dirty="0" smtClean="0"/>
              <a:t> ji vymyl, přelil do ni polévku:</a:t>
            </a:r>
          </a:p>
          <a:p>
            <a:pPr marL="0" indent="0">
              <a:buNone/>
            </a:pPr>
            <a:r>
              <a:rPr lang="cs-CZ" dirty="0" smtClean="0"/>
              <a:t>   „A hotovo. Koukej, je to šikovnější. Má to ucho a pukličku. S tím můžeš jet kilometry a nevybryndáš nic.“ </a:t>
            </a:r>
          </a:p>
          <a:p>
            <a:pPr marL="0" indent="0">
              <a:buNone/>
            </a:pPr>
            <a:r>
              <a:rPr lang="cs-CZ" dirty="0" smtClean="0"/>
              <a:t>(Zelňačka, </a:t>
            </a:r>
            <a:r>
              <a:rPr lang="cs-CZ" dirty="0"/>
              <a:t>R</a:t>
            </a:r>
            <a:r>
              <a:rPr lang="cs-CZ" dirty="0" smtClean="0"/>
              <a:t>ené </a:t>
            </a:r>
            <a:r>
              <a:rPr lang="cs-CZ" dirty="0" err="1" smtClean="0"/>
              <a:t>Fallet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151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kredenc – archaismus (skříň na nádobí, kuchyňská skříňka, příborník</a:t>
            </a:r>
          </a:p>
          <a:p>
            <a:r>
              <a:rPr lang="cs-CZ" dirty="0"/>
              <a:t>b</a:t>
            </a:r>
            <a:r>
              <a:rPr lang="cs-CZ" dirty="0" smtClean="0"/>
              <a:t>andaska – nádoba na tekutiny</a:t>
            </a:r>
          </a:p>
          <a:p>
            <a:r>
              <a:rPr lang="cs-CZ" dirty="0" err="1" smtClean="0"/>
              <a:t>důle</a:t>
            </a:r>
            <a:r>
              <a:rPr lang="cs-CZ" dirty="0" smtClean="0"/>
              <a:t> – hovorový tvar (dole, dno)</a:t>
            </a:r>
          </a:p>
          <a:p>
            <a:r>
              <a:rPr lang="cs-CZ" dirty="0"/>
              <a:t>k</a:t>
            </a:r>
            <a:r>
              <a:rPr lang="cs-CZ" dirty="0" smtClean="0"/>
              <a:t>oukej – hovorově podívej</a:t>
            </a:r>
          </a:p>
          <a:p>
            <a:r>
              <a:rPr lang="cs-CZ" dirty="0"/>
              <a:t>p</a:t>
            </a:r>
            <a:r>
              <a:rPr lang="cs-CZ" dirty="0" smtClean="0"/>
              <a:t>uklička – poklice (kotouč na přikrývání </a:t>
            </a:r>
            <a:r>
              <a:rPr lang="cs-CZ" dirty="0" err="1" smtClean="0"/>
              <a:t>hrnů</a:t>
            </a:r>
            <a:r>
              <a:rPr lang="cs-CZ" dirty="0" smtClean="0"/>
              <a:t>), hovorový výraz</a:t>
            </a:r>
          </a:p>
          <a:p>
            <a:r>
              <a:rPr lang="cs-CZ" dirty="0"/>
              <a:t>n</a:t>
            </a:r>
            <a:r>
              <a:rPr lang="cs-CZ" dirty="0" smtClean="0"/>
              <a:t>evybryndat – hovorově, nevhodně rozlévat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341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spcBef>
                <a:spcPts val="0"/>
              </a:spcBef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slova bezpříznaková a </a:t>
            </a:r>
            <a:r>
              <a:rPr lang="cs-CZ" sz="1800" dirty="0" smtClean="0"/>
              <a:t>příznaková. Obsahuje </a:t>
            </a:r>
            <a:r>
              <a:rPr lang="cs-CZ" sz="1800" dirty="0"/>
              <a:t>úlohu k </a:t>
            </a:r>
            <a:r>
              <a:rPr lang="cs-CZ" sz="1800" dirty="0" smtClean="0"/>
              <a:t>procvičení </a:t>
            </a:r>
            <a:r>
              <a:rPr lang="cs-CZ" sz="1800" dirty="0"/>
              <a:t>a klíč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25 minut </a:t>
            </a:r>
          </a:p>
          <a:p>
            <a:r>
              <a:rPr lang="cs-CZ" sz="1800" dirty="0" smtClean="0"/>
              <a:t>Postup: Teoretický základ představuje definování učiva, úkol v materiálu je určen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359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MARIE SOCHROVÁ. </a:t>
            </a:r>
            <a:r>
              <a:rPr lang="cs-CZ" i="1" dirty="0"/>
              <a:t>Český jazyk v kostce</a:t>
            </a:r>
            <a:r>
              <a:rPr lang="cs-CZ" dirty="0"/>
              <a:t>. 1996. vyd. Praha: Fragment, 1996. ISBN 08-089-8380-7200041-1.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9322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472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Stylové rozvrstvení jazykových a syntaktických prostředků</vt:lpstr>
      <vt:lpstr>Prostředky stylově bezpříznakové (neutrální)</vt:lpstr>
      <vt:lpstr>Prostředky stylově příznakové (zabarvené)</vt:lpstr>
      <vt:lpstr>klíč</vt:lpstr>
      <vt:lpstr>Vyhledej slova příznaková. Pokus se je určit.</vt:lpstr>
      <vt:lpstr>klíč</vt:lpstr>
      <vt:lpstr>Metodický list</vt:lpstr>
      <vt:lpstr>zdroj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18</cp:revision>
  <dcterms:created xsi:type="dcterms:W3CDTF">2012-12-05T15:47:45Z</dcterms:created>
  <dcterms:modified xsi:type="dcterms:W3CDTF">2013-02-27T09:37:03Z</dcterms:modified>
</cp:coreProperties>
</file>