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67" r:id="rId3"/>
    <p:sldId id="257" r:id="rId4"/>
    <p:sldId id="258" r:id="rId5"/>
    <p:sldId id="259" r:id="rId6"/>
    <p:sldId id="260" r:id="rId7"/>
    <p:sldId id="261" r:id="rId8"/>
    <p:sldId id="262" r:id="rId9"/>
    <p:sldId id="268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 PROJEKTU:</a:t>
          </a:r>
          <a:r>
            <a:rPr lang="cs-CZ" sz="2000" baseline="0" dirty="0" smtClean="0"/>
            <a:t> Podpora výuky v technických oborech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 ŠKOLY: SOŠ Net Office Orlová, spol. s r. o. 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AUTOR: Mgr. Naděžda Tománková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ČÍSLO PROJEKTU: CZ.1.07/1.5.00/34.0458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1600" dirty="0" smtClean="0"/>
            <a:t>NÁZEV ŠABLONY: III/2 -Inovace a zkvalitnění výuky prostřednictvím ICT</a:t>
          </a:r>
          <a:endParaRPr lang="cs-CZ" sz="16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-83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-105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LinFactNeighborX="-1440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 custLinFactNeighborX="-225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 custLinFactNeighborX="-521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0F2B1E1-C2B1-4CEC-A6A5-45CAE9A4D5D0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A0C72A0-5ED9-4B7B-A2FC-779F8AA11AE7}" type="presOf" srcId="{4C35D32F-0EAB-4CD7-82EE-45574DC2A586}" destId="{8BEBB6EC-1DAA-4CAC-8A25-BC0FCBD5DBD5}" srcOrd="0" destOrd="0" presId="urn:microsoft.com/office/officeart/2005/8/layout/target3"/>
    <dgm:cxn modelId="{283BECB8-1BA5-4429-9FC0-D5CAA2C7425D}" type="presOf" srcId="{D1B46980-6531-4606-95E6-44980827E919}" destId="{6140AFEC-043D-4C43-A2F9-D0F5331DF3A3}" srcOrd="0" destOrd="0" presId="urn:microsoft.com/office/officeart/2005/8/layout/target3"/>
    <dgm:cxn modelId="{ACB47006-BA04-424C-9E64-F42BA94193A9}" type="presOf" srcId="{D8197B8C-B260-4A16-BDF4-0947B075E274}" destId="{5A5FFA88-C948-4069-8E93-59FA12366E83}" srcOrd="1" destOrd="0" presId="urn:microsoft.com/office/officeart/2005/8/layout/target3"/>
    <dgm:cxn modelId="{3868F3D3-19A6-4BE2-A75F-E301D67F1476}" type="presOf" srcId="{D1D4F407-5343-4D3F-B5B9-D407B03CAEB4}" destId="{AED2198E-93D5-4001-81B4-73124B309672}" srcOrd="1" destOrd="0" presId="urn:microsoft.com/office/officeart/2005/8/layout/target3"/>
    <dgm:cxn modelId="{5C2AEE03-4C4A-469C-B4B9-05D2F69AEAF2}" type="presOf" srcId="{D1B46980-6531-4606-95E6-44980827E919}" destId="{2BE915AB-18AA-4053-B92C-3BFC9ED204BB}" srcOrd="1" destOrd="0" presId="urn:microsoft.com/office/officeart/2005/8/layout/target3"/>
    <dgm:cxn modelId="{BE1E3BA0-F78F-429E-933C-4828EB4277F0}" type="presOf" srcId="{B651F6E3-6281-48DB-9319-2AEAFDAE7572}" destId="{6BB5E863-4638-4E1D-BFDE-399D028AC4ED}" srcOrd="1" destOrd="0" presId="urn:microsoft.com/office/officeart/2005/8/layout/target3"/>
    <dgm:cxn modelId="{2DE39C69-98B4-4DE8-9455-1E9D5B5C1AE5}" type="presOf" srcId="{757F3AB3-0718-4624-B441-E567A8F0AB56}" destId="{333A1088-737F-45CB-B68E-254E46348037}" srcOrd="0" destOrd="0" presId="urn:microsoft.com/office/officeart/2005/8/layout/target3"/>
    <dgm:cxn modelId="{C4AC68DE-6A96-4657-9775-62D36E5C874B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BCC9A30D-AFB8-4E0E-9FCC-C4279710E8C7}" type="presOf" srcId="{4C35D32F-0EAB-4CD7-82EE-45574DC2A586}" destId="{890E4F0B-2866-4A3F-A3C7-2A14B1797930}" srcOrd="1" destOrd="0" presId="urn:microsoft.com/office/officeart/2005/8/layout/target3"/>
    <dgm:cxn modelId="{51A26CC9-E3E1-4A57-BA56-0CB5DD675C2B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889260A-3D43-4DB3-A465-6F64B2D68351}" type="presParOf" srcId="{333A1088-737F-45CB-B68E-254E46348037}" destId="{F5ABB229-8D3B-4694-996A-96F23CF14429}" srcOrd="0" destOrd="0" presId="urn:microsoft.com/office/officeart/2005/8/layout/target3"/>
    <dgm:cxn modelId="{E5249BF7-F79E-4A2F-82F6-B53149ADC0E6}" type="presParOf" srcId="{333A1088-737F-45CB-B68E-254E46348037}" destId="{F41139FD-01EE-4571-8B17-4FB00FC51163}" srcOrd="1" destOrd="0" presId="urn:microsoft.com/office/officeart/2005/8/layout/target3"/>
    <dgm:cxn modelId="{93AD7E34-2F94-43B5-90B0-0C165596FCFC}" type="presParOf" srcId="{333A1088-737F-45CB-B68E-254E46348037}" destId="{D005CE8C-CC26-4C3E-AC11-E15060ECD759}" srcOrd="2" destOrd="0" presId="urn:microsoft.com/office/officeart/2005/8/layout/target3"/>
    <dgm:cxn modelId="{ABC8E2CB-0BCE-4D78-81D7-3A4F10802F09}" type="presParOf" srcId="{333A1088-737F-45CB-B68E-254E46348037}" destId="{2C702D82-9B77-49B7-9568-BB8EB47C3372}" srcOrd="3" destOrd="0" presId="urn:microsoft.com/office/officeart/2005/8/layout/target3"/>
    <dgm:cxn modelId="{497FA1B0-A93B-4FA1-BB3D-23A3E0C9BA8E}" type="presParOf" srcId="{333A1088-737F-45CB-B68E-254E46348037}" destId="{A52A0455-90FF-4808-ABD0-F02540D31D5A}" srcOrd="4" destOrd="0" presId="urn:microsoft.com/office/officeart/2005/8/layout/target3"/>
    <dgm:cxn modelId="{4938604F-8B0C-4952-A2AD-25ABB7A296C6}" type="presParOf" srcId="{333A1088-737F-45CB-B68E-254E46348037}" destId="{6140AFEC-043D-4C43-A2F9-D0F5331DF3A3}" srcOrd="5" destOrd="0" presId="urn:microsoft.com/office/officeart/2005/8/layout/target3"/>
    <dgm:cxn modelId="{960BAF43-854F-42A8-98D5-9103AA947322}" type="presParOf" srcId="{333A1088-737F-45CB-B68E-254E46348037}" destId="{9358AC05-5D7D-4327-9F80-1AD486AEA664}" srcOrd="6" destOrd="0" presId="urn:microsoft.com/office/officeart/2005/8/layout/target3"/>
    <dgm:cxn modelId="{B46CA0FC-213A-49CE-8388-3793029CF2A3}" type="presParOf" srcId="{333A1088-737F-45CB-B68E-254E46348037}" destId="{313FC574-E1CD-4FB4-B054-0B805CE0447D}" srcOrd="7" destOrd="0" presId="urn:microsoft.com/office/officeart/2005/8/layout/target3"/>
    <dgm:cxn modelId="{40AEBF05-BF2E-4023-9D91-42471F1994F3}" type="presParOf" srcId="{333A1088-737F-45CB-B68E-254E46348037}" destId="{619D679B-A015-4ECF-8348-D1034C574F40}" srcOrd="8" destOrd="0" presId="urn:microsoft.com/office/officeart/2005/8/layout/target3"/>
    <dgm:cxn modelId="{6C3657A1-2BBE-487F-AC4D-7EEFE48105E0}" type="presParOf" srcId="{333A1088-737F-45CB-B68E-254E46348037}" destId="{322283A8-4A27-4CDA-BAE3-F381106A9174}" srcOrd="9" destOrd="0" presId="urn:microsoft.com/office/officeart/2005/8/layout/target3"/>
    <dgm:cxn modelId="{61902548-A17C-46E6-A741-28C3F17F993B}" type="presParOf" srcId="{333A1088-737F-45CB-B68E-254E46348037}" destId="{FFC9F71D-1B4F-4AD9-A4A6-86ADEFC8AF5C}" srcOrd="10" destOrd="0" presId="urn:microsoft.com/office/officeart/2005/8/layout/target3"/>
    <dgm:cxn modelId="{716668FF-FB70-4305-8B14-0CF226DE1B4D}" type="presParOf" srcId="{333A1088-737F-45CB-B68E-254E46348037}" destId="{25B08C86-7E15-44DC-BE7F-FFB55DD49D12}" srcOrd="11" destOrd="0" presId="urn:microsoft.com/office/officeart/2005/8/layout/target3"/>
    <dgm:cxn modelId="{FB1D444C-2E80-4A1E-8C93-924506950FE7}" type="presParOf" srcId="{333A1088-737F-45CB-B68E-254E46348037}" destId="{76644BE8-9D7C-4C09-B250-3D10AF48CBB7}" srcOrd="12" destOrd="0" presId="urn:microsoft.com/office/officeart/2005/8/layout/target3"/>
    <dgm:cxn modelId="{25C6D7B5-7469-4CE7-B508-08343ED87128}" type="presParOf" srcId="{333A1088-737F-45CB-B68E-254E46348037}" destId="{EE85B701-7295-41C0-BA7A-34D3756A2AE6}" srcOrd="13" destOrd="0" presId="urn:microsoft.com/office/officeart/2005/8/layout/target3"/>
    <dgm:cxn modelId="{2ABAC87B-C4CE-474F-8485-2C77015A2BB0}" type="presParOf" srcId="{333A1088-737F-45CB-B68E-254E46348037}" destId="{8BEBB6EC-1DAA-4CAC-8A25-BC0FCBD5DBD5}" srcOrd="14" destOrd="0" presId="urn:microsoft.com/office/officeart/2005/8/layout/target3"/>
    <dgm:cxn modelId="{67C0D7B1-0E06-4188-9923-D8D167A220A0}" type="presParOf" srcId="{333A1088-737F-45CB-B68E-254E46348037}" destId="{AED2198E-93D5-4001-81B4-73124B309672}" srcOrd="15" destOrd="0" presId="urn:microsoft.com/office/officeart/2005/8/layout/target3"/>
    <dgm:cxn modelId="{3E044D8A-5E2C-4A8C-A241-CE739CF33761}" type="presParOf" srcId="{333A1088-737F-45CB-B68E-254E46348037}" destId="{2BE915AB-18AA-4053-B92C-3BFC9ED204BB}" srcOrd="16" destOrd="0" presId="urn:microsoft.com/office/officeart/2005/8/layout/target3"/>
    <dgm:cxn modelId="{E007111A-58CC-4240-BEF8-0A5616211126}" type="presParOf" srcId="{333A1088-737F-45CB-B68E-254E46348037}" destId="{6BB5E863-4638-4E1D-BFDE-399D028AC4ED}" srcOrd="17" destOrd="0" presId="urn:microsoft.com/office/officeart/2005/8/layout/target3"/>
    <dgm:cxn modelId="{673388EC-18B9-4B61-80BC-CEB39AF2E212}" type="presParOf" srcId="{333A1088-737F-45CB-B68E-254E46348037}" destId="{5A5FFA88-C948-4069-8E93-59FA12366E83}" srcOrd="18" destOrd="0" presId="urn:microsoft.com/office/officeart/2005/8/layout/target3"/>
    <dgm:cxn modelId="{765397A7-CB8F-4017-997B-FABF172B4C9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21247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SOŠ Net Office Orlová, spol. s r. o. 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46255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Naděžda Tománková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13741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PROJEKTU:</a:t>
          </a:r>
          <a:r>
            <a:rPr lang="cs-CZ" sz="2000" kern="1200" baseline="0" dirty="0" smtClean="0"/>
            <a:t> Podpora výuky v technických oborech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781263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ŠABLONY: III/2 -Inovace a zkvalitnění výuky prostřednictvím ICT</a:t>
          </a:r>
          <a:endParaRPr lang="cs-CZ" sz="16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48773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CZ.1.07/1.5.00/34.0458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BDFF42-57EE-4BF9-8582-0D9CA111AE89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B5C97A-7EAE-4974-9317-8E98DB5297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2858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56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20F2005-2CF7-4522-8F15-F6BE2405C301}" type="slidenum">
              <a:rPr lang="cs-CZ" smtClean="0"/>
              <a:pPr eaLnBrk="1" hangingPunct="1"/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6A742-53E7-4985-AB9C-359AA31B72FA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E4638-4859-4EDC-8EEE-CEDC762B2C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585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6A742-53E7-4985-AB9C-359AA31B72FA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E4638-4859-4EDC-8EEE-CEDC762B2C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375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6A742-53E7-4985-AB9C-359AA31B72FA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E4638-4859-4EDC-8EEE-CEDC762B2C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4200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6A742-53E7-4985-AB9C-359AA31B72FA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E4638-4859-4EDC-8EEE-CEDC762B2C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3966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6A742-53E7-4985-AB9C-359AA31B72FA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E4638-4859-4EDC-8EEE-CEDC762B2C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3842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6A742-53E7-4985-AB9C-359AA31B72FA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E4638-4859-4EDC-8EEE-CEDC762B2C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5362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6A742-53E7-4985-AB9C-359AA31B72FA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E4638-4859-4EDC-8EEE-CEDC762B2C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0816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6A742-53E7-4985-AB9C-359AA31B72FA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E4638-4859-4EDC-8EEE-CEDC762B2C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590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6A742-53E7-4985-AB9C-359AA31B72FA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E4638-4859-4EDC-8EEE-CEDC762B2C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654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6A742-53E7-4985-AB9C-359AA31B72FA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E4638-4859-4EDC-8EEE-CEDC762B2C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3319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6A742-53E7-4985-AB9C-359AA31B72FA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E4638-4859-4EDC-8EEE-CEDC762B2C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09768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5032B10-9DA9-439A-92F4-93AD3E29C295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907F2C9-5AF9-41AE-AAA2-FB4CC82F29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00864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8636D75-04F6-4233-A302-6EDAC484E6BD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0DB0A56-948A-40AB-A6D5-7C9F15FEA5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67033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4604D0A-184A-42EE-8A19-A914FF81AEE0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59F8784-B16B-4019-9AE8-A84E9FFE72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15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9288CCEB-E6A6-4519-AAAB-17226254F382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39A19C5-1E52-490F-9EDF-E0EBDBABEB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90294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581124A-B2A2-4180-8D74-34986333DBA8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1BDFA2-2293-436B-B2AE-CB86553634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70268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5466F8D-E917-42E8-862F-387CBFAD6C23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3524B6F-3A28-444B-BF95-B94F3E5854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23197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ED9D352-2A16-420B-8413-87AB519933D4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8946FA4-D298-47FC-95DB-4E01FC3300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80245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BF8FE1C-D849-4286-BF16-E72DA7522268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F5CB1F5-686B-49B3-B16C-B61DA77F73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52444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7FA9776-7FED-4ED5-8A4B-2CA89A41C858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30300D9-5E4B-4912-A618-0A3B2F79A6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92548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A225557-DDD3-4C08-B80C-4BF3113F444A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7AB8330-C249-4E5C-9CD1-163EB02009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37646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9014BB7-C061-4369-A121-AEE3D4CAA894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57805A5-BF7C-4624-8498-C387D5DFE9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300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6A742-53E7-4985-AB9C-359AA31B72FA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2E4638-4859-4EDC-8EEE-CEDC762B2C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3693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C20B9999-534C-41D7-8CC5-65BFFED3BC83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EA489B4D-D79C-4018-AF1D-E83099F54A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5538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9" name="Obráze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bdélník 13"/>
          <p:cNvSpPr/>
          <p:nvPr/>
        </p:nvSpPr>
        <p:spPr>
          <a:xfrm>
            <a:off x="1835150" y="3716338"/>
            <a:ext cx="6481763" cy="280987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76200" tIns="76200" rIns="76200" bIns="76200" spcCol="1270" anchor="ctr"/>
          <a:lstStyle/>
          <a:p>
            <a:pPr algn="ctr" defTabSz="889000">
              <a:lnSpc>
                <a:spcPct val="90000"/>
              </a:lnSpc>
              <a:spcAft>
                <a:spcPct val="35000"/>
              </a:spcAft>
              <a:defRPr/>
            </a:pPr>
            <a:r>
              <a:rPr lang="cs-CZ" sz="2000" dirty="0"/>
              <a:t>TEMA: </a:t>
            </a:r>
            <a:r>
              <a:rPr lang="cs-CZ" sz="2000" dirty="0" smtClean="0"/>
              <a:t>Hlediska třídění slovních druhů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335184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Hlediska třídění slovních druhů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rozlišujeme 10 slovních druhů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Slovní druhy třídíme z hlediska: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a) </a:t>
            </a:r>
            <a:r>
              <a:rPr lang="cs-CZ" b="1" dirty="0" smtClean="0"/>
              <a:t>morfologického</a:t>
            </a:r>
            <a:r>
              <a:rPr lang="cs-CZ" dirty="0" smtClean="0"/>
              <a:t> (tvaroslovné) </a:t>
            </a:r>
          </a:p>
          <a:p>
            <a:pPr marL="0" indent="0">
              <a:buNone/>
            </a:pPr>
            <a:r>
              <a:rPr lang="cs-CZ" dirty="0" smtClean="0"/>
              <a:t>b) </a:t>
            </a:r>
            <a:r>
              <a:rPr lang="cs-CZ" b="1" dirty="0" smtClean="0"/>
              <a:t>sémantického</a:t>
            </a:r>
            <a:r>
              <a:rPr lang="cs-CZ" dirty="0" smtClean="0"/>
              <a:t> (obsahové) </a:t>
            </a:r>
          </a:p>
          <a:p>
            <a:pPr marL="0" indent="0">
              <a:buNone/>
            </a:pPr>
            <a:r>
              <a:rPr lang="cs-CZ" dirty="0" smtClean="0"/>
              <a:t>c) </a:t>
            </a:r>
            <a:r>
              <a:rPr lang="cs-CZ" b="1" dirty="0" smtClean="0"/>
              <a:t>syntaktického </a:t>
            </a:r>
            <a:r>
              <a:rPr lang="cs-CZ" dirty="0" smtClean="0"/>
              <a:t>(skladebné)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7733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Morfologické</a:t>
            </a:r>
            <a:r>
              <a:rPr lang="cs-CZ" dirty="0" smtClean="0"/>
              <a:t> hledisko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60000"/>
              </a:lnSpc>
            </a:pPr>
            <a:r>
              <a:rPr lang="cs-CZ" dirty="0" smtClean="0"/>
              <a:t>zabývá se tvořením tvarů slov, tříděním slovních druhů, jejich mluvnickým významem</a:t>
            </a:r>
          </a:p>
          <a:p>
            <a:pPr>
              <a:lnSpc>
                <a:spcPct val="160000"/>
              </a:lnSpc>
            </a:pPr>
            <a:r>
              <a:rPr lang="cs-CZ" dirty="0"/>
              <a:t>d</a:t>
            </a:r>
            <a:r>
              <a:rPr lang="cs-CZ" dirty="0" smtClean="0"/>
              <a:t>ělí slova na </a:t>
            </a:r>
            <a:r>
              <a:rPr lang="cs-CZ" b="1" dirty="0" smtClean="0"/>
              <a:t>ohebná</a:t>
            </a:r>
            <a:r>
              <a:rPr lang="cs-CZ" dirty="0" smtClean="0"/>
              <a:t> a </a:t>
            </a:r>
            <a:r>
              <a:rPr lang="cs-CZ" b="1" dirty="0" smtClean="0"/>
              <a:t>neohebná </a:t>
            </a:r>
            <a:r>
              <a:rPr lang="cs-CZ" dirty="0" smtClean="0"/>
              <a:t>(mají stejnou formu a význam, nevyjadřují mluvnické kategorie)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cs-CZ" u="sng" dirty="0" smtClean="0"/>
              <a:t>Dvojí typ ohýbání (flexe):</a:t>
            </a:r>
          </a:p>
          <a:p>
            <a:pPr>
              <a:lnSpc>
                <a:spcPct val="160000"/>
              </a:lnSpc>
            </a:pPr>
            <a:r>
              <a:rPr lang="cs-CZ" b="1" dirty="0" smtClean="0"/>
              <a:t>skloňování </a:t>
            </a:r>
            <a:r>
              <a:rPr lang="cs-CZ" dirty="0" smtClean="0"/>
              <a:t>(deklinace) </a:t>
            </a:r>
          </a:p>
          <a:p>
            <a:pPr>
              <a:lnSpc>
                <a:spcPct val="160000"/>
              </a:lnSpc>
            </a:pPr>
            <a:r>
              <a:rPr lang="cs-CZ" b="1" dirty="0" smtClean="0"/>
              <a:t>časování </a:t>
            </a:r>
            <a:r>
              <a:rPr lang="cs-CZ" dirty="0" smtClean="0"/>
              <a:t>(konjugace)</a:t>
            </a:r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 marL="0" indent="0">
              <a:lnSpc>
                <a:spcPct val="150000"/>
              </a:lnSpc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76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Sémantické</a:t>
            </a:r>
            <a:r>
              <a:rPr lang="cs-CZ" dirty="0" smtClean="0"/>
              <a:t> (významové) hledisko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slova plnovýznamová </a:t>
            </a:r>
            <a:r>
              <a:rPr lang="cs-CZ" dirty="0" smtClean="0"/>
              <a:t>- lexikálním významem (podstatná a přídavná jména, zájmena, číslovky, slovesa příslovce)</a:t>
            </a:r>
          </a:p>
          <a:p>
            <a:r>
              <a:rPr lang="cs-CZ" b="1" dirty="0" smtClean="0"/>
              <a:t>neplnovýznamová slova</a:t>
            </a:r>
            <a:r>
              <a:rPr lang="cs-CZ" dirty="0" smtClean="0"/>
              <a:t> -  bez lexikálního významu slova (spojky, předložky, částice, citoslovce)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10054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Syntaktické </a:t>
            </a:r>
            <a:r>
              <a:rPr lang="cs-CZ" dirty="0" smtClean="0"/>
              <a:t>(skladebné) hledisko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využití slova ve větě </a:t>
            </a:r>
          </a:p>
          <a:p>
            <a:r>
              <a:rPr lang="cs-CZ" b="1" dirty="0"/>
              <a:t>z</a:t>
            </a:r>
            <a:r>
              <a:rPr lang="cs-CZ" b="1" dirty="0" smtClean="0"/>
              <a:t>ákladní slovní druhy</a:t>
            </a:r>
            <a:r>
              <a:rPr lang="cs-CZ" dirty="0" smtClean="0"/>
              <a:t>: podstatná a přídavná jména, slovesa, příslovce </a:t>
            </a:r>
            <a:endParaRPr lang="cs-CZ" dirty="0"/>
          </a:p>
          <a:p>
            <a:r>
              <a:rPr lang="cs-CZ" b="1" dirty="0" smtClean="0"/>
              <a:t>nezákladní</a:t>
            </a:r>
            <a:r>
              <a:rPr lang="cs-CZ" dirty="0" smtClean="0"/>
              <a:t>: 1) </a:t>
            </a:r>
            <a:r>
              <a:rPr lang="cs-CZ" u="sng" dirty="0" smtClean="0"/>
              <a:t>nástavbové slovní druhy </a:t>
            </a:r>
            <a:r>
              <a:rPr lang="cs-CZ" dirty="0" smtClean="0"/>
              <a:t>- zastupují nebo napodobují základní slovní druhy z hlediska funkce ve větách(zájmena, číslovky, citoslovce)</a:t>
            </a:r>
          </a:p>
          <a:p>
            <a:pPr marL="0" indent="0">
              <a:buNone/>
            </a:pPr>
            <a:r>
              <a:rPr lang="cs-CZ" dirty="0" smtClean="0"/>
              <a:t>                          2) </a:t>
            </a:r>
            <a:r>
              <a:rPr lang="cs-CZ" u="sng" dirty="0" smtClean="0"/>
              <a:t>nesamostatné slovní druhy </a:t>
            </a:r>
            <a:r>
              <a:rPr lang="cs-CZ" dirty="0" smtClean="0"/>
              <a:t>- jejich význam se uplatňuje až při užití ve větě (předložky, spojky, citoslovce)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84078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Pokus se o klasifikaci </a:t>
            </a:r>
            <a:r>
              <a:rPr lang="cs-CZ" b="1" u="sng" dirty="0" smtClean="0"/>
              <a:t>podstatných jmen </a:t>
            </a:r>
          </a:p>
          <a:p>
            <a:pPr marL="0" indent="0">
              <a:buNone/>
            </a:pPr>
            <a:r>
              <a:rPr lang="cs-CZ" dirty="0" smtClean="0"/>
              <a:t>z hlediska: 1) morfologického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2) </a:t>
            </a:r>
            <a:r>
              <a:rPr lang="cs-CZ" dirty="0"/>
              <a:t>s</a:t>
            </a:r>
            <a:r>
              <a:rPr lang="cs-CZ" dirty="0" smtClean="0"/>
              <a:t>émantického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3) syntaktického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59075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klíč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1) Ohebný slovní druh – dá se skloňovat</a:t>
            </a:r>
          </a:p>
          <a:p>
            <a:pPr marL="0" indent="0">
              <a:buNone/>
            </a:pPr>
            <a:r>
              <a:rPr lang="cs-CZ" dirty="0" smtClean="0"/>
              <a:t>2) Májí mluvnický význam (pád, číslo, rod, vzor)</a:t>
            </a:r>
          </a:p>
          <a:p>
            <a:pPr marL="0" indent="0">
              <a:buNone/>
            </a:pPr>
            <a:r>
              <a:rPr lang="cs-CZ" dirty="0" smtClean="0"/>
              <a:t>3) Základní slovní druh, plný lexikální význam, ve větách se uplatňují jako základový větný člen (podmět, předmět)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36143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Zpracoval: Mgr. Naděžda Tománková</a:t>
            </a:r>
          </a:p>
          <a:p>
            <a:r>
              <a:rPr lang="cs-CZ" sz="1800" dirty="0" smtClean="0"/>
              <a:t>Cílová skupina: žáci středních škol </a:t>
            </a:r>
          </a:p>
          <a:p>
            <a:r>
              <a:rPr lang="cs-CZ" sz="1800" dirty="0" smtClean="0"/>
              <a:t>Rok vytvoření: 2012 </a:t>
            </a:r>
          </a:p>
          <a:p>
            <a:pPr>
              <a:lnSpc>
                <a:spcPct val="150000"/>
              </a:lnSpc>
            </a:pPr>
            <a:r>
              <a:rPr lang="cs-CZ" sz="1800" dirty="0" smtClean="0"/>
              <a:t>Anotace: Materiál slouží k opakování a rozšíření učiva českého jazyka ZŠ</a:t>
            </a:r>
            <a:r>
              <a:rPr lang="cs-CZ" sz="1800" dirty="0"/>
              <a:t>. </a:t>
            </a:r>
            <a:r>
              <a:rPr lang="cs-CZ" sz="1800" dirty="0" smtClean="0"/>
              <a:t>Probírané pojmy: </a:t>
            </a:r>
            <a:r>
              <a:rPr lang="cs-CZ" sz="1800" dirty="0"/>
              <a:t>slova ohebná, neohebná, plnovýznamová, neplnovýznamová, základní a </a:t>
            </a:r>
            <a:r>
              <a:rPr lang="cs-CZ" sz="1800" dirty="0" smtClean="0"/>
              <a:t>nezákladní. Obsahuje </a:t>
            </a:r>
            <a:r>
              <a:rPr lang="cs-CZ" sz="1800" dirty="0"/>
              <a:t>shrnutí učiva, </a:t>
            </a:r>
            <a:r>
              <a:rPr lang="cs-CZ" sz="1800" dirty="0" smtClean="0"/>
              <a:t>úlohu, klíč </a:t>
            </a:r>
            <a:endParaRPr lang="cs-CZ" sz="1800" dirty="0"/>
          </a:p>
          <a:p>
            <a:r>
              <a:rPr lang="cs-CZ" sz="1800" dirty="0" smtClean="0"/>
              <a:t>Předpokládaný přínos (výstup): rozšíření a upevnění učiva základní školy </a:t>
            </a:r>
          </a:p>
          <a:p>
            <a:r>
              <a:rPr lang="cs-CZ" sz="1800" dirty="0" smtClean="0"/>
              <a:t>Pomůcky: dataprojektor, počítač</a:t>
            </a:r>
          </a:p>
          <a:p>
            <a:r>
              <a:rPr lang="cs-CZ" sz="1800" dirty="0" smtClean="0"/>
              <a:t>Předpokládaný čas</a:t>
            </a:r>
            <a:r>
              <a:rPr lang="cs-CZ" sz="1800" smtClean="0"/>
              <a:t>: 25 </a:t>
            </a:r>
            <a:r>
              <a:rPr lang="cs-CZ" sz="1800" dirty="0" smtClean="0"/>
              <a:t>minut </a:t>
            </a:r>
          </a:p>
          <a:p>
            <a:r>
              <a:rPr lang="cs-CZ" sz="1800" dirty="0" smtClean="0"/>
              <a:t>Postup: Teoretický základ představuje definování učiva, úloha  v materiálu je určena k jeho pochopení a k procvičení. </a:t>
            </a:r>
          </a:p>
          <a:p>
            <a:r>
              <a:rPr lang="cs-CZ" sz="1800" dirty="0" smtClean="0"/>
              <a:t>Souhlasím se zveřejněním mého příspěvku v knižní či elektronické podobě  jako metodického materiálu.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18321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DANUŠE MAŠKOVÁ. </a:t>
            </a:r>
            <a:r>
              <a:rPr lang="cs-CZ" i="1" dirty="0" smtClean="0"/>
              <a:t>Český jazyk přehled středoškolského učiva</a:t>
            </a:r>
            <a:r>
              <a:rPr lang="cs-CZ" dirty="0" smtClean="0"/>
              <a:t>. 2006. vyd. Třebíč: Petra Valenová, 2006. MATURITA. </a:t>
            </a:r>
            <a:r>
              <a:rPr lang="cs-CZ" smtClean="0"/>
              <a:t>ISBN 80-9025571-5-1. 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731132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390</Words>
  <Application>Microsoft Office PowerPoint</Application>
  <PresentationFormat>Předvádění na obrazovce (4:3)</PresentationFormat>
  <Paragraphs>49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1_Motiv systému Office</vt:lpstr>
      <vt:lpstr>Prezentace aplikace PowerPoint</vt:lpstr>
      <vt:lpstr>Hlediska třídění slovních druhů</vt:lpstr>
      <vt:lpstr>Morfologické hledisko</vt:lpstr>
      <vt:lpstr>Sémantické (významové) hledisko</vt:lpstr>
      <vt:lpstr>Syntaktické (skladebné) hledisko</vt:lpstr>
      <vt:lpstr>úkol</vt:lpstr>
      <vt:lpstr>klíč</vt:lpstr>
      <vt:lpstr>Metodický list</vt:lpstr>
      <vt:lpstr>zdroj</vt:lpstr>
    </vt:vector>
  </TitlesOfParts>
  <Company>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</dc:creator>
  <cp:lastModifiedBy>host</cp:lastModifiedBy>
  <cp:revision>10</cp:revision>
  <dcterms:created xsi:type="dcterms:W3CDTF">2013-01-26T13:54:37Z</dcterms:created>
  <dcterms:modified xsi:type="dcterms:W3CDTF">2013-02-27T09:23:39Z</dcterms:modified>
</cp:coreProperties>
</file>