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0"/>
  </p:notesMasterIdLst>
  <p:sldIdLst>
    <p:sldId id="265" r:id="rId3"/>
    <p:sldId id="257" r:id="rId4"/>
    <p:sldId id="258" r:id="rId5"/>
    <p:sldId id="259" r:id="rId6"/>
    <p:sldId id="260" r:id="rId7"/>
    <p:sldId id="266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 PROJEKTU:</a:t>
          </a:r>
          <a:r>
            <a:rPr lang="cs-CZ" sz="2000" baseline="0" dirty="0" smtClean="0"/>
            <a:t> Podpora výuky v technických oborech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 ŠKOLY: SOŠ Net Office Orlová, spol. s r. o. 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AUTOR: Mgr. Naděžda Tománková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ČÍSLO PROJEKTU: CZ.1.07/1.5.00/34.0458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1600" dirty="0" smtClean="0"/>
            <a:t>NÁZEV ŠABLONY: III/2 -Inovace a zkvalitnění výuky prostřednictvím ICT</a:t>
          </a:r>
          <a:endParaRPr lang="cs-CZ" sz="16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83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105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1440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 custLinFactNeighborX="-225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 custLinFactNeighborX="-521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CD26DB7-4B0E-4AD3-920C-C5FCA6850C1E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EED83B5-48BB-4979-9B62-9BEDC2E9DDE8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A470653-A3F3-42B4-88B7-E5C2976540F7}" type="presOf" srcId="{D1B46980-6531-4606-95E6-44980827E919}" destId="{2BE915AB-18AA-4053-B92C-3BFC9ED204BB}" srcOrd="1" destOrd="0" presId="urn:microsoft.com/office/officeart/2005/8/layout/target3"/>
    <dgm:cxn modelId="{72152A5A-C2CD-4B6C-B38F-2B3E3461374D}" type="presOf" srcId="{D8197B8C-B260-4A16-BDF4-0947B075E274}" destId="{25B08C86-7E15-44DC-BE7F-FFB55DD49D12}" srcOrd="0" destOrd="0" presId="urn:microsoft.com/office/officeart/2005/8/layout/target3"/>
    <dgm:cxn modelId="{8553AA06-C21D-40EE-AA89-A9B931B8EFA0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68C4427-DA51-456E-90B4-BCA6DD13D5C7}" type="presOf" srcId="{4C35D32F-0EAB-4CD7-82EE-45574DC2A586}" destId="{8BEBB6EC-1DAA-4CAC-8A25-BC0FCBD5DBD5}" srcOrd="0" destOrd="0" presId="urn:microsoft.com/office/officeart/2005/8/layout/target3"/>
    <dgm:cxn modelId="{132EB3B0-0BC4-4DDB-89E1-6FE98B3F1AC6}" type="presOf" srcId="{B651F6E3-6281-48DB-9319-2AEAFDAE7572}" destId="{6BB5E863-4638-4E1D-BFDE-399D028AC4ED}" srcOrd="1" destOrd="0" presId="urn:microsoft.com/office/officeart/2005/8/layout/target3"/>
    <dgm:cxn modelId="{6A2F21C3-1E69-4A0F-A0AD-B8B677827637}" type="presOf" srcId="{D1B46980-6531-4606-95E6-44980827E919}" destId="{6140AFEC-043D-4C43-A2F9-D0F5331DF3A3}" srcOrd="0" destOrd="0" presId="urn:microsoft.com/office/officeart/2005/8/layout/target3"/>
    <dgm:cxn modelId="{18137F88-0806-4786-85A8-78EDE949A969}" type="presOf" srcId="{B651F6E3-6281-48DB-9319-2AEAFDAE7572}" destId="{619D679B-A015-4ECF-8348-D1034C574F40}" srcOrd="0" destOrd="0" presId="urn:microsoft.com/office/officeart/2005/8/layout/target3"/>
    <dgm:cxn modelId="{52C3EEE1-C4D0-4DFB-AE3C-3A98490ADD9A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37269A-1B27-49A3-929E-3D121EC1A57F}" type="presOf" srcId="{D1D4F407-5343-4D3F-B5B9-D407B03CAEB4}" destId="{AED2198E-93D5-4001-81B4-73124B309672}" srcOrd="1" destOrd="0" presId="urn:microsoft.com/office/officeart/2005/8/layout/target3"/>
    <dgm:cxn modelId="{B9B66E07-999E-48CE-B8CA-20CBF9AF85E0}" type="presParOf" srcId="{333A1088-737F-45CB-B68E-254E46348037}" destId="{F5ABB229-8D3B-4694-996A-96F23CF14429}" srcOrd="0" destOrd="0" presId="urn:microsoft.com/office/officeart/2005/8/layout/target3"/>
    <dgm:cxn modelId="{294EEB90-A86C-4353-8F36-4AE5031AD7D7}" type="presParOf" srcId="{333A1088-737F-45CB-B68E-254E46348037}" destId="{F41139FD-01EE-4571-8B17-4FB00FC51163}" srcOrd="1" destOrd="0" presId="urn:microsoft.com/office/officeart/2005/8/layout/target3"/>
    <dgm:cxn modelId="{DA371203-80EF-4A24-ACF9-EE47FAEE48FD}" type="presParOf" srcId="{333A1088-737F-45CB-B68E-254E46348037}" destId="{D005CE8C-CC26-4C3E-AC11-E15060ECD759}" srcOrd="2" destOrd="0" presId="urn:microsoft.com/office/officeart/2005/8/layout/target3"/>
    <dgm:cxn modelId="{25F815F6-319D-452B-A548-D806516D5B08}" type="presParOf" srcId="{333A1088-737F-45CB-B68E-254E46348037}" destId="{2C702D82-9B77-49B7-9568-BB8EB47C3372}" srcOrd="3" destOrd="0" presId="urn:microsoft.com/office/officeart/2005/8/layout/target3"/>
    <dgm:cxn modelId="{F25C414B-AB16-4EFB-9939-9F5851E04882}" type="presParOf" srcId="{333A1088-737F-45CB-B68E-254E46348037}" destId="{A52A0455-90FF-4808-ABD0-F02540D31D5A}" srcOrd="4" destOrd="0" presId="urn:microsoft.com/office/officeart/2005/8/layout/target3"/>
    <dgm:cxn modelId="{47D990DB-4A95-45C1-87A3-43CC60EAE131}" type="presParOf" srcId="{333A1088-737F-45CB-B68E-254E46348037}" destId="{6140AFEC-043D-4C43-A2F9-D0F5331DF3A3}" srcOrd="5" destOrd="0" presId="urn:microsoft.com/office/officeart/2005/8/layout/target3"/>
    <dgm:cxn modelId="{8651BEF2-F64C-4C97-B08C-813BDB942C6D}" type="presParOf" srcId="{333A1088-737F-45CB-B68E-254E46348037}" destId="{9358AC05-5D7D-4327-9F80-1AD486AEA664}" srcOrd="6" destOrd="0" presId="urn:microsoft.com/office/officeart/2005/8/layout/target3"/>
    <dgm:cxn modelId="{5F39ED15-82BF-413B-B08D-E2279C8D8F55}" type="presParOf" srcId="{333A1088-737F-45CB-B68E-254E46348037}" destId="{313FC574-E1CD-4FB4-B054-0B805CE0447D}" srcOrd="7" destOrd="0" presId="urn:microsoft.com/office/officeart/2005/8/layout/target3"/>
    <dgm:cxn modelId="{65BC5A67-DBD1-4213-8063-35D381D8B63D}" type="presParOf" srcId="{333A1088-737F-45CB-B68E-254E46348037}" destId="{619D679B-A015-4ECF-8348-D1034C574F40}" srcOrd="8" destOrd="0" presId="urn:microsoft.com/office/officeart/2005/8/layout/target3"/>
    <dgm:cxn modelId="{75290840-05C5-4A72-A706-3BCB0B54C4AB}" type="presParOf" srcId="{333A1088-737F-45CB-B68E-254E46348037}" destId="{322283A8-4A27-4CDA-BAE3-F381106A9174}" srcOrd="9" destOrd="0" presId="urn:microsoft.com/office/officeart/2005/8/layout/target3"/>
    <dgm:cxn modelId="{AFF2039A-F2FC-407E-8648-DE7988704889}" type="presParOf" srcId="{333A1088-737F-45CB-B68E-254E46348037}" destId="{FFC9F71D-1B4F-4AD9-A4A6-86ADEFC8AF5C}" srcOrd="10" destOrd="0" presId="urn:microsoft.com/office/officeart/2005/8/layout/target3"/>
    <dgm:cxn modelId="{EC93E627-E422-4C52-9F78-7540FB61CC0A}" type="presParOf" srcId="{333A1088-737F-45CB-B68E-254E46348037}" destId="{25B08C86-7E15-44DC-BE7F-FFB55DD49D12}" srcOrd="11" destOrd="0" presId="urn:microsoft.com/office/officeart/2005/8/layout/target3"/>
    <dgm:cxn modelId="{AA1E98E8-EF0C-4DC9-939E-06ACF3036D07}" type="presParOf" srcId="{333A1088-737F-45CB-B68E-254E46348037}" destId="{76644BE8-9D7C-4C09-B250-3D10AF48CBB7}" srcOrd="12" destOrd="0" presId="urn:microsoft.com/office/officeart/2005/8/layout/target3"/>
    <dgm:cxn modelId="{479D3878-A09E-442E-B0C4-4E0211213EBD}" type="presParOf" srcId="{333A1088-737F-45CB-B68E-254E46348037}" destId="{EE85B701-7295-41C0-BA7A-34D3756A2AE6}" srcOrd="13" destOrd="0" presId="urn:microsoft.com/office/officeart/2005/8/layout/target3"/>
    <dgm:cxn modelId="{8E464AB4-9645-4419-9F3A-DA666111E41A}" type="presParOf" srcId="{333A1088-737F-45CB-B68E-254E46348037}" destId="{8BEBB6EC-1DAA-4CAC-8A25-BC0FCBD5DBD5}" srcOrd="14" destOrd="0" presId="urn:microsoft.com/office/officeart/2005/8/layout/target3"/>
    <dgm:cxn modelId="{296A0907-06C4-42E9-A36A-9B8A8673CDFE}" type="presParOf" srcId="{333A1088-737F-45CB-B68E-254E46348037}" destId="{AED2198E-93D5-4001-81B4-73124B309672}" srcOrd="15" destOrd="0" presId="urn:microsoft.com/office/officeart/2005/8/layout/target3"/>
    <dgm:cxn modelId="{D3EC9035-1ACA-4228-9F08-2C3C05307713}" type="presParOf" srcId="{333A1088-737F-45CB-B68E-254E46348037}" destId="{2BE915AB-18AA-4053-B92C-3BFC9ED204BB}" srcOrd="16" destOrd="0" presId="urn:microsoft.com/office/officeart/2005/8/layout/target3"/>
    <dgm:cxn modelId="{6E15976A-C282-4280-AD9D-A143C537050C}" type="presParOf" srcId="{333A1088-737F-45CB-B68E-254E46348037}" destId="{6BB5E863-4638-4E1D-BFDE-399D028AC4ED}" srcOrd="17" destOrd="0" presId="urn:microsoft.com/office/officeart/2005/8/layout/target3"/>
    <dgm:cxn modelId="{52171AD0-8597-4FC3-8CD7-A5B9175738C6}" type="presParOf" srcId="{333A1088-737F-45CB-B68E-254E46348037}" destId="{5A5FFA88-C948-4069-8E93-59FA12366E83}" srcOrd="18" destOrd="0" presId="urn:microsoft.com/office/officeart/2005/8/layout/target3"/>
    <dgm:cxn modelId="{5B04A6C5-5D3D-4C01-A509-7199DCAC253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21247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SOŠ Net Office Orlová, spol. s r. o. 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46255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Naděžda Tománková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13741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</a:t>
          </a:r>
          <a:r>
            <a:rPr lang="cs-CZ" sz="2000" kern="1200" baseline="0" dirty="0" smtClean="0"/>
            <a:t> Podpora výuky v technických oborech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781263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ŠABLONY: III/2 -Inovace a zkvalitnění výuky prostřednictvím ICT</a:t>
          </a:r>
          <a:endParaRPr lang="cs-CZ" sz="16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48773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F70141-C3B4-4958-BB28-B24A64348767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BB56A0-DFD8-4A00-9E48-79B850F282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77436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520F2005-2CF7-4522-8F15-F6BE2405C301}" type="slidenum">
              <a:rPr lang="cs-CZ" smtClean="0"/>
              <a:pPr eaLnBrk="1" hangingPunct="1"/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BB56A0-DFD8-4A00-9E48-79B850F2828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01986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42EA1-E3CF-46B6-A424-2A35FD70AFB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16D32-E9F0-4002-A130-F9480088FB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46406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42EA1-E3CF-46B6-A424-2A35FD70AFB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16D32-E9F0-4002-A130-F9480088FB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8719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42EA1-E3CF-46B6-A424-2A35FD70AFB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16D32-E9F0-4002-A130-F9480088FB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24535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42EA1-E3CF-46B6-A424-2A35FD70AFB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16D32-E9F0-4002-A130-F9480088FB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14879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42EA1-E3CF-46B6-A424-2A35FD70AFB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16D32-E9F0-4002-A130-F9480088FB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54276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42EA1-E3CF-46B6-A424-2A35FD70AFB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16D32-E9F0-4002-A130-F9480088FB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5003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42EA1-E3CF-46B6-A424-2A35FD70AFB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16D32-E9F0-4002-A130-F9480088FB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0520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42EA1-E3CF-46B6-A424-2A35FD70AFB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16D32-E9F0-4002-A130-F9480088FB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84375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42EA1-E3CF-46B6-A424-2A35FD70AFB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16D32-E9F0-4002-A130-F9480088FB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08335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42EA1-E3CF-46B6-A424-2A35FD70AFB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16D32-E9F0-4002-A130-F9480088FB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22997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42EA1-E3CF-46B6-A424-2A35FD70AFB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16D32-E9F0-4002-A130-F9480088FB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92493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65032B10-9DA9-439A-92F4-93AD3E29C295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907F2C9-5AF9-41AE-AAA2-FB4CC82F29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0864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8636D75-04F6-4233-A302-6EDAC484E6BD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0DB0A56-948A-40AB-A6D5-7C9F15FEA5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67033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24604D0A-184A-42EE-8A19-A914FF81AEE0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759F8784-B16B-4019-9AE8-A84E9FFE72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150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9288CCEB-E6A6-4519-AAAB-17226254F382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A39A19C5-1E52-490F-9EDF-E0EBDBABEB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90294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581124A-B2A2-4180-8D74-34986333DBA8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E11BDFA2-2293-436B-B2AE-CB86553634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70268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5466F8D-E917-42E8-862F-387CBFAD6C23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3524B6F-3A28-444B-BF95-B94F3E5854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231973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ED9D352-2A16-420B-8413-87AB519933D4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18946FA4-D298-47FC-95DB-4E01FC3300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80245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0BF8FE1C-D849-4286-BF16-E72DA7522268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7F5CB1F5-686B-49B3-B16C-B61DA77F73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524443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B7FA9776-7FED-4ED5-8A4B-2CA89A41C858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D30300D9-5E4B-4912-A618-0A3B2F79A6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925483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AA225557-DDD3-4C08-B80C-4BF3113F444A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67AB8330-C249-4E5C-9CD1-163EB02009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376464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F9014BB7-C061-4369-A121-AEE3D4CAA894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57805A5-BF7C-4624-8498-C387D5DFE9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300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242EA1-E3CF-46B6-A424-2A35FD70AFB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616D32-E9F0-4002-A130-F9480088FB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32837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C20B9999-534C-41D7-8CC5-65BFFED3BC83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EA489B4D-D79C-4018-AF1D-E83099F54A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55380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9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1835150" y="3856830"/>
            <a:ext cx="6481763" cy="292249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lIns="76200" tIns="76200" rIns="76200" bIns="76200" spcCol="1270" anchor="ctr"/>
          <a:lstStyle/>
          <a:p>
            <a:pPr lvl="0"/>
            <a:r>
              <a:rPr lang="cs-CZ" sz="2000" dirty="0"/>
              <a:t>TEMA: </a:t>
            </a:r>
            <a:r>
              <a:rPr lang="cs-CZ" sz="2000" dirty="0"/>
              <a:t>Rozdělení podstatných jmen</a:t>
            </a:r>
          </a:p>
          <a:p>
            <a:pPr algn="r" defTabSz="889000">
              <a:lnSpc>
                <a:spcPct val="90000"/>
              </a:lnSpc>
              <a:spcAft>
                <a:spcPct val="35000"/>
              </a:spcAft>
              <a:defRPr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239287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podstatných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cs-CZ" dirty="0" smtClean="0"/>
              <a:t>1) z hlediska hmotné existence:</a:t>
            </a:r>
          </a:p>
          <a:p>
            <a:pPr>
              <a:lnSpc>
                <a:spcPct val="110000"/>
              </a:lnSpc>
            </a:pPr>
            <a:r>
              <a:rPr lang="cs-CZ" b="1" dirty="0" smtClean="0"/>
              <a:t>konkrétní</a:t>
            </a:r>
            <a:r>
              <a:rPr lang="cs-CZ" dirty="0" smtClean="0"/>
              <a:t> podstatná jména (stůl)</a:t>
            </a:r>
          </a:p>
          <a:p>
            <a:pPr>
              <a:lnSpc>
                <a:spcPct val="110000"/>
              </a:lnSpc>
            </a:pPr>
            <a:r>
              <a:rPr lang="cs-CZ" b="1" dirty="0" smtClean="0"/>
              <a:t>abstraktní </a:t>
            </a:r>
            <a:r>
              <a:rPr lang="cs-CZ" dirty="0" smtClean="0"/>
              <a:t>podstatná jména (píle)</a:t>
            </a:r>
          </a:p>
          <a:p>
            <a:pPr>
              <a:lnSpc>
                <a:spcPct val="110000"/>
              </a:lnSpc>
            </a:pPr>
            <a:r>
              <a:rPr lang="cs-CZ" dirty="0" smtClean="0"/>
              <a:t>Abstraktní podstatná jména mohou být ve významu konkrétním a naopak.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dirty="0" smtClean="0"/>
              <a:t>2) podle druhu pojmenování:</a:t>
            </a:r>
          </a:p>
          <a:p>
            <a:pPr>
              <a:lnSpc>
                <a:spcPct val="110000"/>
              </a:lnSpc>
            </a:pPr>
            <a:r>
              <a:rPr lang="cs-CZ" dirty="0" smtClean="0"/>
              <a:t>podstatná jména </a:t>
            </a:r>
            <a:r>
              <a:rPr lang="cs-CZ" b="1" dirty="0" smtClean="0"/>
              <a:t>obecná </a:t>
            </a:r>
            <a:r>
              <a:rPr lang="cs-CZ" dirty="0" smtClean="0"/>
              <a:t>(syn)</a:t>
            </a:r>
          </a:p>
          <a:p>
            <a:pPr>
              <a:lnSpc>
                <a:spcPct val="110000"/>
              </a:lnSpc>
            </a:pPr>
            <a:r>
              <a:rPr lang="cs-CZ" dirty="0" smtClean="0"/>
              <a:t>podstatná jména </a:t>
            </a:r>
            <a:r>
              <a:rPr lang="cs-CZ" b="1" dirty="0" smtClean="0"/>
              <a:t>vlastní </a:t>
            </a:r>
            <a:r>
              <a:rPr lang="cs-CZ" dirty="0" smtClean="0"/>
              <a:t>(Honza)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63757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cs-CZ" dirty="0" smtClean="0"/>
              <a:t>3) z hlediska čísla podstatného jména:</a:t>
            </a:r>
          </a:p>
          <a:p>
            <a:pPr>
              <a:lnSpc>
                <a:spcPct val="110000"/>
              </a:lnSpc>
            </a:pPr>
            <a:r>
              <a:rPr lang="cs-CZ" b="1" dirty="0" smtClean="0"/>
              <a:t>hromadná </a:t>
            </a:r>
            <a:r>
              <a:rPr lang="cs-CZ" dirty="0" smtClean="0"/>
              <a:t>podstatná jména - jen jednotné číslo (listí), tvořena koncovkou –í,-</a:t>
            </a:r>
            <a:r>
              <a:rPr lang="cs-CZ" dirty="0" err="1" smtClean="0"/>
              <a:t>oví</a:t>
            </a:r>
            <a:r>
              <a:rPr lang="cs-CZ" dirty="0" smtClean="0"/>
              <a:t>,-</a:t>
            </a:r>
            <a:r>
              <a:rPr lang="cs-CZ" dirty="0" err="1" smtClean="0"/>
              <a:t>stvo</a:t>
            </a:r>
            <a:r>
              <a:rPr lang="cs-CZ" dirty="0" smtClean="0"/>
              <a:t>,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dirty="0"/>
              <a:t> </a:t>
            </a:r>
            <a:r>
              <a:rPr lang="cs-CZ" dirty="0" smtClean="0"/>
              <a:t>   -</a:t>
            </a:r>
            <a:r>
              <a:rPr lang="cs-CZ" dirty="0" err="1" smtClean="0"/>
              <a:t>ctvo</a:t>
            </a:r>
            <a:r>
              <a:rPr lang="cs-CZ" dirty="0" smtClean="0"/>
              <a:t>,- </a:t>
            </a:r>
            <a:r>
              <a:rPr lang="cs-CZ" dirty="0" err="1" smtClean="0"/>
              <a:t>ina</a:t>
            </a:r>
            <a:r>
              <a:rPr lang="cs-CZ" dirty="0" smtClean="0"/>
              <a:t>, mládež, dobytek</a:t>
            </a:r>
            <a:endParaRPr lang="cs-CZ" dirty="0"/>
          </a:p>
          <a:p>
            <a:pPr>
              <a:lnSpc>
                <a:spcPct val="110000"/>
              </a:lnSpc>
            </a:pPr>
            <a:r>
              <a:rPr lang="cs-CZ" b="1" dirty="0" smtClean="0"/>
              <a:t>pomnožná </a:t>
            </a:r>
            <a:r>
              <a:rPr lang="cs-CZ" dirty="0" smtClean="0"/>
              <a:t>– jen množné číslo (kamna)</a:t>
            </a:r>
          </a:p>
          <a:p>
            <a:pPr>
              <a:lnSpc>
                <a:spcPct val="110000"/>
              </a:lnSpc>
            </a:pPr>
            <a:r>
              <a:rPr lang="cs-CZ" b="1" dirty="0" smtClean="0"/>
              <a:t>látková </a:t>
            </a:r>
            <a:r>
              <a:rPr lang="cs-CZ" dirty="0" smtClean="0"/>
              <a:t>– jednotné číslo označující látku označují látku (voda)</a:t>
            </a:r>
          </a:p>
        </p:txBody>
      </p:sp>
    </p:spTree>
    <p:extLst>
      <p:ext uri="{BB962C8B-B14F-4D97-AF65-F5344CB8AC3E}">
        <p14:creationId xmlns:p14="http://schemas.microsoft.com/office/powerpoint/2010/main" val="37131469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1. </a:t>
            </a:r>
            <a:r>
              <a:rPr lang="cs-CZ" i="1" dirty="0" smtClean="0"/>
              <a:t>Rozlište podstatná jména konkrétní a abstraktní: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ědec, věda, pýcha, vlastenectví, sáňky, slib</a:t>
            </a:r>
          </a:p>
          <a:p>
            <a:pPr marL="0" indent="0">
              <a:buNone/>
            </a:pPr>
            <a:r>
              <a:rPr lang="cs-CZ" dirty="0"/>
              <a:t>2</a:t>
            </a:r>
            <a:r>
              <a:rPr lang="cs-CZ" dirty="0" smtClean="0"/>
              <a:t>. </a:t>
            </a:r>
            <a:r>
              <a:rPr lang="cs-CZ" i="1" dirty="0" smtClean="0"/>
              <a:t>Rozlište jména hromadná a pomnožná: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veře, smrčina, játra, Beskydy, lidstvo, kamna</a:t>
            </a:r>
          </a:p>
          <a:p>
            <a:pPr marL="0" indent="0">
              <a:buNone/>
            </a:pPr>
            <a:r>
              <a:rPr lang="cs-CZ" dirty="0" smtClean="0"/>
              <a:t>3. </a:t>
            </a:r>
            <a:r>
              <a:rPr lang="cs-CZ" i="1" dirty="0" smtClean="0"/>
              <a:t>Uveďte na příkladech, kdy jsou následující </a:t>
            </a:r>
            <a:r>
              <a:rPr lang="cs-CZ" i="1" dirty="0"/>
              <a:t> </a:t>
            </a:r>
            <a:r>
              <a:rPr lang="cs-CZ" i="1" dirty="0" smtClean="0"/>
              <a:t>slova abstraktní i konkrétní:</a:t>
            </a:r>
            <a:r>
              <a:rPr lang="cs-CZ" dirty="0" smtClean="0"/>
              <a:t> láska, sladkost</a:t>
            </a:r>
          </a:p>
          <a:p>
            <a:pPr marL="0" indent="0">
              <a:buNone/>
            </a:pPr>
            <a:r>
              <a:rPr lang="cs-CZ" i="1" dirty="0" smtClean="0"/>
              <a:t>4. Uveďte příklad, kdy může být podstatné jméno vlastní i obecné?</a:t>
            </a:r>
          </a:p>
          <a:p>
            <a:pPr marL="0" indent="0">
              <a:buNone/>
            </a:pPr>
            <a:endParaRPr lang="cs-CZ" i="1" dirty="0" smtClean="0"/>
          </a:p>
          <a:p>
            <a:pPr marL="0" indent="0">
              <a:buNone/>
            </a:pPr>
            <a:endParaRPr lang="cs-CZ" i="1" dirty="0" smtClean="0"/>
          </a:p>
          <a:p>
            <a:pPr marL="0" indent="0">
              <a:buNone/>
            </a:pP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879559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klíč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1. vědec, sáňky -konkrétní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pýcha, vlastenectví, slib - abstraktní</a:t>
            </a:r>
          </a:p>
          <a:p>
            <a:pPr marL="0" indent="0">
              <a:buNone/>
            </a:pPr>
            <a:r>
              <a:rPr lang="cs-CZ" dirty="0" smtClean="0"/>
              <a:t>2.  dveře, játra, Beskydy, kamna - hromadná</a:t>
            </a:r>
          </a:p>
          <a:p>
            <a:pPr marL="0" indent="0">
              <a:buNone/>
            </a:pPr>
            <a:r>
              <a:rPr lang="cs-CZ" dirty="0" smtClean="0"/>
              <a:t>     smrčina, lidstvo, kamna – pomnožná </a:t>
            </a:r>
          </a:p>
          <a:p>
            <a:pPr marL="0" indent="0">
              <a:buNone/>
            </a:pPr>
            <a:r>
              <a:rPr lang="cs-CZ" dirty="0" smtClean="0"/>
              <a:t>3. láska: cit = abstraktní,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potkat lásku(dívku) = konkrétní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sladkost: druh chutě = abstraktní,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koláč = konkrétní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4. např.  Lazar =  biblická postava uzdravená Ježíšem</a:t>
            </a:r>
          </a:p>
          <a:p>
            <a:pPr marL="0" indent="0">
              <a:buNone/>
            </a:pPr>
            <a:r>
              <a:rPr lang="cs-CZ" dirty="0" smtClean="0"/>
              <a:t>     lazar =  nemocný člověk (obecně)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48851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Zpracoval: Mgr. Naděžda Tománková</a:t>
            </a:r>
          </a:p>
          <a:p>
            <a:r>
              <a:rPr lang="cs-CZ" sz="1800" dirty="0" smtClean="0"/>
              <a:t>Cílová skupina: žáci středních škol </a:t>
            </a:r>
          </a:p>
          <a:p>
            <a:r>
              <a:rPr lang="cs-CZ" sz="1800" dirty="0" smtClean="0"/>
              <a:t>Rok vytvoření: 2012 </a:t>
            </a:r>
          </a:p>
          <a:p>
            <a:pPr>
              <a:lnSpc>
                <a:spcPct val="150000"/>
              </a:lnSpc>
            </a:pPr>
            <a:r>
              <a:rPr lang="cs-CZ" sz="1800" dirty="0" smtClean="0"/>
              <a:t>Anotace: Materiál slouží k opakování a rozšíření učiva českého jazyka ZŠ</a:t>
            </a:r>
            <a:r>
              <a:rPr lang="cs-CZ" sz="1800" dirty="0"/>
              <a:t>. </a:t>
            </a:r>
            <a:r>
              <a:rPr lang="cs-CZ" sz="1800" dirty="0" smtClean="0"/>
              <a:t>Probírané pojmy: </a:t>
            </a:r>
            <a:r>
              <a:rPr lang="cs-CZ" sz="1800" dirty="0"/>
              <a:t>konkrétní, abstraktní, látková, pomnožná, hromadná, obecná, vlastní podstatná </a:t>
            </a:r>
            <a:r>
              <a:rPr lang="cs-CZ" sz="1800" dirty="0" smtClean="0"/>
              <a:t>jména. Obsahuje </a:t>
            </a:r>
            <a:r>
              <a:rPr lang="cs-CZ" sz="1800" dirty="0"/>
              <a:t>shrnutí </a:t>
            </a:r>
            <a:r>
              <a:rPr lang="cs-CZ" sz="1800" dirty="0" smtClean="0"/>
              <a:t>učiva formou úkolu, klíč </a:t>
            </a:r>
            <a:endParaRPr lang="cs-CZ" sz="1800" dirty="0"/>
          </a:p>
          <a:p>
            <a:r>
              <a:rPr lang="cs-CZ" sz="1800" dirty="0" smtClean="0"/>
              <a:t>Předpokládaný přínos (výstup): rozšíření a upevnění učiva základní školy </a:t>
            </a:r>
          </a:p>
          <a:p>
            <a:r>
              <a:rPr lang="cs-CZ" sz="1800" dirty="0" smtClean="0"/>
              <a:t>Pomůcky: dataprojektor, počítač</a:t>
            </a:r>
          </a:p>
          <a:p>
            <a:r>
              <a:rPr lang="cs-CZ" sz="1800" dirty="0" smtClean="0"/>
              <a:t>Předpokládaný čas: 25 minut </a:t>
            </a:r>
          </a:p>
          <a:p>
            <a:r>
              <a:rPr lang="cs-CZ" sz="1800" dirty="0" smtClean="0"/>
              <a:t>Postup: Teoretický základ představuje definování učiva, úkoly v materiálu jsou určeny k jeho pochopení a k procvičení. </a:t>
            </a:r>
          </a:p>
          <a:p>
            <a:r>
              <a:rPr lang="cs-CZ" sz="1800" dirty="0" smtClean="0"/>
              <a:t>Souhlasím se zveřejněním mého příspěvku v knižní či </a:t>
            </a:r>
            <a:r>
              <a:rPr lang="cs-CZ" sz="1800" smtClean="0"/>
              <a:t>elektronické podobě </a:t>
            </a:r>
            <a:r>
              <a:rPr lang="cs-CZ" sz="1800" dirty="0" smtClean="0"/>
              <a:t>jako metodického materiálu.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03515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DANUŠE MAŠKOVÁ. </a:t>
            </a:r>
            <a:r>
              <a:rPr lang="cs-CZ" i="1" dirty="0" smtClean="0"/>
              <a:t>Český jazyk přehled středoškolského učiva</a:t>
            </a:r>
            <a:r>
              <a:rPr lang="cs-CZ" dirty="0" smtClean="0"/>
              <a:t>. 2006. vyd. Třebíč: Petra Valenová, 2006. MATURITA. ISBN 80-9025571-5-1.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555375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446</Words>
  <Application>Microsoft Office PowerPoint</Application>
  <PresentationFormat>Předvádění na obrazovce (4:3)</PresentationFormat>
  <Paragraphs>52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1_Motiv systému Office</vt:lpstr>
      <vt:lpstr>Prezentace aplikace PowerPoint</vt:lpstr>
      <vt:lpstr>Rozdělení podstatných jmen</vt:lpstr>
      <vt:lpstr>Prezentace aplikace PowerPoint</vt:lpstr>
      <vt:lpstr>úkoly</vt:lpstr>
      <vt:lpstr>klíč</vt:lpstr>
      <vt:lpstr>Metodický list</vt:lpstr>
      <vt:lpstr>zdroj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host</cp:lastModifiedBy>
  <cp:revision>9</cp:revision>
  <dcterms:created xsi:type="dcterms:W3CDTF">2013-01-26T15:01:53Z</dcterms:created>
  <dcterms:modified xsi:type="dcterms:W3CDTF">2013-02-27T09:32:25Z</dcterms:modified>
</cp:coreProperties>
</file>