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8" r:id="rId3"/>
    <p:sldId id="256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4312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0844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7198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585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9216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3578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9123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890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21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5642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0655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412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1ABD4D8-527F-47D8-BC8B-DA1776FB45A2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700BFBC-B274-41DF-9A56-52D41C84E3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VY_42_INOVACE_55_Jehlan a jeho povrch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31277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64096"/>
          </a:xfrm>
        </p:spPr>
        <p:txBody>
          <a:bodyPr/>
          <a:lstStyle/>
          <a:p>
            <a:r>
              <a:rPr lang="cs-CZ" dirty="0" smtClean="0"/>
              <a:t>Jehlan a jeho povrch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23527" y="1194836"/>
            <a:ext cx="7344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Jehlan  je těleso tvořené podstavou  ( libovolný n-úhelník ) a pláštěm </a:t>
            </a:r>
            <a:r>
              <a:rPr lang="cs-CZ" dirty="0" smtClean="0"/>
              <a:t>                   ( </a:t>
            </a:r>
            <a:r>
              <a:rPr lang="cs-CZ" dirty="0" smtClean="0"/>
              <a:t>tolik trojúhelníků, kolik hran má podstava ).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39431" y="1873602"/>
            <a:ext cx="50203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Jeho povrch spočítáme jako součet plochy podstavy a obsahu pláště ( součet obsahů všech trojúhelníků ).</a:t>
            </a:r>
            <a:endParaRPr lang="cs-CZ" dirty="0"/>
          </a:p>
        </p:txBody>
      </p:sp>
      <p:grpSp>
        <p:nvGrpSpPr>
          <p:cNvPr id="57" name="Skupina 56"/>
          <p:cNvGrpSpPr/>
          <p:nvPr/>
        </p:nvGrpSpPr>
        <p:grpSpPr>
          <a:xfrm>
            <a:off x="3569665" y="1763524"/>
            <a:ext cx="4732180" cy="3813854"/>
            <a:chOff x="3569665" y="1763524"/>
            <a:chExt cx="4732180" cy="3813854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31890" y="2145619"/>
              <a:ext cx="4107191" cy="3075190"/>
              <a:chOff x="3417136" y="1844824"/>
              <a:chExt cx="4107191" cy="3075190"/>
            </a:xfrm>
          </p:grpSpPr>
          <p:sp>
            <p:nvSpPr>
              <p:cNvPr id="7" name="Kosoúhelník 6"/>
              <p:cNvSpPr/>
              <p:nvPr/>
            </p:nvSpPr>
            <p:spPr>
              <a:xfrm>
                <a:off x="3417136" y="3895472"/>
                <a:ext cx="4107191" cy="1024542"/>
              </a:xfrm>
              <a:prstGeom prst="parallelogram">
                <a:avLst>
                  <a:gd name="adj" fmla="val 140442"/>
                </a:avLst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Rovnoramenný trojúhelník 7"/>
              <p:cNvSpPr/>
              <p:nvPr/>
            </p:nvSpPr>
            <p:spPr>
              <a:xfrm>
                <a:off x="3417136" y="1844824"/>
                <a:ext cx="2735462" cy="3075190"/>
              </a:xfrm>
              <a:prstGeom prst="triangle">
                <a:avLst>
                  <a:gd name="adj" fmla="val 76466"/>
                </a:avLst>
              </a:prstGeom>
              <a:noFill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3" name="Přímá spojnice 12"/>
              <p:cNvCxnSpPr>
                <a:endCxn id="8" idx="4"/>
              </p:cNvCxnSpPr>
              <p:nvPr/>
            </p:nvCxnSpPr>
            <p:spPr>
              <a:xfrm>
                <a:off x="4894073" y="3895472"/>
                <a:ext cx="1258525" cy="10245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>
                <a:stCxn id="8" idx="2"/>
              </p:cNvCxnSpPr>
              <p:nvPr/>
            </p:nvCxnSpPr>
            <p:spPr>
              <a:xfrm flipV="1">
                <a:off x="3417136" y="3895472"/>
                <a:ext cx="4107191" cy="10245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>
                <a:stCxn id="8" idx="0"/>
              </p:cNvCxnSpPr>
              <p:nvPr/>
            </p:nvCxnSpPr>
            <p:spPr>
              <a:xfrm>
                <a:off x="5508835" y="1844824"/>
                <a:ext cx="14500" cy="2562919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/>
              <p:cNvCxnSpPr>
                <a:stCxn id="8" idx="0"/>
              </p:cNvCxnSpPr>
              <p:nvPr/>
            </p:nvCxnSpPr>
            <p:spPr>
              <a:xfrm>
                <a:off x="5508835" y="1844824"/>
                <a:ext cx="2015492" cy="2050648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>
                <a:stCxn id="8" idx="0"/>
              </p:cNvCxnSpPr>
              <p:nvPr/>
            </p:nvCxnSpPr>
            <p:spPr>
              <a:xfrm flipH="1">
                <a:off x="4894073" y="1844824"/>
                <a:ext cx="614761" cy="205064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ovéPole 34"/>
            <p:cNvSpPr txBox="1"/>
            <p:nvPr/>
          </p:nvSpPr>
          <p:spPr>
            <a:xfrm>
              <a:off x="5833897" y="472222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S</a:t>
              </a: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5667789" y="3618945"/>
              <a:ext cx="2888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</a:t>
              </a:r>
              <a:endParaRPr lang="cs-CZ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6811113" y="3358637"/>
              <a:ext cx="3497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w</a:t>
              </a:r>
              <a:endParaRPr lang="cs-CZ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5819397" y="1763524"/>
              <a:ext cx="3161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V</a:t>
              </a: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5032409" y="381417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D</a:t>
              </a: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7993747" y="3840618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6558749" y="5143514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569665" y="5208046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cxnSp>
          <p:nvCxnSpPr>
            <p:cNvPr id="44" name="Přímá spojnice 43"/>
            <p:cNvCxnSpPr>
              <a:stCxn id="8" idx="0"/>
              <a:endCxn id="7" idx="2"/>
            </p:cNvCxnSpPr>
            <p:nvPr/>
          </p:nvCxnSpPr>
          <p:spPr>
            <a:xfrm>
              <a:off x="5923588" y="2145619"/>
              <a:ext cx="1296049" cy="2562919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46" name="Oblouk 45"/>
            <p:cNvSpPr/>
            <p:nvPr/>
          </p:nvSpPr>
          <p:spPr>
            <a:xfrm>
              <a:off x="6986001" y="4504758"/>
              <a:ext cx="457200" cy="402129"/>
            </a:xfrm>
            <a:prstGeom prst="arc">
              <a:avLst>
                <a:gd name="adj1" fmla="val 14854857"/>
                <a:gd name="adj2" fmla="val 1962834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7098450" y="4352889"/>
              <a:ext cx="242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  <p:cxnSp>
          <p:nvCxnSpPr>
            <p:cNvPr id="49" name="Přímá spojnice 48"/>
            <p:cNvCxnSpPr>
              <a:endCxn id="7" idx="2"/>
            </p:cNvCxnSpPr>
            <p:nvPr/>
          </p:nvCxnSpPr>
          <p:spPr>
            <a:xfrm flipV="1">
              <a:off x="5938089" y="4708538"/>
              <a:ext cx="1281548" cy="1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56" name="TextovéPole 55"/>
            <p:cNvSpPr txBox="1"/>
            <p:nvPr/>
          </p:nvSpPr>
          <p:spPr>
            <a:xfrm>
              <a:off x="7219637" y="4576409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</a:t>
              </a:r>
              <a:endParaRPr lang="cs-CZ" dirty="0"/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4545122" y="4320092"/>
            <a:ext cx="930198" cy="1273343"/>
            <a:chOff x="4545122" y="4320092"/>
            <a:chExt cx="930198" cy="1273343"/>
          </a:xfrm>
        </p:grpSpPr>
        <p:sp>
          <p:nvSpPr>
            <p:cNvPr id="59" name="TextovéPole 58"/>
            <p:cNvSpPr txBox="1"/>
            <p:nvPr/>
          </p:nvSpPr>
          <p:spPr>
            <a:xfrm>
              <a:off x="5180046" y="5224103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4545122" y="4320092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568310" y="3451116"/>
            <a:ext cx="2788775" cy="2791463"/>
            <a:chOff x="540992" y="3470284"/>
            <a:chExt cx="2788775" cy="2791463"/>
          </a:xfrm>
        </p:grpSpPr>
        <p:sp>
          <p:nvSpPr>
            <p:cNvPr id="62" name="Obdélník 61"/>
            <p:cNvSpPr/>
            <p:nvPr/>
          </p:nvSpPr>
          <p:spPr>
            <a:xfrm>
              <a:off x="1455391" y="4410338"/>
              <a:ext cx="962663" cy="9144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Rovnoramenný trojúhelník 62"/>
            <p:cNvSpPr/>
            <p:nvPr/>
          </p:nvSpPr>
          <p:spPr>
            <a:xfrm>
              <a:off x="1455391" y="3470284"/>
              <a:ext cx="962663" cy="9144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4" name="Rovnoramenný trojúhelník 63"/>
            <p:cNvSpPr/>
            <p:nvPr/>
          </p:nvSpPr>
          <p:spPr>
            <a:xfrm rot="10800000">
              <a:off x="1455390" y="5347347"/>
              <a:ext cx="962663" cy="9144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Rovnoramenný trojúhelník 64"/>
            <p:cNvSpPr/>
            <p:nvPr/>
          </p:nvSpPr>
          <p:spPr>
            <a:xfrm rot="5400000">
              <a:off x="2391235" y="4408816"/>
              <a:ext cx="962663" cy="9144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Rovnoramenný trojúhelník 65"/>
            <p:cNvSpPr/>
            <p:nvPr/>
          </p:nvSpPr>
          <p:spPr>
            <a:xfrm rot="16200000">
              <a:off x="516860" y="4389648"/>
              <a:ext cx="962663" cy="9144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3" name="TextovéPole 42"/>
          <p:cNvSpPr txBox="1"/>
          <p:nvPr/>
        </p:nvSpPr>
        <p:spPr>
          <a:xfrm>
            <a:off x="539552" y="2852936"/>
            <a:ext cx="2026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= </a:t>
            </a:r>
            <a:r>
              <a:rPr lang="cs-CZ" sz="2800" dirty="0" err="1" smtClean="0"/>
              <a:t>S</a:t>
            </a:r>
            <a:r>
              <a:rPr lang="cs-CZ" dirty="0" err="1" smtClean="0"/>
              <a:t>p</a:t>
            </a:r>
            <a:r>
              <a:rPr lang="cs-CZ" sz="2800" dirty="0" smtClean="0"/>
              <a:t> + </a:t>
            </a:r>
            <a:r>
              <a:rPr lang="cs-CZ" sz="2800" dirty="0" err="1" smtClean="0"/>
              <a:t>S</a:t>
            </a:r>
            <a:r>
              <a:rPr lang="cs-CZ" dirty="0" err="1" smtClean="0"/>
              <a:t>pl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130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Skupina 56"/>
          <p:cNvGrpSpPr/>
          <p:nvPr/>
        </p:nvGrpSpPr>
        <p:grpSpPr>
          <a:xfrm>
            <a:off x="3569665" y="1776287"/>
            <a:ext cx="4732180" cy="3813854"/>
            <a:chOff x="3569665" y="1763524"/>
            <a:chExt cx="4732180" cy="3813854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31890" y="2145619"/>
              <a:ext cx="4107191" cy="3075190"/>
              <a:chOff x="3417136" y="1844824"/>
              <a:chExt cx="4107191" cy="3075190"/>
            </a:xfrm>
          </p:grpSpPr>
          <p:sp>
            <p:nvSpPr>
              <p:cNvPr id="7" name="Kosoúhelník 6"/>
              <p:cNvSpPr/>
              <p:nvPr/>
            </p:nvSpPr>
            <p:spPr>
              <a:xfrm>
                <a:off x="3417136" y="3895472"/>
                <a:ext cx="4107191" cy="1024542"/>
              </a:xfrm>
              <a:prstGeom prst="parallelogram">
                <a:avLst>
                  <a:gd name="adj" fmla="val 140442"/>
                </a:avLst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Rovnoramenný trojúhelník 7"/>
              <p:cNvSpPr/>
              <p:nvPr/>
            </p:nvSpPr>
            <p:spPr>
              <a:xfrm>
                <a:off x="3417136" y="1844824"/>
                <a:ext cx="2735462" cy="3075190"/>
              </a:xfrm>
              <a:prstGeom prst="triangle">
                <a:avLst>
                  <a:gd name="adj" fmla="val 76466"/>
                </a:avLst>
              </a:prstGeom>
              <a:noFill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3" name="Přímá spojnice 12"/>
              <p:cNvCxnSpPr>
                <a:endCxn id="8" idx="4"/>
              </p:cNvCxnSpPr>
              <p:nvPr/>
            </p:nvCxnSpPr>
            <p:spPr>
              <a:xfrm>
                <a:off x="4894073" y="3895472"/>
                <a:ext cx="1258525" cy="10245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>
                <a:stCxn id="8" idx="2"/>
              </p:cNvCxnSpPr>
              <p:nvPr/>
            </p:nvCxnSpPr>
            <p:spPr>
              <a:xfrm flipV="1">
                <a:off x="3417136" y="3895472"/>
                <a:ext cx="4107191" cy="102454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>
                <a:stCxn id="8" idx="0"/>
              </p:cNvCxnSpPr>
              <p:nvPr/>
            </p:nvCxnSpPr>
            <p:spPr>
              <a:xfrm>
                <a:off x="5508835" y="1844824"/>
                <a:ext cx="14500" cy="2562919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/>
              <p:cNvCxnSpPr>
                <a:stCxn id="8" idx="0"/>
              </p:cNvCxnSpPr>
              <p:nvPr/>
            </p:nvCxnSpPr>
            <p:spPr>
              <a:xfrm>
                <a:off x="5508835" y="1844824"/>
                <a:ext cx="2015492" cy="2050648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>
                <a:stCxn id="8" idx="0"/>
              </p:cNvCxnSpPr>
              <p:nvPr/>
            </p:nvCxnSpPr>
            <p:spPr>
              <a:xfrm flipH="1">
                <a:off x="4894073" y="1844824"/>
                <a:ext cx="614761" cy="205064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ovéPole 34"/>
            <p:cNvSpPr txBox="1"/>
            <p:nvPr/>
          </p:nvSpPr>
          <p:spPr>
            <a:xfrm>
              <a:off x="5833897" y="472222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S</a:t>
              </a: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5667789" y="3618945"/>
              <a:ext cx="2888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</a:t>
              </a:r>
              <a:endParaRPr lang="cs-CZ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6811113" y="3358637"/>
              <a:ext cx="3497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w</a:t>
              </a:r>
              <a:endParaRPr lang="cs-CZ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5819397" y="1763524"/>
              <a:ext cx="3161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V</a:t>
              </a: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5032409" y="3814172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D</a:t>
              </a: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7993747" y="3840618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6558749" y="5143514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569665" y="5208046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cxnSp>
          <p:nvCxnSpPr>
            <p:cNvPr id="44" name="Přímá spojnice 43"/>
            <p:cNvCxnSpPr>
              <a:stCxn id="8" idx="0"/>
              <a:endCxn id="7" idx="2"/>
            </p:cNvCxnSpPr>
            <p:nvPr/>
          </p:nvCxnSpPr>
          <p:spPr>
            <a:xfrm>
              <a:off x="5923588" y="2145619"/>
              <a:ext cx="1296049" cy="2562919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46" name="Oblouk 45"/>
            <p:cNvSpPr/>
            <p:nvPr/>
          </p:nvSpPr>
          <p:spPr>
            <a:xfrm>
              <a:off x="6986001" y="4504758"/>
              <a:ext cx="457200" cy="402129"/>
            </a:xfrm>
            <a:prstGeom prst="arc">
              <a:avLst>
                <a:gd name="adj1" fmla="val 14854857"/>
                <a:gd name="adj2" fmla="val 1962834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7098450" y="4352889"/>
              <a:ext cx="242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.</a:t>
              </a:r>
              <a:endParaRPr lang="cs-CZ" dirty="0"/>
            </a:p>
          </p:txBody>
        </p:sp>
        <p:cxnSp>
          <p:nvCxnSpPr>
            <p:cNvPr id="49" name="Přímá spojnice 48"/>
            <p:cNvCxnSpPr>
              <a:endCxn id="7" idx="2"/>
            </p:cNvCxnSpPr>
            <p:nvPr/>
          </p:nvCxnSpPr>
          <p:spPr>
            <a:xfrm flipV="1">
              <a:off x="5938089" y="4708538"/>
              <a:ext cx="1281548" cy="1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56" name="TextovéPole 55"/>
            <p:cNvSpPr txBox="1"/>
            <p:nvPr/>
          </p:nvSpPr>
          <p:spPr>
            <a:xfrm>
              <a:off x="7219637" y="4576409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</a:t>
              </a:r>
              <a:endParaRPr lang="cs-CZ" dirty="0"/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4545122" y="4320092"/>
            <a:ext cx="930198" cy="1273343"/>
            <a:chOff x="4545122" y="4320092"/>
            <a:chExt cx="930198" cy="1273343"/>
          </a:xfrm>
        </p:grpSpPr>
        <p:sp>
          <p:nvSpPr>
            <p:cNvPr id="59" name="TextovéPole 58"/>
            <p:cNvSpPr txBox="1"/>
            <p:nvPr/>
          </p:nvSpPr>
          <p:spPr>
            <a:xfrm>
              <a:off x="5180046" y="5224103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4545122" y="4320092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526726" y="604138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Určete povrch pravidelného čtyřbokého jehlanu, jestliže jeho rozměry jsou a = 5 cm a v =  7 cm.</a:t>
            </a:r>
            <a:endParaRPr lang="cs-CZ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719870" y="2833610"/>
                <a:ext cx="1996572" cy="700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25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870" y="2833610"/>
                <a:ext cx="1996572" cy="70019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>
            <a:stCxn id="3" idx="2"/>
          </p:cNvCxnSpPr>
          <p:nvPr/>
        </p:nvCxnSpPr>
        <p:spPr>
          <a:xfrm>
            <a:off x="1718156" y="3533802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1678932" y="3631708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18000" y="1960953"/>
            <a:ext cx="5287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Podstava = čtverec o straně </a:t>
            </a:r>
            <a:r>
              <a:rPr lang="cs-CZ" b="1" dirty="0" smtClean="0"/>
              <a:t>a</a:t>
            </a:r>
            <a:r>
              <a:rPr lang="cs-CZ" dirty="0" smtClean="0"/>
              <a:t>, plášť = </a:t>
            </a:r>
            <a:r>
              <a:rPr lang="cs-CZ" dirty="0" smtClean="0"/>
              <a:t> </a:t>
            </a:r>
            <a:r>
              <a:rPr lang="cs-CZ" dirty="0" smtClean="0"/>
              <a:t>rovnoramenné trojúhelníky o základně </a:t>
            </a:r>
            <a:r>
              <a:rPr lang="cs-CZ" b="1" dirty="0" smtClean="0"/>
              <a:t>a </a:t>
            </a:r>
            <a:r>
              <a:rPr lang="cs-CZ" dirty="0" err="1" smtClean="0"/>
              <a:t>a</a:t>
            </a:r>
            <a:r>
              <a:rPr lang="cs-CZ" dirty="0" smtClean="0"/>
              <a:t> výšce </a:t>
            </a:r>
            <a:r>
              <a:rPr lang="cs-CZ" b="1" dirty="0" smtClean="0"/>
              <a:t>w</a:t>
            </a:r>
            <a:endParaRPr lang="cs-CZ" b="1" dirty="0"/>
          </a:p>
        </p:txBody>
      </p:sp>
      <p:sp>
        <p:nvSpPr>
          <p:cNvPr id="11" name="TextovéPole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19870" y="3891416"/>
            <a:ext cx="1396023" cy="1453924"/>
          </a:xfrm>
          <a:prstGeom prst="rect">
            <a:avLst/>
          </a:prstGeom>
          <a:blipFill rotWithShape="1">
            <a:blip r:embed="rId3" cstate="print"/>
            <a:stretch>
              <a:fillRect t="-418" r="-22271" b="-3766"/>
            </a:stretch>
          </a:blipFill>
        </p:spPr>
        <p:txBody>
          <a:bodyPr/>
          <a:lstStyle/>
          <a:p>
            <a:r>
              <a:rPr lang="cs-CZ" dirty="0">
                <a:noFill/>
              </a:rPr>
              <a:t> </a:t>
            </a:r>
            <a:r>
              <a:rPr lang="cs-CZ" dirty="0" smtClean="0">
                <a:noFill/>
              </a:rPr>
              <a:t>  </a:t>
            </a:r>
            <a:endParaRPr lang="cs-CZ" dirty="0">
              <a:noFill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6997422" y="4735560"/>
                <a:ext cx="1992649" cy="1861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𝑤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dirty="0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i="1" dirty="0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b="0" i="1" dirty="0" smtClean="0">
                                    <a:latin typeface="Cambria Math"/>
                                  </a:rPr>
                                  <m:t>𝑎</m:t>
                                </m:r>
                              </m:num>
                              <m:den>
                                <m:r>
                                  <a:rPr lang="cs-CZ" b="0" i="1" dirty="0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+ 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𝑣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𝑤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dirty="0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i="1" dirty="0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b="0" i="1" dirty="0" smtClean="0">
                                    <a:latin typeface="Cambria Math"/>
                                  </a:rPr>
                                  <m:t>5</m:t>
                                </m:r>
                              </m:num>
                              <m:den>
                                <m:r>
                                  <a:rPr lang="cs-CZ" b="0" i="1" dirty="0" smtClean="0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+ 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7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𝑤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= 6,25 + 49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𝑤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/>
                  <a:t> = 55,25</a:t>
                </a:r>
              </a:p>
              <a:p>
                <a:r>
                  <a:rPr lang="cs-CZ" dirty="0"/>
                  <a:t>w</a:t>
                </a:r>
                <a:r>
                  <a:rPr lang="cs-CZ" dirty="0" smtClean="0"/>
                  <a:t> = 7,4 cm</a:t>
                </a:r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7422" y="4735560"/>
                <a:ext cx="1992649" cy="186179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2752" r="-1835" b="-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7214601" y="6572231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7273874" y="6669360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1184740" y="5340943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1219200" y="5262377"/>
            <a:ext cx="839462" cy="2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1052579" y="6237312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1052579" y="6110195"/>
            <a:ext cx="8739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539552" y="1412776"/>
            <a:ext cx="2026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= </a:t>
            </a:r>
            <a:r>
              <a:rPr lang="cs-CZ" sz="2800" dirty="0" err="1" smtClean="0"/>
              <a:t>S</a:t>
            </a:r>
            <a:r>
              <a:rPr lang="cs-CZ" dirty="0" err="1" smtClean="0"/>
              <a:t>p</a:t>
            </a:r>
            <a:r>
              <a:rPr lang="cs-CZ" sz="2800" dirty="0" smtClean="0"/>
              <a:t> + </a:t>
            </a:r>
            <a:r>
              <a:rPr lang="cs-CZ" sz="2800" dirty="0" err="1" smtClean="0"/>
              <a:t>S</a:t>
            </a:r>
            <a:r>
              <a:rPr lang="cs-CZ" dirty="0" err="1" smtClean="0"/>
              <a:t>pl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827584" y="5517232"/>
            <a:ext cx="1377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 = 25 + 74</a:t>
            </a:r>
          </a:p>
          <a:p>
            <a:r>
              <a:rPr lang="cs-CZ" dirty="0" smtClean="0"/>
              <a:t>S = 99 cm²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2051720" y="465313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298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10" grpId="0"/>
      <p:bldP spid="11" grpId="0" animBg="1"/>
      <p:bldP spid="1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134</Words>
  <Application>Microsoft Office PowerPoint</Application>
  <PresentationFormat>Předvádění na obrazovce (4:3)</PresentationFormat>
  <Paragraphs>39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</vt:i4>
      </vt:variant>
    </vt:vector>
  </HeadingPairs>
  <TitlesOfParts>
    <vt:vector size="5" baseType="lpstr">
      <vt:lpstr>Motiv systému Office</vt:lpstr>
      <vt:lpstr>Arkýř</vt:lpstr>
      <vt:lpstr>VY_42_INOVACE_55_Jehlan a jeho povrch</vt:lpstr>
      <vt:lpstr>Jehlan a jeho povrch</vt:lpstr>
      <vt:lpstr>Snímek 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Vagnerova</dc:creator>
  <cp:lastModifiedBy>Dum</cp:lastModifiedBy>
  <cp:revision>12</cp:revision>
  <dcterms:created xsi:type="dcterms:W3CDTF">2011-04-03T15:00:03Z</dcterms:created>
  <dcterms:modified xsi:type="dcterms:W3CDTF">2012-03-21T16:48:26Z</dcterms:modified>
</cp:coreProperties>
</file>