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30"/>
  </p:notesMasterIdLst>
  <p:sldIdLst>
    <p:sldId id="402" r:id="rId2"/>
    <p:sldId id="403" r:id="rId3"/>
    <p:sldId id="404" r:id="rId4"/>
    <p:sldId id="405" r:id="rId5"/>
    <p:sldId id="406" r:id="rId6"/>
    <p:sldId id="407" r:id="rId7"/>
    <p:sldId id="408" r:id="rId8"/>
    <p:sldId id="409" r:id="rId9"/>
    <p:sldId id="410" r:id="rId10"/>
    <p:sldId id="411" r:id="rId11"/>
    <p:sldId id="412" r:id="rId12"/>
    <p:sldId id="413" r:id="rId13"/>
    <p:sldId id="414" r:id="rId14"/>
    <p:sldId id="415" r:id="rId15"/>
    <p:sldId id="416" r:id="rId16"/>
    <p:sldId id="417" r:id="rId17"/>
    <p:sldId id="418" r:id="rId18"/>
    <p:sldId id="419" r:id="rId19"/>
    <p:sldId id="420" r:id="rId20"/>
    <p:sldId id="421" r:id="rId21"/>
    <p:sldId id="422" r:id="rId22"/>
    <p:sldId id="423" r:id="rId23"/>
    <p:sldId id="424" r:id="rId24"/>
    <p:sldId id="425" r:id="rId25"/>
    <p:sldId id="427" r:id="rId26"/>
    <p:sldId id="428" r:id="rId27"/>
    <p:sldId id="429" r:id="rId28"/>
    <p:sldId id="430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1C9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3298" autoAdjust="0"/>
  </p:normalViewPr>
  <p:slideViewPr>
    <p:cSldViewPr>
      <p:cViewPr varScale="1">
        <p:scale>
          <a:sx n="98" d="100"/>
          <a:sy n="98" d="100"/>
        </p:scale>
        <p:origin x="-2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9B2E46-25D9-4848-9EE0-8FAE565067EE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74BB6F-ABFF-4629-89CE-F95A4B4F3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7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B0E5416-6D02-4074-B703-A5E7685DB1DF}" type="slidenum">
              <a:rPr lang="cs-CZ">
                <a:solidFill>
                  <a:srgbClr val="000000"/>
                </a:solidFill>
                <a:latin typeface="Calibri" panose="020F0502020204030204" pitchFamily="34" charset="0"/>
              </a:rPr>
              <a:pPr/>
              <a:t>1</a:t>
            </a:fld>
            <a:endParaRPr lang="cs-CZ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57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4B0B61-74CE-4911-AA49-E026C6809AC4}" type="slidenum">
              <a:rPr lang="cs-CZ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cs-CZ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8912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75DC2A3-02BE-4B6B-A62B-A258869E602A}" type="slidenum">
              <a:rPr lang="cs-CZ">
                <a:solidFill>
                  <a:prstClr val="black"/>
                </a:solidFill>
              </a:rPr>
              <a:pPr>
                <a:defRPr/>
              </a:pPr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4009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Elisabeth se za něj provdala po bouřlivém předcházejícím vztahu v roce 1860 v chrámu St. Clement v Hastingsu. Po roce porodila mrtvou dcerku, následně upadla do depresí, které ji přivedly až k sebevraždě požitím velké dávky laudana. Malíře to těžce zasáhlo, do konce života trpěl nespavostí a opakovanými depresemi. V té době se v jeho díle objevuje především femme fatale s bohatými vlasy a smyslnými ústy.</a:t>
            </a: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01F8033-58A2-4FA9-AD13-3C6637F97CFC}" type="slidenum">
              <a:rPr lang="cs-CZ">
                <a:solidFill>
                  <a:srgbClr val="000000"/>
                </a:solidFill>
              </a:rPr>
              <a:pPr/>
              <a:t>8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427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8F93C1D-DB30-4D06-B8ED-7FBEED28D233}" type="slidenum">
              <a:rPr lang="cs-CZ">
                <a:solidFill>
                  <a:srgbClr val="000000"/>
                </a:solidFill>
              </a:rPr>
              <a:pPr/>
              <a:t>9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20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Pro Huntova díla je typické, že mají symbolický význam tudíž nutí pozorovatele zamyslet se a pokusit se v obraze "číst". Ke konci života už Hunt příliš netvoří, měl totiž problémy s očima.</a:t>
            </a: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9480496-B1BB-4CFC-81F2-D2B7E6864C85}" type="slidenum">
              <a:rPr lang="cs-CZ">
                <a:solidFill>
                  <a:srgbClr val="000000"/>
                </a:solidFill>
              </a:rPr>
              <a:pPr/>
              <a:t>10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458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Zlaté schodiště: Námětem tohoto velkého plátna (276x117 cm) je hudba představovaná osobami, které vypadají jako andělští hudebníci nesoucí nástroje.</a:t>
            </a: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C95F31B-85D0-4DE2-9EFD-61A8DC85F2FF}" type="slidenum">
              <a:rPr lang="cs-CZ">
                <a:solidFill>
                  <a:srgbClr val="000000"/>
                </a:solidFill>
              </a:rPr>
              <a:pPr/>
              <a:t>12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76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Hnutí podnítilo i řadu mecenášů a sběratelů – </a:t>
            </a:r>
            <a:r>
              <a:rPr lang="cs-CZ" dirty="0" err="1" smtClean="0"/>
              <a:t>nejznamější</a:t>
            </a:r>
            <a:r>
              <a:rPr lang="cs-CZ" dirty="0" smtClean="0"/>
              <a:t> P. M. </a:t>
            </a:r>
            <a:r>
              <a:rPr lang="cs-CZ" dirty="0" err="1" smtClean="0"/>
              <a:t>Treťjakov</a:t>
            </a:r>
            <a:r>
              <a:rPr lang="cs-CZ" dirty="0" smtClean="0"/>
              <a:t>.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42FF4B4-E3D6-498B-8910-F71BE6C55F0F}" type="slidenum">
              <a:rPr lang="cs-CZ">
                <a:solidFill>
                  <a:srgbClr val="000000"/>
                </a:solidFill>
              </a:rPr>
              <a:pPr/>
              <a:t>16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5405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Repin si sám vymaloval jeho dům Penaty nebo římský „domov bohů“, umístěný severně od Petrohradu v Kuokkale ve finském velkovévodství. 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B4138FF-7B7B-470B-A3EC-4CD2794218A4}" type="slidenum">
              <a:rPr lang="cs-CZ">
                <a:solidFill>
                  <a:srgbClr val="000000"/>
                </a:solidFill>
              </a:rPr>
              <a:pPr/>
              <a:t>17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653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FD6E648-23EE-4B5E-90D5-4AE607DCCB7B}" type="slidenum">
              <a:rPr lang="cs-CZ">
                <a:solidFill>
                  <a:prstClr val="black"/>
                </a:solidFill>
              </a:rPr>
              <a:pPr/>
              <a:t>27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427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4453" y="2096644"/>
            <a:ext cx="7174523" cy="2387600"/>
          </a:xfrm>
        </p:spPr>
        <p:txBody>
          <a:bodyPr>
            <a:noAutofit/>
          </a:bodyPr>
          <a:lstStyle>
            <a:lvl1pPr algn="ctr">
              <a:defRPr sz="6000" b="1">
                <a:ln w="0" cmpd="sng">
                  <a:solidFill>
                    <a:srgbClr val="C00000"/>
                  </a:soli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7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 algn="ctr">
              <a:buNone/>
              <a:defRPr sz="1500"/>
            </a:lvl2pPr>
            <a:lvl3pPr marL="685749" indent="0" algn="ctr">
              <a:buNone/>
              <a:defRPr sz="1350"/>
            </a:lvl3pPr>
            <a:lvl4pPr marL="1028624" indent="0" algn="ctr">
              <a:buNone/>
              <a:defRPr sz="1200"/>
            </a:lvl4pPr>
            <a:lvl5pPr marL="1371498" indent="0" algn="ctr">
              <a:buNone/>
              <a:defRPr sz="1200"/>
            </a:lvl5pPr>
            <a:lvl6pPr marL="1714373" indent="0" algn="ctr">
              <a:buNone/>
              <a:defRPr sz="1200"/>
            </a:lvl6pPr>
            <a:lvl7pPr marL="2057246" indent="0" algn="ctr">
              <a:buNone/>
              <a:defRPr sz="1200"/>
            </a:lvl7pPr>
            <a:lvl8pPr marL="2400120" indent="0" algn="ctr">
              <a:buNone/>
              <a:defRPr sz="1200"/>
            </a:lvl8pPr>
            <a:lvl9pPr marL="2742995" indent="0" algn="ctr">
              <a:buNone/>
              <a:defRPr sz="1200"/>
            </a:lvl9pPr>
          </a:lstStyle>
          <a:p>
            <a:r>
              <a:rPr lang="en-US" dirty="0" smtClean="0"/>
              <a:t>Click to edit Master subtitle style</a:t>
            </a:r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BD3F2C2-E26F-495F-95BA-2CD76704C73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47F7529-0A47-4EB7-A923-E71D0B573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131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4453" y="2096644"/>
            <a:ext cx="7174523" cy="2387600"/>
          </a:xfrm>
        </p:spPr>
        <p:txBody>
          <a:bodyPr>
            <a:noAutofit/>
          </a:bodyPr>
          <a:lstStyle>
            <a:lvl1pPr algn="ctr">
              <a:defRPr sz="6000" b="1">
                <a:ln w="0" cmpd="sng">
                  <a:solidFill>
                    <a:srgbClr val="C00000"/>
                  </a:soli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Arial Black" panose="020B0A040201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2DFCA16-80E1-4632-96BD-67D6503A4A2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BA85684-5F6D-4DF3-A9D1-6B66300A0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364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Výkla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162"/>
            <a:ext cx="7886700" cy="1325563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651819"/>
            <a:ext cx="7886700" cy="4525144"/>
          </a:xfrm>
        </p:spPr>
        <p:txBody>
          <a:bodyPr>
            <a:normAutofit/>
          </a:bodyPr>
          <a:lstStyle>
            <a:lvl1pPr>
              <a:defRPr sz="2800">
                <a:latin typeface="+mn-lt"/>
                <a:cs typeface="Arial" panose="020B0604020202020204" pitchFamily="34" charset="0"/>
              </a:defRPr>
            </a:lvl1pPr>
            <a:lvl2pPr>
              <a:defRPr sz="2400">
                <a:latin typeface="+mn-lt"/>
                <a:cs typeface="Arial" panose="020B0604020202020204" pitchFamily="34" charset="0"/>
              </a:defRPr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FF73C08-ACB9-4278-82A0-405418CC6FBF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E67BDF6-D8C0-4D28-B51E-278FA7720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094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ýklad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162"/>
            <a:ext cx="7886700" cy="1325563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6" y="1696073"/>
            <a:ext cx="4271501" cy="4842849"/>
          </a:xfrm>
        </p:spPr>
        <p:txBody>
          <a:bodyPr>
            <a:normAutofit/>
          </a:bodyPr>
          <a:lstStyle>
            <a:lvl1pPr marL="457200" indent="-457200">
              <a:buFont typeface="Wingdings" panose="05000000000000000000" pitchFamily="2" charset="2"/>
              <a:buChar char="Ø"/>
              <a:defRPr sz="2800">
                <a:latin typeface="+mn-lt"/>
                <a:cs typeface="Arial" panose="020B0604020202020204" pitchFamily="34" charset="0"/>
              </a:defRPr>
            </a:lvl1pPr>
            <a:lvl2pPr marL="685800" indent="-342900">
              <a:buFont typeface="Calibri" panose="020F0502020204030204" pitchFamily="34" charset="0"/>
              <a:buChar char="‒"/>
              <a:defRPr sz="2400">
                <a:latin typeface="+mn-lt"/>
                <a:cs typeface="Arial" panose="020B0604020202020204" pitchFamily="34" charset="0"/>
              </a:defRPr>
            </a:lvl2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</p:txBody>
      </p:sp>
      <p:sp>
        <p:nvSpPr>
          <p:cNvPr id="7" name="Content Placeholder 5"/>
          <p:cNvSpPr>
            <a:spLocks noGrp="1"/>
          </p:cNvSpPr>
          <p:nvPr>
            <p:ph sz="quarter" idx="4"/>
          </p:nvPr>
        </p:nvSpPr>
        <p:spPr>
          <a:xfrm>
            <a:off x="4840166" y="1696066"/>
            <a:ext cx="3887391" cy="4832807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9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4" y="58628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8743954" y="60152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5EE70F-0C5B-4BCA-A7CE-97C73FFA8BD8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AB50C0E-957A-4068-8FA3-050DEF7A90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2638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152"/>
            <a:ext cx="7886700" cy="1139204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1592827"/>
            <a:ext cx="7886700" cy="4946088"/>
          </a:xfrm>
        </p:spPr>
        <p:txBody>
          <a:bodyPr/>
          <a:lstStyle>
            <a:lvl1pPr>
              <a:defRPr sz="2800">
                <a:latin typeface="+mn-lt"/>
                <a:cs typeface="Arial" panose="020B0604020202020204" pitchFamily="34" charset="0"/>
              </a:defRPr>
            </a:lvl1pPr>
            <a:lvl2pPr>
              <a:defRPr sz="2400">
                <a:latin typeface="+mn-lt"/>
                <a:cs typeface="Arial" panose="020B0604020202020204" pitchFamily="34" charset="0"/>
              </a:defRPr>
            </a:lvl2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69B835F-4FB1-476F-B58E-471A45E84F83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8AB0F30-BBE4-4CD8-BA4D-690E7C6C9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419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názv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7"/>
            <a:ext cx="3816948" cy="4530725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9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4" y="58628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8743954" y="60152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CFA87A6-A599-467D-B72F-997E1FF18BAF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8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CCC3B9-D489-478C-ADDB-637A8B7C6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652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9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4" y="58628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8743954" y="60152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FF21DBC-BB4E-4948-B302-7F85BDA28A24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8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B39222A-741F-495D-97AA-7EE12A40E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592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preserve="1" userDrawn="1">
  <p:cSld name="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171438" indent="-171438">
              <a:buFont typeface="Wingdings" panose="05000000000000000000" pitchFamily="2" charset="2"/>
              <a:buChar char="Ø"/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14313" indent="-171438">
              <a:buFont typeface="Wingdings" panose="05000000000000000000" pitchFamily="2" charset="2"/>
              <a:buChar char="§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515352" y="5811002"/>
            <a:ext cx="500065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4366302" y="5861530"/>
            <a:ext cx="473867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EFFEC4-FD03-42A0-A83C-62C9523433B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599B746-FBBD-494D-BED0-0A186F6F7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86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958" y="215779"/>
            <a:ext cx="3868340" cy="8239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anchor="ctr">
            <a:noAutofit/>
          </a:bodyPr>
          <a:lstStyle>
            <a:lvl1pPr marL="0" indent="0" algn="ctr">
              <a:buNone/>
              <a:defRPr sz="28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>
              <a:buNone/>
              <a:defRPr sz="1500" b="1"/>
            </a:lvl2pPr>
            <a:lvl3pPr marL="685749" indent="0">
              <a:buNone/>
              <a:defRPr sz="1350" b="1"/>
            </a:lvl3pPr>
            <a:lvl4pPr marL="1028624" indent="0">
              <a:buNone/>
              <a:defRPr sz="1200" b="1"/>
            </a:lvl4pPr>
            <a:lvl5pPr marL="1371498" indent="0">
              <a:buNone/>
              <a:defRPr sz="1200" b="1"/>
            </a:lvl5pPr>
            <a:lvl6pPr marL="1714373" indent="0">
              <a:buNone/>
              <a:defRPr sz="1200" b="1"/>
            </a:lvl6pPr>
            <a:lvl7pPr marL="2057246" indent="0">
              <a:buNone/>
              <a:defRPr sz="1200" b="1"/>
            </a:lvl7pPr>
            <a:lvl8pPr marL="2400120" indent="0">
              <a:buNone/>
              <a:defRPr sz="1200" b="1"/>
            </a:lvl8pPr>
            <a:lvl9pPr marL="2742995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166" y="1326667"/>
            <a:ext cx="3868340" cy="473600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0166" y="215779"/>
            <a:ext cx="3887391" cy="8239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>
              <a:buNone/>
              <a:defRPr sz="1500" b="1"/>
            </a:lvl2pPr>
            <a:lvl3pPr marL="685749" indent="0">
              <a:buNone/>
              <a:defRPr sz="1350" b="1"/>
            </a:lvl3pPr>
            <a:lvl4pPr marL="1028624" indent="0">
              <a:buNone/>
              <a:defRPr sz="1200" b="1"/>
            </a:lvl4pPr>
            <a:lvl5pPr marL="1371498" indent="0">
              <a:buNone/>
              <a:defRPr sz="1200" b="1"/>
            </a:lvl5pPr>
            <a:lvl6pPr marL="1714373" indent="0">
              <a:buNone/>
              <a:defRPr sz="1200" b="1"/>
            </a:lvl6pPr>
            <a:lvl7pPr marL="2057246" indent="0">
              <a:buNone/>
              <a:defRPr sz="1200" b="1"/>
            </a:lvl7pPr>
            <a:lvl8pPr marL="2400120" indent="0">
              <a:buNone/>
              <a:defRPr sz="1200" b="1"/>
            </a:lvl8pPr>
            <a:lvl9pPr marL="2742995" indent="0">
              <a:buNone/>
              <a:defRPr sz="12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0166" y="1326667"/>
            <a:ext cx="3887391" cy="473600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12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3" y="5862849"/>
            <a:ext cx="514349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4366302" y="5861530"/>
            <a:ext cx="473867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F78F1EB-482E-4BDF-B2B6-1B001568CA2B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E45DED1-A06B-4D8F-AA03-D85BB45D8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851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a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958" y="215779"/>
            <a:ext cx="3868340" cy="8239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anchor="ctr">
            <a:noAutofit/>
          </a:bodyPr>
          <a:lstStyle>
            <a:lvl1pPr marL="0" indent="0" algn="ctr">
              <a:buNone/>
              <a:defRPr sz="28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>
              <a:buNone/>
              <a:defRPr sz="1500" b="1"/>
            </a:lvl2pPr>
            <a:lvl3pPr marL="685749" indent="0">
              <a:buNone/>
              <a:defRPr sz="1350" b="1"/>
            </a:lvl3pPr>
            <a:lvl4pPr marL="1028624" indent="0">
              <a:buNone/>
              <a:defRPr sz="1200" b="1"/>
            </a:lvl4pPr>
            <a:lvl5pPr marL="1371498" indent="0">
              <a:buNone/>
              <a:defRPr sz="1200" b="1"/>
            </a:lvl5pPr>
            <a:lvl6pPr marL="1714373" indent="0">
              <a:buNone/>
              <a:defRPr sz="1200" b="1"/>
            </a:lvl6pPr>
            <a:lvl7pPr marL="2057246" indent="0">
              <a:buNone/>
              <a:defRPr sz="1200" b="1"/>
            </a:lvl7pPr>
            <a:lvl8pPr marL="2400120" indent="0">
              <a:buNone/>
              <a:defRPr sz="1200" b="1"/>
            </a:lvl8pPr>
            <a:lvl9pPr marL="2742995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0166" y="215779"/>
            <a:ext cx="3887391" cy="82391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anchor="ctr">
            <a:noAutofit/>
          </a:bodyPr>
          <a:lstStyle>
            <a:lvl1pPr marL="0" indent="0" algn="ctr">
              <a:buNone/>
              <a:defRPr sz="28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>
              <a:buNone/>
              <a:defRPr sz="1500" b="1"/>
            </a:lvl2pPr>
            <a:lvl3pPr marL="685749" indent="0">
              <a:buNone/>
              <a:defRPr sz="1350" b="1"/>
            </a:lvl3pPr>
            <a:lvl4pPr marL="1028624" indent="0">
              <a:buNone/>
              <a:defRPr sz="1200" b="1"/>
            </a:lvl4pPr>
            <a:lvl5pPr marL="1371498" indent="0">
              <a:buNone/>
              <a:defRPr sz="1200" b="1"/>
            </a:lvl5pPr>
            <a:lvl6pPr marL="1714373" indent="0">
              <a:buNone/>
              <a:defRPr sz="1200" b="1"/>
            </a:lvl6pPr>
            <a:lvl7pPr marL="2057246" indent="0">
              <a:buNone/>
              <a:defRPr sz="1200" b="1"/>
            </a:lvl7pPr>
            <a:lvl8pPr marL="2400120" indent="0">
              <a:buNone/>
              <a:defRPr sz="1200" b="1"/>
            </a:lvl8pPr>
            <a:lvl9pPr marL="2742995" indent="0">
              <a:buNone/>
              <a:defRPr sz="12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2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3" y="5862849"/>
            <a:ext cx="514349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Vertical Text Placeholder 2"/>
          <p:cNvSpPr>
            <a:spLocks noGrp="1"/>
          </p:cNvSpPr>
          <p:nvPr>
            <p:ph type="body" orient="vert" idx="15"/>
          </p:nvPr>
        </p:nvSpPr>
        <p:spPr>
          <a:xfrm>
            <a:off x="4366302" y="5861530"/>
            <a:ext cx="473867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Vertical Text Placeholder 2"/>
          <p:cNvSpPr>
            <a:spLocks noGrp="1"/>
          </p:cNvSpPr>
          <p:nvPr>
            <p:ph type="body" orient="vert" idx="16"/>
          </p:nvPr>
        </p:nvSpPr>
        <p:spPr>
          <a:xfrm>
            <a:off x="2555085" y="5861530"/>
            <a:ext cx="473867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Vertical Text Placeholder 2"/>
          <p:cNvSpPr>
            <a:spLocks noGrp="1"/>
          </p:cNvSpPr>
          <p:nvPr>
            <p:ph type="body" orient="vert" idx="17"/>
          </p:nvPr>
        </p:nvSpPr>
        <p:spPr>
          <a:xfrm>
            <a:off x="6457952" y="5861530"/>
            <a:ext cx="473867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E45EBC9-40F2-4683-B2CC-2A4FD3A7F853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6ACCB49-63D5-4EEF-8F03-2D71E5A3B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912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4" y="58628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500" b="1">
                <a:latin typeface="Arial Black" panose="020B0A040201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F9720FC-1367-4AFC-AE3B-89A260121164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2082963-E604-47C4-A824-7CFA72270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77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anchor="t"/>
          <a:lstStyle>
            <a:lvl1pPr>
              <a:defRPr sz="360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457213"/>
            <a:ext cx="4629150" cy="5899149"/>
          </a:xfrm>
        </p:spPr>
        <p:txBody>
          <a:bodyPr/>
          <a:lstStyle>
            <a:lvl1pPr marL="0" indent="0" algn="ctr">
              <a:buNone/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42875" indent="0">
              <a:buNone/>
              <a:defRPr sz="1050"/>
            </a:lvl2pPr>
            <a:lvl3pPr marL="685749" indent="0">
              <a:buNone/>
              <a:defRPr sz="900"/>
            </a:lvl3pPr>
            <a:lvl4pPr marL="1028624" indent="0">
              <a:buNone/>
              <a:defRPr sz="750"/>
            </a:lvl4pPr>
            <a:lvl5pPr marL="1371498" indent="0">
              <a:buNone/>
              <a:defRPr sz="750"/>
            </a:lvl5pPr>
            <a:lvl6pPr marL="1714373" indent="0">
              <a:buNone/>
              <a:defRPr sz="750"/>
            </a:lvl6pPr>
            <a:lvl7pPr marL="2057246" indent="0">
              <a:buNone/>
              <a:defRPr sz="750"/>
            </a:lvl7pPr>
            <a:lvl8pPr marL="2400120" indent="0">
              <a:buNone/>
              <a:defRPr sz="750"/>
            </a:lvl8pPr>
            <a:lvl9pPr marL="2742995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Vertical Text Placeholder 2"/>
          <p:cNvSpPr>
            <a:spLocks noGrp="1"/>
          </p:cNvSpPr>
          <p:nvPr>
            <p:ph type="body" orient="vert" idx="14"/>
          </p:nvPr>
        </p:nvSpPr>
        <p:spPr>
          <a:xfrm>
            <a:off x="8629654" y="5862849"/>
            <a:ext cx="385763" cy="41148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D4CB965-2238-4334-BE04-1163A037AC25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6CC48CF-BD12-4D73-9C69-6DC36057A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545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138C60F-506F-4D10-81DE-6056C951F259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C7F7E38-7128-40CB-862A-96F427482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90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2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34FFE00-79B7-48A3-B00B-6741DC0040BC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AA1139E-2E36-4E20-B0D1-71BF1B95C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726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6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6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AE78F6A-235C-4DC5-ABEF-CA09CBC7CA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209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DC81D90-2116-4060-AD09-517C01589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7173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152"/>
            <a:ext cx="7886700" cy="650048"/>
          </a:xfrm>
        </p:spPr>
        <p:txBody>
          <a:bodyPr>
            <a:noAutofit/>
          </a:bodyPr>
          <a:lstStyle>
            <a:lvl1pPr algn="ctr">
              <a:defRPr sz="3200"/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914400"/>
            <a:ext cx="8534399" cy="5624515"/>
          </a:xfrm>
        </p:spPr>
        <p:txBody>
          <a:bodyPr/>
          <a:lstStyle>
            <a:lvl1pPr marL="514350" indent="-514350">
              <a:buFont typeface="+mj-lt"/>
              <a:buAutoNum type="arabicPeriod"/>
              <a:defRPr sz="1200">
                <a:latin typeface="+mn-lt"/>
                <a:cs typeface="Arial" panose="020B0604020202020204" pitchFamily="34" charset="0"/>
              </a:defRPr>
            </a:lvl1pPr>
            <a:lvl2pPr marL="800100" indent="-457200">
              <a:buFont typeface="+mj-lt"/>
              <a:buAutoNum type="arabicPeriod"/>
              <a:defRPr sz="2400">
                <a:latin typeface="+mn-lt"/>
                <a:cs typeface="Arial" panose="020B0604020202020204" pitchFamily="34" charset="0"/>
              </a:defRPr>
            </a:lvl2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AB6F6A7-B8A9-4CDE-8B4A-3CAD615DC6C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200BE8-D6C6-4E51-B793-024BDFE1C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2865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1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6764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2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547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43B973C-582E-4E7E-97BC-9E87A8BBB10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60359B-030A-487F-85DB-37B4C100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970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3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449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4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9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43B973C-582E-4E7E-97BC-9E87A8BBB10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60359B-030A-487F-85DB-37B4C100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092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5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6835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43B973C-582E-4E7E-97BC-9E87A8BBB10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60359B-030A-487F-85DB-37B4C100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3959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43B973C-582E-4E7E-97BC-9E87A8BBB10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60359B-030A-487F-85DB-37B4C100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3920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6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284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7_O autorovi s obráz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878"/>
            <a:ext cx="7886700" cy="1325563"/>
          </a:xfrm>
        </p:spPr>
        <p:txBody>
          <a:bodyPr/>
          <a:lstStyle>
            <a:lvl1pPr algn="ctr">
              <a:defRPr sz="4400">
                <a:solidFill>
                  <a:srgbClr val="76331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1pPr marL="514350" indent="-514350">
              <a:buFont typeface="Wingdings" panose="05000000000000000000" pitchFamily="2" charset="2"/>
              <a:buChar char="Ø"/>
              <a:defRPr sz="2800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00075" indent="-457200">
              <a:buFont typeface="Calibri" panose="020F0502020204030204" pitchFamily="34" charset="0"/>
              <a:buChar char="‒"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186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060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2935" indent="-171438">
              <a:buFont typeface="Wingdings" panose="05000000000000000000" pitchFamily="2" charset="2"/>
              <a:buChar char="Ø"/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 smtClean="0"/>
              <a:t>Click to edit Master</a:t>
            </a:r>
            <a:r>
              <a:rPr lang="cs-CZ" dirty="0" smtClean="0"/>
              <a:t> </a:t>
            </a:r>
            <a:r>
              <a:rPr lang="en-US" dirty="0" smtClean="0"/>
              <a:t>text styles</a:t>
            </a:r>
          </a:p>
          <a:p>
            <a:pPr lvl="1"/>
            <a:r>
              <a:rPr lang="en-US" dirty="0" smtClean="0"/>
              <a:t>Second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>
            <a:lvl1pPr marL="0" indent="0">
              <a:buNone/>
              <a:defRPr sz="1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8" name="Content Placeholder 2"/>
          <p:cNvSpPr>
            <a:spLocks noGrp="1"/>
          </p:cNvSpPr>
          <p:nvPr>
            <p:ph idx="13"/>
          </p:nvPr>
        </p:nvSpPr>
        <p:spPr>
          <a:xfrm>
            <a:off x="3176221" y="1159956"/>
            <a:ext cx="2782766" cy="73745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5107224-8614-401E-8D4C-324CCED8606A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A00CB6D-CEFD-4B14-A97B-A2F740205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6621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Obrázek s názvem bez animace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9281"/>
            <a:ext cx="7886700" cy="1123522"/>
          </a:xfrm>
        </p:spPr>
        <p:txBody>
          <a:bodyPr/>
          <a:lstStyle>
            <a:lvl1pPr algn="ctr">
              <a:defRPr sz="4400" b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smtClean="0"/>
              <a:t>Click to edit Master title style</a:t>
            </a:r>
            <a:endParaRPr lang="cs-CZ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43B973C-582E-4E7E-97BC-9E87A8BBB107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29363"/>
            <a:ext cx="2057400" cy="365125"/>
          </a:xfr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D60359B-030A-487F-85DB-37B4C10032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659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81000">
              <a:schemeClr val="accent6">
                <a:lumMod val="75000"/>
              </a:schemeClr>
            </a:gs>
            <a:gs pos="0">
              <a:schemeClr val="accent6">
                <a:lumMod val="60000"/>
                <a:lumOff val="40000"/>
              </a:schemeClr>
            </a:gs>
            <a:gs pos="46000">
              <a:schemeClr val="accent6">
                <a:lumMod val="20000"/>
                <a:lumOff val="80000"/>
              </a:schemeClr>
            </a:gs>
            <a:gs pos="0">
              <a:schemeClr val="bg1"/>
            </a:gs>
            <a:gs pos="100000">
              <a:schemeClr val="accent6">
                <a:lumMod val="5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Text</a:t>
            </a:r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 panose="020F0502020204030204"/>
              </a:defRPr>
            </a:lvl1pPr>
          </a:lstStyle>
          <a:p>
            <a:pPr>
              <a:defRPr/>
            </a:pPr>
            <a:fld id="{1D3C5D16-F132-49F3-A332-D466E3F31073}" type="datetimeFigureOut">
              <a:rPr lang="cs-CZ"/>
              <a:pPr>
                <a:defRPr/>
              </a:pPr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prstClr val="black">
                    <a:tint val="75000"/>
                  </a:prstClr>
                </a:solidFill>
                <a:latin typeface="Calibri" panose="020F0502020204030204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554423B-3039-43FD-A47C-5F8F57A7D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289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  <p:sldLayoutId id="2147483691" r:id="rId29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l" defTabSz="6842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rgbClr val="C00000"/>
          </a:solidFill>
          <a:effectLst>
            <a:outerShdw blurRad="60007" dist="200025" dir="15000000" sy="30000" kx="-1800000" algn="bl" rotWithShape="0">
              <a:prstClr val="black">
                <a:alpha val="32000"/>
              </a:prstClr>
            </a:outerShdw>
          </a:effectLst>
          <a:latin typeface="Arial Black" panose="020B0A04020102020204" pitchFamily="34" charset="0"/>
          <a:ea typeface="+mj-ea"/>
          <a:cs typeface="+mj-cs"/>
        </a:defRPr>
      </a:lvl1pPr>
      <a:lvl2pPr algn="l" defTabSz="6842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2pPr>
      <a:lvl3pPr algn="l" defTabSz="6842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3pPr>
      <a:lvl4pPr algn="l" defTabSz="6842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4pPr>
      <a:lvl5pPr algn="l" defTabSz="6842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5pPr>
      <a:lvl6pPr marL="457200" algn="l" defTabSz="684213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6pPr>
      <a:lvl7pPr marL="914400" algn="l" defTabSz="684213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7pPr>
      <a:lvl8pPr marL="1371600" algn="l" defTabSz="684213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8pPr>
      <a:lvl9pPr marL="1828800" algn="l" defTabSz="684213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rgbClr val="C00000"/>
          </a:solidFill>
          <a:latin typeface="Arial Black" panose="020B0A04020102020204" pitchFamily="34" charset="0"/>
        </a:defRPr>
      </a:lvl9pPr>
    </p:titleStyle>
    <p:bodyStyle>
      <a:lvl1pPr marL="169863" indent="-169863" algn="l" defTabSz="684213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Wingdings" panose="05000000000000000000" pitchFamily="2" charset="2"/>
        <a:buChar char="Ø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2763" indent="-169863" algn="l" defTabSz="684213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Wingdings" panose="05000000000000000000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169863" algn="l" defTabSz="684213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198563" indent="-169863" algn="l" defTabSz="684213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1463" indent="-169863" algn="l" defTabSz="684213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09" indent="-171438" algn="l" defTabSz="685749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684" indent="-171438" algn="l" defTabSz="685749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558" indent="-171438" algn="l" defTabSz="685749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433" indent="-171438" algn="l" defTabSz="685749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75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49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24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498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373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46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20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995" algn="l" defTabSz="685749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nor%C3%A9_Daumier_-_Scene_from_a_Comedy_-_WGA05959.jpg?uselang=de" TargetMode="External"/><Relationship Id="rId3" Type="http://schemas.openxmlformats.org/officeDocument/2006/relationships/hyperlink" Target="http://commons.wikimedia.org/wiki/File:Gustave_Courbet_-_The_Stonebreakers_-_WGA05457.jpg" TargetMode="External"/><Relationship Id="rId7" Type="http://schemas.openxmlformats.org/officeDocument/2006/relationships/hyperlink" Target="http://en.wikipedia.org/wiki/File:Honor%C3%A9_Daumier_-_The_Laundress.jpg" TargetMode="External"/><Relationship Id="rId2" Type="http://schemas.openxmlformats.org/officeDocument/2006/relationships/hyperlink" Target="http://cs.wikipedia.org/wiki/Soubor:Courbet_LAtelier_du_peintre.jpg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en.wikipedia.org/wiki/File:Camille_Corot_-_Woman_with_a_Pearl.jpg" TargetMode="External"/><Relationship Id="rId5" Type="http://schemas.openxmlformats.org/officeDocument/2006/relationships/hyperlink" Target="http://cs.wikipedia.org/wiki/Soubor:Millet_Gleaners.jpg" TargetMode="External"/><Relationship Id="rId4" Type="http://schemas.openxmlformats.org/officeDocument/2006/relationships/hyperlink" Target="http://cs.wikipedia.org/wiki/Soubor:Jean-Fran%C3%A7ois_Millet_(II)_001.jpg" TargetMode="External"/><Relationship Id="rId9" Type="http://schemas.openxmlformats.org/officeDocument/2006/relationships/hyperlink" Target="http://commons.wikimedia.org/wiki/File:Th%C3%A9odore_Rousseau_-_Oak_Grove,_Apremont_-_WGA20167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Edward_Burne-Jones_The_Golden_Stairs.jpg" TargetMode="External"/><Relationship Id="rId13" Type="http://schemas.openxmlformats.org/officeDocument/2006/relationships/hyperlink" Target="http://en.wikipedia.org/wiki/File:Millais_Ruskin.jpg" TargetMode="External"/><Relationship Id="rId3" Type="http://schemas.openxmlformats.org/officeDocument/2006/relationships/hyperlink" Target="http://commons.wikimedia.org/wiki/File:Dante_Gabriel_Rossetti00.jpg" TargetMode="External"/><Relationship Id="rId7" Type="http://schemas.openxmlformats.org/officeDocument/2006/relationships/hyperlink" Target="http://cs.wikipedia.org/wiki/Soubor:William_Holman_Hunt_001.jpg" TargetMode="External"/><Relationship Id="rId12" Type="http://schemas.openxmlformats.org/officeDocument/2006/relationships/hyperlink" Target="http://en.wikipedia.org/wiki/File:Millais-http:/en.wikipedia.org/wiki/File:Millais-Blind_Girl.jpg" TargetMode="External"/><Relationship Id="rId2" Type="http://schemas.openxmlformats.org/officeDocument/2006/relationships/hyperlink" Target="http://cs.wikipedia.org/wiki/Soubor:Rossetti_selbst.jpg" TargetMode="External"/><Relationship Id="rId16" Type="http://schemas.openxmlformats.org/officeDocument/2006/relationships/hyperlink" Target="http://cs.wikipedia.org/wiki/Soubor:REPIN_Ivan_Terrible&amp;Ivan.jpg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cs.wikipedia.org/wiki/Soubor:William_Holman_Hunt_-_Selfportrait.jpg" TargetMode="External"/><Relationship Id="rId11" Type="http://schemas.openxmlformats.org/officeDocument/2006/relationships/hyperlink" Target="http://en.wikipedia.org/wiki/File:John_Everett_Millais_-_Ophelia_-_Google_Art_Project.jpg" TargetMode="External"/><Relationship Id="rId5" Type="http://schemas.openxmlformats.org/officeDocument/2006/relationships/hyperlink" Target="http://cs.wikipedia.org/wiki/Soubor:Dante_Gabriel_Rossetti_004.jpg" TargetMode="External"/><Relationship Id="rId15" Type="http://schemas.openxmlformats.org/officeDocument/2006/relationships/hyperlink" Target="http://cs.wikipedia.org/wiki/Soubor:REPIN_portret_REPIN.jpg" TargetMode="External"/><Relationship Id="rId10" Type="http://schemas.openxmlformats.org/officeDocument/2006/relationships/hyperlink" Target="http://en.wikipedia.org/wiki/File:John_everett_millais.jpg" TargetMode="External"/><Relationship Id="rId4" Type="http://schemas.openxmlformats.org/officeDocument/2006/relationships/hyperlink" Target="http://s.wikipedia.org/wiki/Soubor:Rossetti_Annunciation.jpg" TargetMode="External"/><Relationship Id="rId9" Type="http://schemas.openxmlformats.org/officeDocument/2006/relationships/hyperlink" Target="http://en.wikipedia.org/wiki/File:Burne-jones_cophetua.jpg" TargetMode="External"/><Relationship Id="rId14" Type="http://schemas.openxmlformats.org/officeDocument/2006/relationships/hyperlink" Target="http://cs.wikipedia.org/wiki/Soubor:Peredvizhniki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Adolfmenzel.jpg" TargetMode="External"/><Relationship Id="rId3" Type="http://schemas.openxmlformats.org/officeDocument/2006/relationships/hyperlink" Target="http://cs.wikipedia.org/wiki/Soubor:Ilia_Efimovich_Repin_(1844-1930)_-_Volga_Boatmen_(1870-1873).jpg" TargetMode="External"/><Relationship Id="rId7" Type="http://schemas.openxmlformats.org/officeDocument/2006/relationships/hyperlink" Target="http://commons.wikimedia.org/wiki/File:Adolfmenzel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cs.wikipedia.org/wiki/Soubor:Bundesarchiv_Bild_183-R30367,_Adolph_von_Menzel.jpg" TargetMode="External"/><Relationship Id="rId5" Type="http://schemas.openxmlformats.org/officeDocument/2006/relationships/hyperlink" Target="http://commons.wikimedia.org/wiki/File:%D0%9F%D1%80%D0%BE%D0%B2%D0%BE%D0%B4%D1%8B_%D0%BF%D0%BE%D0%BA%D0%BE%D0%B9%D0%BD%D0%B8%D0%BA%D0%B0.jpg?uselang=ru" TargetMode="External"/><Relationship Id="rId10" Type="http://schemas.openxmlformats.org/officeDocument/2006/relationships/hyperlink" Target="http://commons.wikimedia.org/wiki/File:Adolph_Menzel_-_Eisenwalzwerk_-_Google_Art_Project.jpg" TargetMode="External"/><Relationship Id="rId4" Type="http://schemas.openxmlformats.org/officeDocument/2006/relationships/hyperlink" Target="http://commons.wikimedia.org/wiki/File:%D0%9F%D0%B5%D1%80%D0%BE%D0%B2_%D0%90%D0%B2%D1%82%D0%BE%D0%BF%D0%BE%D1%80%D1%82%D1%80%D0%B5%D1%82_2.png" TargetMode="External"/><Relationship Id="rId9" Type="http://schemas.openxmlformats.org/officeDocument/2006/relationships/hyperlink" Target="http://commons.wikimedia.org/wiki/File:Adolf_Friedrich_Erdmann_von_Menzel_002.jpg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658148"/>
              </p:ext>
            </p:extLst>
          </p:nvPr>
        </p:nvGraphicFramePr>
        <p:xfrm>
          <a:off x="762000" y="2209800"/>
          <a:ext cx="7772400" cy="32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992"/>
                <a:gridCol w="5918408"/>
              </a:tblGrid>
              <a:tr h="10077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400" dirty="0"/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400" dirty="0"/>
                    </a:p>
                  </a:txBody>
                  <a:tcPr marL="68585" marR="68585" marT="34280" marB="34280" anchor="ctr"/>
                </a:tc>
              </a:tr>
              <a:tr h="43853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</a:tr>
              <a:tr h="43853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VY_32_INOVACE_05B_03_Realismus v evropském malířství</a:t>
                      </a:r>
                    </a:p>
                  </a:txBody>
                  <a:tcPr marL="68585" marR="68585" marT="34280" marB="34280" anchor="ctr"/>
                </a:tc>
              </a:tr>
              <a:tr h="43853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r>
                        <a:rPr lang="pl-PL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</a:t>
                      </a:r>
                      <a:r>
                        <a:rPr lang="pl-PL" sz="14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pl-PL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 století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</a:tr>
              <a:tr h="43853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</a:tr>
              <a:tr h="43853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13.08.2013</a:t>
                      </a:r>
                      <a:endParaRPr lang="cs-CZ" sz="14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5" marR="68585" marT="34280" marB="34280" anchor="ctr"/>
                </a:tc>
              </a:tr>
            </a:tbl>
          </a:graphicData>
        </a:graphic>
      </p:graphicFrame>
      <p:pic>
        <p:nvPicPr>
          <p:cNvPr id="20505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914400"/>
            <a:ext cx="4056063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438400"/>
            <a:ext cx="487363" cy="48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337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628650" y="309563"/>
            <a:ext cx="7886700" cy="1138237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1"/>
                </a:solidFill>
                <a:latin typeface="Calibri" panose="020F0502020204030204" pitchFamily="34" charset="0"/>
              </a:rPr>
              <a:t>ANOTACE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type="body" orient="vert" idx="1"/>
          </p:nvPr>
        </p:nvSpPr>
        <p:spPr>
          <a:xfrm>
            <a:off x="628650" y="1447800"/>
            <a:ext cx="7886700" cy="4946650"/>
          </a:xfrm>
        </p:spPr>
        <p:txBody>
          <a:bodyPr/>
          <a:lstStyle/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Prezentace je určena pro výklad, opakování a upevnění nového tématu z historie umění. Je doplněna o motivační úkoly pro interaktivní zapojení žáků do vyučovacího procesu.</a:t>
            </a:r>
          </a:p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Tématem výkladu je realismus v evropském malířství se zaměřením na anglickou skupinu Prerafaelitů, ruské hnutí Pěredvižniků a německého malíře A. von Menzela.</a:t>
            </a:r>
          </a:p>
          <a:p>
            <a:pPr marL="0" indent="0" eaLnBrk="1" hangingPunct="1">
              <a:buNone/>
            </a:pPr>
            <a:r>
              <a:rPr lang="cs-CZ" sz="1600" dirty="0" smtClean="0"/>
              <a:t>V úvodu prezentace je opakování probraného učiva, během něhož si žáci interaktivní formou připomenou informace o realismu a ukázky děl významných francouzských malířů, se kterými se již dříve seznámili (viz snímky č. 4 až 6). Na snímku č. </a:t>
            </a:r>
            <a:r>
              <a:rPr lang="cs-CZ" sz="1600" dirty="0"/>
              <a:t>5 </a:t>
            </a:r>
            <a:r>
              <a:rPr lang="cs-CZ" sz="1600" dirty="0" smtClean="0"/>
              <a:t>doplňují do textu na </a:t>
            </a:r>
            <a:r>
              <a:rPr lang="cs-CZ" sz="1600" dirty="0"/>
              <a:t>interaktivní tabuli fixem nebo elektronickým perem </a:t>
            </a:r>
            <a:r>
              <a:rPr lang="cs-CZ" sz="1600" dirty="0" smtClean="0"/>
              <a:t>vynechané informace a na snímku č. 6 spojují jména malířů s autorskými obrazy a zapisují jejich názvy. Následně si mohou díky animaci snímků ověřit, zda úkoly splnili správně.</a:t>
            </a:r>
          </a:p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Poté následuje výklad nové látky s názornými ukázkami.</a:t>
            </a:r>
          </a:p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Na tuto prezentaci tematicky navazuje realismus v českém malířství.</a:t>
            </a:r>
          </a:p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Materiál může být použit i k samostatnému studiu žáků.</a:t>
            </a:r>
          </a:p>
          <a:p>
            <a:pPr marL="0" indent="0" eaLnBrk="1" hangingPunct="1">
              <a:buFont typeface="+mj-lt"/>
              <a:buNone/>
            </a:pPr>
            <a:r>
              <a:rPr lang="cs-CZ" sz="1600" dirty="0" smtClean="0"/>
              <a:t>Látka je určena pro studenty 1. ročníku čtyřletého a 3. ročníků šestiletého gymnázia.</a:t>
            </a:r>
            <a:endParaRPr lang="cs-CZ" sz="1600" b="1" dirty="0" smtClean="0"/>
          </a:p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600" b="1" dirty="0" smtClean="0"/>
              <a:t>Vzdělávací cíle:</a:t>
            </a:r>
          </a:p>
          <a:p>
            <a:pPr marL="627063" lvl="1" indent="-285750" eaLnBrk="1" hangingPunct="1">
              <a:buFont typeface="Calibri" panose="020F0502020204030204" pitchFamily="34" charset="0"/>
              <a:buChar char="‒"/>
            </a:pPr>
            <a:r>
              <a:rPr lang="cs-CZ" sz="1600" dirty="0" smtClean="0"/>
              <a:t>zopakovat a doplnit učivo o realismu ve francouzském malířství 19. století </a:t>
            </a:r>
          </a:p>
          <a:p>
            <a:pPr marL="627063" lvl="1" indent="-285750" eaLnBrk="1" hangingPunct="1">
              <a:buFont typeface="Calibri" panose="020F0502020204030204" pitchFamily="34" charset="0"/>
              <a:buChar char="‒"/>
            </a:pPr>
            <a:r>
              <a:rPr lang="cs-CZ" sz="1600" dirty="0" smtClean="0"/>
              <a:t>seznámit žáky s tvorbou anglických Prerafaelitů, ruských Pěredvižniků a německého malíře A. von Menzela</a:t>
            </a:r>
          </a:p>
        </p:txBody>
      </p:sp>
    </p:spTree>
    <p:extLst>
      <p:ext uri="{BB962C8B-B14F-4D97-AF65-F5344CB8AC3E}">
        <p14:creationId xmlns:p14="http://schemas.microsoft.com/office/powerpoint/2010/main" val="425750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REALISMUS V EVROPSKÉM 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03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40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496887"/>
          </a:xfrm>
        </p:spPr>
        <p:txBody>
          <a:bodyPr>
            <a:noAutofit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Doplňte do textu vynechané informace:</a:t>
            </a:r>
            <a:endParaRPr lang="cs-CZ" sz="280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838200"/>
            <a:ext cx="8610600" cy="5791200"/>
          </a:xfrm>
        </p:spPr>
        <p:txBody>
          <a:bodyPr rtlCol="0">
            <a:noAutofit/>
          </a:bodyPr>
          <a:lstStyle/>
          <a:p>
            <a:pPr marL="0" indent="0" defTabSz="685749"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/>
              <a:t>Slovo realismus je odvozeno od latinského </a:t>
            </a:r>
            <a:r>
              <a:rPr lang="cs-CZ" sz="2400" b="1" dirty="0" err="1" smtClean="0">
                <a:solidFill>
                  <a:srgbClr val="FF0000"/>
                </a:solidFill>
              </a:rPr>
              <a:t>realis</a:t>
            </a:r>
            <a:r>
              <a:rPr lang="cs-CZ" sz="2400" dirty="0" smtClean="0"/>
              <a:t>, což znamená </a:t>
            </a:r>
            <a:r>
              <a:rPr lang="cs-CZ" sz="2400" b="1" dirty="0" smtClean="0">
                <a:solidFill>
                  <a:srgbClr val="FF0000"/>
                </a:solidFill>
              </a:rPr>
              <a:t>skutečný, věcný</a:t>
            </a:r>
            <a:r>
              <a:rPr lang="cs-CZ" sz="2400" dirty="0" smtClean="0"/>
              <a:t>.</a:t>
            </a:r>
            <a:r>
              <a:rPr lang="cs-CZ" sz="2400" dirty="0"/>
              <a:t> </a:t>
            </a:r>
            <a:r>
              <a:rPr lang="cs-CZ" sz="2400" dirty="0" smtClean="0"/>
              <a:t>Nejprve </a:t>
            </a:r>
            <a:r>
              <a:rPr lang="cs-CZ" sz="2400" dirty="0"/>
              <a:t>se rozvíjel ve </a:t>
            </a:r>
            <a:r>
              <a:rPr lang="cs-CZ" sz="2400" b="1" dirty="0">
                <a:solidFill>
                  <a:srgbClr val="FF0000"/>
                </a:solidFill>
              </a:rPr>
              <a:t>Francii</a:t>
            </a:r>
            <a:r>
              <a:rPr lang="cs-CZ" sz="2400" dirty="0"/>
              <a:t> a poté se rozšířil do </a:t>
            </a:r>
            <a:r>
              <a:rPr lang="cs-CZ" sz="2400" dirty="0" smtClean="0"/>
              <a:t>dalších zemí. Jeho počátky spadají do </a:t>
            </a:r>
            <a:r>
              <a:rPr lang="cs-CZ" sz="2400" b="1" dirty="0" smtClean="0">
                <a:solidFill>
                  <a:srgbClr val="FF0000"/>
                </a:solidFill>
              </a:rPr>
              <a:t>40.</a:t>
            </a:r>
            <a:r>
              <a:rPr lang="cs-CZ" sz="2400" dirty="0" smtClean="0"/>
              <a:t> let 19. století a vrcholným obdobím byla </a:t>
            </a:r>
            <a:r>
              <a:rPr lang="cs-CZ" sz="2400" b="1" dirty="0" smtClean="0">
                <a:solidFill>
                  <a:srgbClr val="FF0000"/>
                </a:solidFill>
              </a:rPr>
              <a:t>50. – 60.</a:t>
            </a:r>
            <a:r>
              <a:rPr lang="cs-CZ" sz="2400" dirty="0" smtClean="0"/>
              <a:t> léta 19. stol. Významnou roli v jeho formování sehrála výstava malíře </a:t>
            </a:r>
            <a:r>
              <a:rPr lang="cs-CZ" sz="2400" b="1" dirty="0" smtClean="0">
                <a:solidFill>
                  <a:srgbClr val="FF0000"/>
                </a:solidFill>
              </a:rPr>
              <a:t>Gustava Courbeta </a:t>
            </a:r>
            <a:r>
              <a:rPr lang="cs-CZ" sz="2400" dirty="0" smtClean="0"/>
              <a:t>v roce </a:t>
            </a:r>
            <a:r>
              <a:rPr lang="cs-CZ" sz="2400" b="1" dirty="0" smtClean="0">
                <a:solidFill>
                  <a:srgbClr val="FF0000"/>
                </a:solidFill>
              </a:rPr>
              <a:t>1855</a:t>
            </a:r>
            <a:r>
              <a:rPr lang="cs-CZ" sz="2400" dirty="0" smtClean="0"/>
              <a:t>. </a:t>
            </a:r>
          </a:p>
          <a:p>
            <a:pPr marL="0" indent="0" defTabSz="685749"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/>
              <a:t>Typickým znakem realismu je, že neusiluje o malebnost, ale o </a:t>
            </a:r>
            <a:r>
              <a:rPr lang="cs-CZ" sz="2400" b="1" dirty="0" smtClean="0">
                <a:solidFill>
                  <a:srgbClr val="FF0000"/>
                </a:solidFill>
              </a:rPr>
              <a:t>pravdu</a:t>
            </a:r>
            <a:r>
              <a:rPr lang="cs-CZ" sz="2400" dirty="0" smtClean="0"/>
              <a:t>. Proti </a:t>
            </a:r>
            <a:r>
              <a:rPr lang="cs-CZ" sz="2400" dirty="0"/>
              <a:t>víře v boha staví </a:t>
            </a:r>
            <a:r>
              <a:rPr lang="cs-CZ" sz="2400" b="1" dirty="0" smtClean="0">
                <a:solidFill>
                  <a:srgbClr val="FF0000"/>
                </a:solidFill>
              </a:rPr>
              <a:t>vědu</a:t>
            </a:r>
            <a:r>
              <a:rPr lang="cs-CZ" sz="2400" dirty="0" smtClean="0"/>
              <a:t>. </a:t>
            </a:r>
            <a:r>
              <a:rPr lang="cs-CZ" sz="2400" dirty="0"/>
              <a:t>Z</a:t>
            </a:r>
            <a:r>
              <a:rPr lang="cs-CZ" sz="2400" dirty="0" smtClean="0"/>
              <a:t>obrazuje </a:t>
            </a:r>
            <a:r>
              <a:rPr lang="cs-CZ" sz="2400" b="1" dirty="0">
                <a:solidFill>
                  <a:srgbClr val="FF0000"/>
                </a:solidFill>
              </a:rPr>
              <a:t>přítomnost</a:t>
            </a:r>
            <a:r>
              <a:rPr lang="cs-CZ" sz="2400" dirty="0"/>
              <a:t>, nikoliv </a:t>
            </a:r>
            <a:r>
              <a:rPr lang="cs-CZ" sz="2400" dirty="0" smtClean="0"/>
              <a:t>minulost. Nezajímají ho romantičtí hrdinové, ale </a:t>
            </a:r>
            <a:r>
              <a:rPr lang="cs-CZ" sz="2400" b="1" dirty="0" smtClean="0">
                <a:solidFill>
                  <a:srgbClr val="FF0000"/>
                </a:solidFill>
              </a:rPr>
              <a:t>obyčejní</a:t>
            </a:r>
            <a:r>
              <a:rPr lang="cs-CZ" sz="2400" dirty="0" smtClean="0"/>
              <a:t> lidé. Významnou úlohu v rozvoji moderní </a:t>
            </a:r>
            <a:r>
              <a:rPr lang="cs-CZ" sz="2400" dirty="0"/>
              <a:t>krajinomalby </a:t>
            </a:r>
            <a:r>
              <a:rPr lang="cs-CZ" sz="2400" dirty="0" smtClean="0"/>
              <a:t>sehrála tzv</a:t>
            </a:r>
            <a:r>
              <a:rPr lang="cs-CZ" sz="2400" dirty="0"/>
              <a:t>. </a:t>
            </a:r>
            <a:r>
              <a:rPr lang="cs-CZ" sz="2400" b="1" dirty="0" err="1">
                <a:solidFill>
                  <a:srgbClr val="FF0000"/>
                </a:solidFill>
              </a:rPr>
              <a:t>barbizonská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škola</a:t>
            </a:r>
            <a:r>
              <a:rPr lang="cs-CZ" sz="2400" dirty="0" smtClean="0"/>
              <a:t>, kterou vytvořila skupina </a:t>
            </a:r>
            <a:r>
              <a:rPr lang="cs-CZ" sz="2400" dirty="0"/>
              <a:t>francouzských </a:t>
            </a:r>
            <a:r>
              <a:rPr lang="cs-CZ" sz="2400" dirty="0" smtClean="0"/>
              <a:t>malířů malujících své obrazy přímo v přírodě, neboli v </a:t>
            </a:r>
            <a:r>
              <a:rPr lang="cs-CZ" sz="2400" b="1" dirty="0" smtClean="0">
                <a:solidFill>
                  <a:srgbClr val="FF0000"/>
                </a:solidFill>
              </a:rPr>
              <a:t>plenéru</a:t>
            </a:r>
            <a:r>
              <a:rPr lang="cs-CZ" sz="2400" dirty="0" smtClean="0"/>
              <a:t>. K jejím vůdčím představitelům patřil např. </a:t>
            </a:r>
            <a:r>
              <a:rPr lang="cs-CZ" sz="2400" b="1" dirty="0" smtClean="0">
                <a:solidFill>
                  <a:srgbClr val="FF0000"/>
                </a:solidFill>
              </a:rPr>
              <a:t>J. F. </a:t>
            </a:r>
            <a:r>
              <a:rPr lang="cs-CZ" sz="2400" b="1" dirty="0" err="1" smtClean="0">
                <a:solidFill>
                  <a:srgbClr val="FF0000"/>
                </a:solidFill>
              </a:rPr>
              <a:t>Millet</a:t>
            </a:r>
            <a:r>
              <a:rPr lang="cs-CZ" sz="2400" dirty="0" smtClean="0"/>
              <a:t>, který zachycoval na svých obrazech především venkovskou tematiku. K jeho neslavnějším obrazům patří Klekání neboli </a:t>
            </a:r>
            <a:r>
              <a:rPr lang="cs-CZ" sz="2400" b="1" dirty="0" smtClean="0">
                <a:solidFill>
                  <a:srgbClr val="FF0000"/>
                </a:solidFill>
              </a:rPr>
              <a:t>Anděl Páně</a:t>
            </a:r>
            <a:r>
              <a:rPr lang="cs-CZ" sz="2400" dirty="0" smtClean="0"/>
              <a:t>. H. </a:t>
            </a:r>
            <a:r>
              <a:rPr lang="cs-CZ" sz="2400" dirty="0" err="1" smtClean="0"/>
              <a:t>Daumier</a:t>
            </a:r>
            <a:r>
              <a:rPr lang="cs-CZ" sz="2400" dirty="0" smtClean="0"/>
              <a:t> byl mistrem malířské zkratky a vysloužil si přezdívku </a:t>
            </a:r>
            <a:r>
              <a:rPr lang="cs-CZ" sz="2400" b="1" dirty="0" err="1" smtClean="0">
                <a:solidFill>
                  <a:srgbClr val="FF0000"/>
                </a:solidFill>
              </a:rPr>
              <a:t>Michelangelo</a:t>
            </a:r>
            <a:r>
              <a:rPr lang="cs-CZ" sz="2400" dirty="0" smtClean="0"/>
              <a:t> 19. století. P</a:t>
            </a:r>
            <a:r>
              <a:rPr lang="it-IT" sz="2400" dirty="0" smtClean="0"/>
              <a:t>roslavil </a:t>
            </a:r>
            <a:r>
              <a:rPr lang="cs-CZ" sz="2400" dirty="0" smtClean="0"/>
              <a:t>se ale </a:t>
            </a:r>
            <a:r>
              <a:rPr lang="it-IT" sz="2400" dirty="0" smtClean="0"/>
              <a:t>především </a:t>
            </a:r>
            <a:r>
              <a:rPr lang="it-IT" sz="2400" dirty="0"/>
              <a:t>svými karikaturami. </a:t>
            </a:r>
            <a:endParaRPr lang="cs-CZ" sz="2400" dirty="0" smtClean="0"/>
          </a:p>
        </p:txBody>
      </p:sp>
      <p:sp>
        <p:nvSpPr>
          <p:cNvPr id="4" name="Rectangle 3"/>
          <p:cNvSpPr/>
          <p:nvPr/>
        </p:nvSpPr>
        <p:spPr>
          <a:xfrm>
            <a:off x="436244" y="1219200"/>
            <a:ext cx="2002155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261610" y="1219200"/>
            <a:ext cx="83439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048250" y="1568449"/>
            <a:ext cx="438150" cy="283845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209800" y="1852295"/>
            <a:ext cx="11430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572000" y="2209800"/>
            <a:ext cx="2286001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191000" y="2971800"/>
            <a:ext cx="6223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248400" y="2959100"/>
            <a:ext cx="1447800" cy="29591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448425" y="3276600"/>
            <a:ext cx="1095375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228184" y="4267200"/>
            <a:ext cx="99441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70523" y="2950210"/>
            <a:ext cx="1001077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766050" y="2225040"/>
            <a:ext cx="6096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96875" y="3886200"/>
            <a:ext cx="2306956" cy="3810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4724400" y="4636368"/>
            <a:ext cx="12954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702300" y="5257800"/>
            <a:ext cx="14605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858000" y="5638800"/>
            <a:ext cx="1765300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700712" y="869950"/>
            <a:ext cx="747713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0" hangingPunct="0"/>
            <a:endParaRPr lang="cs-CZ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02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64007" y="210667"/>
            <a:ext cx="8684549" cy="789741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Přiřaďte k autorovi obrázek a doplňte jeho název: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Vertical Text Placeholder 12"/>
          <p:cNvSpPr>
            <a:spLocks noGrp="1"/>
          </p:cNvSpPr>
          <p:nvPr>
            <p:ph type="body" orient="vert" idx="1"/>
          </p:nvPr>
        </p:nvSpPr>
        <p:spPr>
          <a:xfrm>
            <a:off x="407840" y="1282189"/>
            <a:ext cx="3562349" cy="2919557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Gustave </a:t>
            </a:r>
            <a:r>
              <a:rPr lang="cs-CZ" b="1" dirty="0" err="1" smtClean="0"/>
              <a:t>Courbet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Jean-</a:t>
            </a:r>
            <a:r>
              <a:rPr lang="cs-CZ" b="1" dirty="0" err="1"/>
              <a:t>François</a:t>
            </a:r>
            <a:r>
              <a:rPr lang="cs-CZ" b="1" dirty="0"/>
              <a:t> </a:t>
            </a:r>
            <a:r>
              <a:rPr lang="cs-CZ" b="1" dirty="0" err="1" smtClean="0"/>
              <a:t>Millet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Camille </a:t>
            </a:r>
            <a:r>
              <a:rPr lang="cs-CZ" b="1" dirty="0" smtClean="0"/>
              <a:t>Corot</a:t>
            </a:r>
          </a:p>
          <a:p>
            <a:pPr marL="0" indent="0">
              <a:buNone/>
            </a:pPr>
            <a:r>
              <a:rPr lang="cs-CZ" b="1" dirty="0" err="1"/>
              <a:t>Honoré</a:t>
            </a:r>
            <a:r>
              <a:rPr lang="cs-CZ" b="1" dirty="0"/>
              <a:t> </a:t>
            </a:r>
            <a:r>
              <a:rPr lang="cs-CZ" b="1" dirty="0" err="1" smtClean="0"/>
              <a:t>Daumier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Théodore Rousseau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5" name="Rectangle 14"/>
          <p:cNvSpPr/>
          <p:nvPr/>
        </p:nvSpPr>
        <p:spPr>
          <a:xfrm>
            <a:off x="5068384" y="5528435"/>
            <a:ext cx="13324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hangingPunct="0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Štěrkaři</a:t>
            </a:r>
            <a:endParaRPr lang="cs-CZ" sz="24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87473" y="4697438"/>
            <a:ext cx="17699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Herci na scéně</a:t>
            </a:r>
            <a:endParaRPr lang="cs-CZ" sz="24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266105" y="4710397"/>
            <a:ext cx="16549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Žena s perlou</a:t>
            </a:r>
            <a:endParaRPr lang="cs-CZ" sz="24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430698" y="4710397"/>
            <a:ext cx="14847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hangingPunct="0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Pradlena</a:t>
            </a:r>
            <a:endParaRPr lang="cs-CZ" sz="24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858000" y="1466286"/>
            <a:ext cx="185980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hangingPunct="0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Anděl Páně</a:t>
            </a:r>
          </a:p>
          <a:p>
            <a:pPr algn="ctr" eaLnBrk="0" hangingPunct="0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(Klekání)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487937" y="1460326"/>
            <a:ext cx="9541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eaLnBrk="0" hangingPunct="0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Duby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4099832" y="3229039"/>
            <a:ext cx="246312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Sběračky klásků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7292340" y="3235325"/>
            <a:ext cx="1143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hangingPunct="0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Ateliér</a:t>
            </a: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  <p:grpSp>
        <p:nvGrpSpPr>
          <p:cNvPr id="47" name="Group 46"/>
          <p:cNvGrpSpPr/>
          <p:nvPr/>
        </p:nvGrpSpPr>
        <p:grpSpPr>
          <a:xfrm>
            <a:off x="6375896" y="2814560"/>
            <a:ext cx="2595670" cy="1445111"/>
            <a:chOff x="8610002" y="3119336"/>
            <a:chExt cx="2595670" cy="1445111"/>
          </a:xfrm>
        </p:grpSpPr>
        <p:pic>
          <p:nvPicPr>
            <p:cNvPr id="6" name="Picture 4" descr="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66037" y="3119336"/>
              <a:ext cx="2339635" cy="144511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8610002" y="3783359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55" name="Group 54"/>
          <p:cNvGrpSpPr/>
          <p:nvPr/>
        </p:nvGrpSpPr>
        <p:grpSpPr>
          <a:xfrm>
            <a:off x="4130880" y="4829958"/>
            <a:ext cx="3063712" cy="1858621"/>
            <a:chOff x="4130880" y="4829958"/>
            <a:chExt cx="3063712" cy="1858621"/>
          </a:xfrm>
        </p:grpSpPr>
        <p:pic>
          <p:nvPicPr>
            <p:cNvPr id="5" name="Picture 2" descr="File:Gustave Courbet - The Stonebreakers - WGA05457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0880" y="4829958"/>
              <a:ext cx="3053349" cy="185862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9" name="TextBox 48"/>
            <p:cNvSpPr txBox="1"/>
            <p:nvPr/>
          </p:nvSpPr>
          <p:spPr>
            <a:xfrm>
              <a:off x="6856038" y="6319247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B</a:t>
              </a:r>
            </a:p>
          </p:txBody>
        </p:sp>
      </p:grpSp>
      <p:grpSp>
        <p:nvGrpSpPr>
          <p:cNvPr id="59" name="Group 58"/>
          <p:cNvGrpSpPr/>
          <p:nvPr/>
        </p:nvGrpSpPr>
        <p:grpSpPr>
          <a:xfrm>
            <a:off x="7385620" y="4347461"/>
            <a:ext cx="1562936" cy="2332911"/>
            <a:chOff x="7385620" y="4347461"/>
            <a:chExt cx="1562936" cy="2332911"/>
          </a:xfrm>
        </p:grpSpPr>
        <p:pic>
          <p:nvPicPr>
            <p:cNvPr id="10" name="Content Placeholder 8"/>
            <p:cNvPicPr>
              <a:picLocks noChangeAspect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>
            <a:xfrm>
              <a:off x="7385620" y="4347461"/>
              <a:ext cx="1562936" cy="2332911"/>
            </a:xfrm>
            <a:prstGeom prst="rect">
              <a:avLst/>
            </a:prstGeom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0" name="TextBox 49"/>
            <p:cNvSpPr txBox="1"/>
            <p:nvPr/>
          </p:nvSpPr>
          <p:spPr>
            <a:xfrm>
              <a:off x="8622826" y="6303196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F</a:t>
              </a:r>
            </a:p>
          </p:txBody>
        </p:sp>
      </p:grpSp>
      <p:grpSp>
        <p:nvGrpSpPr>
          <p:cNvPr id="60" name="Group 59"/>
          <p:cNvGrpSpPr/>
          <p:nvPr/>
        </p:nvGrpSpPr>
        <p:grpSpPr>
          <a:xfrm>
            <a:off x="251002" y="4017083"/>
            <a:ext cx="1788973" cy="2381251"/>
            <a:chOff x="251002" y="4017083"/>
            <a:chExt cx="1788973" cy="2381251"/>
          </a:xfrm>
        </p:grpSpPr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1002" y="4017083"/>
              <a:ext cx="1788973" cy="23812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TextBox 50"/>
            <p:cNvSpPr txBox="1"/>
            <p:nvPr/>
          </p:nvSpPr>
          <p:spPr>
            <a:xfrm>
              <a:off x="1662569" y="6022130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G</a:t>
              </a:r>
            </a:p>
          </p:txBody>
        </p:sp>
      </p:grpSp>
      <p:grpSp>
        <p:nvGrpSpPr>
          <p:cNvPr id="58" name="Group 57"/>
          <p:cNvGrpSpPr/>
          <p:nvPr/>
        </p:nvGrpSpPr>
        <p:grpSpPr>
          <a:xfrm>
            <a:off x="2248680" y="4029934"/>
            <a:ext cx="1678677" cy="2368400"/>
            <a:chOff x="2248680" y="4029934"/>
            <a:chExt cx="1678677" cy="2368400"/>
          </a:xfrm>
        </p:grpSpPr>
        <p:pic>
          <p:nvPicPr>
            <p:cNvPr id="8" name="Picture 2" descr="File:Camille Corot - Woman with a Pearl.jp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>
            <a:xfrm>
              <a:off x="2248680" y="4029934"/>
              <a:ext cx="1673495" cy="2368400"/>
            </a:xfrm>
            <a:prstGeom prst="rect">
              <a:avLst/>
            </a:prstGeom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52" name="TextBox 51"/>
            <p:cNvSpPr txBox="1"/>
            <p:nvPr/>
          </p:nvSpPr>
          <p:spPr>
            <a:xfrm>
              <a:off x="3588803" y="6022130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E</a:t>
              </a:r>
            </a:p>
          </p:txBody>
        </p:sp>
      </p:grpSp>
      <p:grpSp>
        <p:nvGrpSpPr>
          <p:cNvPr id="57" name="Group 56"/>
          <p:cNvGrpSpPr/>
          <p:nvPr/>
        </p:nvGrpSpPr>
        <p:grpSpPr>
          <a:xfrm>
            <a:off x="4083390" y="2907329"/>
            <a:ext cx="2365502" cy="1816959"/>
            <a:chOff x="4083390" y="2907329"/>
            <a:chExt cx="2365502" cy="1816959"/>
          </a:xfrm>
        </p:grpSpPr>
        <p:pic>
          <p:nvPicPr>
            <p:cNvPr id="7" name="Picture 2" descr="Soubor:Millet Gleaners.jpg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4083390" y="2907329"/>
              <a:ext cx="2305920" cy="173601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3" name="TextBox 52"/>
            <p:cNvSpPr txBox="1"/>
            <p:nvPr/>
          </p:nvSpPr>
          <p:spPr>
            <a:xfrm>
              <a:off x="6097514" y="435495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D</a:t>
              </a:r>
            </a:p>
          </p:txBody>
        </p:sp>
      </p:grpSp>
      <p:grpSp>
        <p:nvGrpSpPr>
          <p:cNvPr id="56" name="Group 55"/>
          <p:cNvGrpSpPr/>
          <p:nvPr/>
        </p:nvGrpSpPr>
        <p:grpSpPr>
          <a:xfrm>
            <a:off x="6631380" y="968087"/>
            <a:ext cx="2371232" cy="1693550"/>
            <a:chOff x="6590148" y="864599"/>
            <a:chExt cx="2371232" cy="1693550"/>
          </a:xfrm>
        </p:grpSpPr>
        <p:pic>
          <p:nvPicPr>
            <p:cNvPr id="9" name="Picture 2" descr="Soubor:Jean-François Millet (II) 001.jp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6590148" y="864599"/>
              <a:ext cx="2332370" cy="16643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4" name="TextBox 53"/>
            <p:cNvSpPr txBox="1"/>
            <p:nvPr/>
          </p:nvSpPr>
          <p:spPr>
            <a:xfrm>
              <a:off x="8610002" y="2188817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C</a:t>
              </a:r>
            </a:p>
          </p:txBody>
        </p:sp>
      </p:grpSp>
      <p:cxnSp>
        <p:nvCxnSpPr>
          <p:cNvPr id="31" name="Straight Arrow Connector 30"/>
          <p:cNvCxnSpPr/>
          <p:nvPr/>
        </p:nvCxnSpPr>
        <p:spPr>
          <a:xfrm>
            <a:off x="3022982" y="2994821"/>
            <a:ext cx="4443290" cy="1946408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2587266" y="2483621"/>
            <a:ext cx="533345" cy="2222145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" name="Group 60"/>
          <p:cNvGrpSpPr/>
          <p:nvPr/>
        </p:nvGrpSpPr>
        <p:grpSpPr>
          <a:xfrm>
            <a:off x="4045100" y="1080308"/>
            <a:ext cx="2375791" cy="1550348"/>
            <a:chOff x="3810000" y="1154397"/>
            <a:chExt cx="2375791" cy="1550348"/>
          </a:xfrm>
        </p:grpSpPr>
        <p:pic>
          <p:nvPicPr>
            <p:cNvPr id="14" name="Picture 2" descr="File:Théodore Rousseau - Oak Grove, Apremont - WGA20167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3810000" y="1154397"/>
              <a:ext cx="2362967" cy="153588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8" name="TextBox 47"/>
            <p:cNvSpPr txBox="1"/>
            <p:nvPr/>
          </p:nvSpPr>
          <p:spPr>
            <a:xfrm>
              <a:off x="5834413" y="2335413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</a:rPr>
                <a:t>H</a:t>
              </a:r>
            </a:p>
          </p:txBody>
        </p:sp>
      </p:grpSp>
      <p:cxnSp>
        <p:nvCxnSpPr>
          <p:cNvPr id="27" name="Straight Arrow Connector 26"/>
          <p:cNvCxnSpPr/>
          <p:nvPr/>
        </p:nvCxnSpPr>
        <p:spPr>
          <a:xfrm flipV="1">
            <a:off x="3608746" y="1704134"/>
            <a:ext cx="3179607" cy="348121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3157151" y="1541317"/>
            <a:ext cx="4027078" cy="1887683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1145488" y="2986420"/>
            <a:ext cx="1882020" cy="1710945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3577811" y="2045337"/>
            <a:ext cx="1746613" cy="1144536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3151546" y="1544031"/>
            <a:ext cx="2506008" cy="3904865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3508975" y="1678630"/>
            <a:ext cx="951767" cy="1769403"/>
          </a:xfrm>
          <a:prstGeom prst="straightConnector1">
            <a:avLst/>
          </a:prstGeom>
          <a:ln w="38100">
            <a:solidFill>
              <a:srgbClr val="FFFF00"/>
            </a:solidFill>
            <a:headEnd type="oval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761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38237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Prerafaelité</a:t>
            </a:r>
            <a:endParaRPr lang="cs-CZ" dirty="0"/>
          </a:p>
        </p:txBody>
      </p:sp>
      <p:sp>
        <p:nvSpPr>
          <p:cNvPr id="9" name="Vertical Text Placeholder 8"/>
          <p:cNvSpPr>
            <a:spLocks noGrp="1"/>
          </p:cNvSpPr>
          <p:nvPr>
            <p:ph type="body" orient="vert" idx="1"/>
          </p:nvPr>
        </p:nvSpPr>
        <p:spPr>
          <a:xfrm>
            <a:off x="409575" y="1219200"/>
            <a:ext cx="8382000" cy="54864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skupina anglických malířů, kritiků a básníků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1848 až1853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sz="2000" dirty="0" err="1" smtClean="0">
                <a:latin typeface="Arial" panose="020B0604020202020204" pitchFamily="34" charset="0"/>
              </a:rPr>
              <a:t>Bratrstvo</a:t>
            </a:r>
            <a:r>
              <a:rPr lang="en-US" sz="2000" dirty="0" smtClean="0">
                <a:latin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</a:rPr>
              <a:t>Prerafaelitů</a:t>
            </a:r>
            <a:r>
              <a:rPr lang="en-US" sz="2000" dirty="0" smtClean="0">
                <a:latin typeface="Arial" panose="020B0604020202020204" pitchFamily="34" charset="0"/>
              </a:rPr>
              <a:t> →</a:t>
            </a:r>
            <a:r>
              <a:rPr lang="cs-CZ" sz="2000" dirty="0" smtClean="0">
                <a:latin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</a:rPr>
              <a:t>the Pre-Raphaelite Brotherhood, </a:t>
            </a:r>
            <a:r>
              <a:rPr lang="en-US" sz="2000" dirty="0" err="1" smtClean="0">
                <a:latin typeface="Arial" panose="020B0604020202020204" pitchFamily="34" charset="0"/>
              </a:rPr>
              <a:t>zkracováno</a:t>
            </a:r>
            <a:r>
              <a:rPr lang="en-US" sz="2000" dirty="0" smtClean="0">
                <a:latin typeface="Arial" panose="020B0604020202020204" pitchFamily="34" charset="0"/>
              </a:rPr>
              <a:t> P.R.B. </a:t>
            </a:r>
            <a:endParaRPr lang="cs-CZ" sz="2000" dirty="0" smtClean="0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hlásali návrat k čistotě a prostotě italských malířů před </a:t>
            </a:r>
            <a:r>
              <a:rPr lang="cs-CZ" sz="2000" dirty="0" err="1" smtClean="0">
                <a:latin typeface="Arial" panose="020B0604020202020204" pitchFamily="34" charset="0"/>
              </a:rPr>
              <a:t>Raffaelem</a:t>
            </a:r>
            <a:r>
              <a:rPr lang="cs-CZ" sz="2000" dirty="0" smtClean="0">
                <a:latin typeface="Arial" panose="020B0604020202020204" pitchFamily="34" charset="0"/>
              </a:rPr>
              <a:t> (především 15. století)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vystupovali proti triviálnosti akademického umění raně viktoriánské doby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chtěli změnit soudobé umění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byli proti přikrášlování a idealizování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navázali na hnutí nazarénů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látku a náměty čerpali z literatury a idejí středověku – malovali alegorie naplněné přírodní a zbožnou lyrikou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cs-CZ" sz="2000" dirty="0" smtClean="0">
                <a:latin typeface="Arial" panose="020B0604020202020204" pitchFamily="34" charset="0"/>
              </a:rPr>
              <a:t>precizní zobrazení detailů</a:t>
            </a:r>
          </a:p>
        </p:txBody>
      </p:sp>
    </p:spTree>
    <p:extLst>
      <p:ext uri="{BB962C8B-B14F-4D97-AF65-F5344CB8AC3E}">
        <p14:creationId xmlns:p14="http://schemas.microsoft.com/office/powerpoint/2010/main" val="230948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82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7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75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75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49225"/>
            <a:ext cx="7886700" cy="993775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tabLst>
                <a:tab pos="4308475" algn="l"/>
              </a:tabLst>
              <a:defRPr/>
            </a:pPr>
            <a:r>
              <a:rPr lang="cs-CZ" dirty="0" smtClean="0"/>
              <a:t>Dante Gabriel Rossetti</a:t>
            </a:r>
            <a:endParaRPr lang="cs-CZ" dirty="0"/>
          </a:p>
        </p:txBody>
      </p:sp>
      <p:sp>
        <p:nvSpPr>
          <p:cNvPr id="47107" name="Content Placeholder 2"/>
          <p:cNvSpPr>
            <a:spLocks noGrp="1"/>
          </p:cNvSpPr>
          <p:nvPr>
            <p:ph sz="half" idx="1"/>
          </p:nvPr>
        </p:nvSpPr>
        <p:spPr>
          <a:xfrm>
            <a:off x="2997200" y="1971675"/>
            <a:ext cx="3663950" cy="3622675"/>
          </a:xfrm>
        </p:spPr>
        <p:txBody>
          <a:bodyPr/>
          <a:lstStyle/>
          <a:p>
            <a:pPr eaLnBrk="1" hangingPunct="1"/>
            <a:r>
              <a:rPr lang="cs-CZ" sz="2400" smtClean="0"/>
              <a:t>po předcích Ital</a:t>
            </a:r>
          </a:p>
          <a:p>
            <a:pPr eaLnBrk="1" hangingPunct="1"/>
            <a:r>
              <a:rPr lang="cs-CZ" sz="2400" smtClean="0"/>
              <a:t>anglický básník, malíř, ilustrátor a překladatel</a:t>
            </a:r>
          </a:p>
          <a:p>
            <a:pPr eaLnBrk="1" hangingPunct="1"/>
            <a:r>
              <a:rPr lang="cs-CZ" sz="2400" smtClean="0"/>
              <a:t>obdivoval Božskou komedii Dante Alighieriho</a:t>
            </a:r>
          </a:p>
          <a:p>
            <a:pPr eaLnBrk="1" hangingPunct="1"/>
            <a:r>
              <a:rPr lang="cs-CZ" sz="2400" smtClean="0"/>
              <a:t>oblíbená malířská technika → akvarel</a:t>
            </a:r>
          </a:p>
        </p:txBody>
      </p:sp>
      <p:sp>
        <p:nvSpPr>
          <p:cNvPr id="52228" name="Content Placeholder 4"/>
          <p:cNvSpPr>
            <a:spLocks noGrp="1"/>
          </p:cNvSpPr>
          <p:nvPr>
            <p:ph idx="13"/>
          </p:nvPr>
        </p:nvSpPr>
        <p:spPr>
          <a:xfrm>
            <a:off x="3048000" y="1143000"/>
            <a:ext cx="2782888" cy="609600"/>
          </a:xfrm>
        </p:spPr>
        <p:txBody>
          <a:bodyPr/>
          <a:lstStyle/>
          <a:p>
            <a:pPr eaLnBrk="1" hangingPunct="1"/>
            <a:r>
              <a:rPr lang="cs-CZ" smtClean="0"/>
              <a:t>(1828 – 1882)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6400800" y="1052513"/>
            <a:ext cx="2538413" cy="5649912"/>
            <a:chOff x="6392863" y="1052513"/>
            <a:chExt cx="2538412" cy="5649357"/>
          </a:xfrm>
        </p:grpSpPr>
        <p:sp>
          <p:nvSpPr>
            <p:cNvPr id="52234" name="Rectangle 7"/>
            <p:cNvSpPr>
              <a:spLocks noChangeArrowheads="1"/>
            </p:cNvSpPr>
            <p:nvPr/>
          </p:nvSpPr>
          <p:spPr bwMode="auto">
            <a:xfrm>
              <a:off x="6392863" y="6332538"/>
              <a:ext cx="247173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cs-CZ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2. Persefona, 1874</a:t>
              </a:r>
              <a:endParaRPr lang="cs-CZ" sz="1400" dirty="0" smtClean="0">
                <a:solidFill>
                  <a:srgbClr val="000000"/>
                </a:solidFill>
                <a:cs typeface="Arial" panose="020B0604020202020204" pitchFamily="34" charset="0"/>
              </a:endParaRPr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399213" y="1052513"/>
              <a:ext cx="2532062" cy="52795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301625" y="1524000"/>
            <a:ext cx="2543175" cy="3254334"/>
            <a:chOff x="111605" y="1289054"/>
            <a:chExt cx="2131370" cy="2884860"/>
          </a:xfrm>
        </p:grpSpPr>
        <p:sp>
          <p:nvSpPr>
            <p:cNvPr id="52232" name="Rectangle 11"/>
            <p:cNvSpPr>
              <a:spLocks noChangeArrowheads="1"/>
            </p:cNvSpPr>
            <p:nvPr/>
          </p:nvSpPr>
          <p:spPr bwMode="auto">
            <a:xfrm>
              <a:off x="251633" y="3846513"/>
              <a:ext cx="1852921" cy="3274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/>
              <a:r>
                <a:rPr lang="cs-CZ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1. Autoportrét, 1847</a:t>
              </a:r>
            </a:p>
          </p:txBody>
        </p:sp>
        <p:pic>
          <p:nvPicPr>
            <p:cNvPr id="47112" name="Picture 2" descr="Soubor:Rossetti selbst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11605" y="1289054"/>
              <a:ext cx="2131370" cy="24894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" name="Content Placeholder 2"/>
          <p:cNvSpPr>
            <a:spLocks noGrp="1"/>
          </p:cNvSpPr>
          <p:nvPr>
            <p:ph sz="half" idx="1"/>
          </p:nvPr>
        </p:nvSpPr>
        <p:spPr>
          <a:xfrm>
            <a:off x="255588" y="5411788"/>
            <a:ext cx="6089650" cy="106680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osudový vztah → múza a budoucí žena Elisabeth </a:t>
            </a:r>
            <a:r>
              <a:rPr lang="cs-CZ" sz="2400" dirty="0" err="1" smtClean="0"/>
              <a:t>Siddal</a:t>
            </a:r>
            <a:r>
              <a:rPr lang="cs-CZ" sz="2400" dirty="0" smtClean="0"/>
              <a:t> –  typ femme fatale</a:t>
            </a:r>
          </a:p>
        </p:txBody>
      </p:sp>
    </p:spTree>
    <p:extLst>
      <p:ext uri="{BB962C8B-B14F-4D97-AF65-F5344CB8AC3E}">
        <p14:creationId xmlns:p14="http://schemas.microsoft.com/office/powerpoint/2010/main" val="1854558468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7107" grpId="0" build="p"/>
      <p:bldP spid="52228" grpId="0" build="p"/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198438" y="381000"/>
            <a:ext cx="3868737" cy="823913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Zvěstování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495800" y="423863"/>
            <a:ext cx="4192588" cy="823912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Dětství Panny Marie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Vertical Text Placeholder 8"/>
          <p:cNvSpPr>
            <a:spLocks noGrp="1"/>
          </p:cNvSpPr>
          <p:nvPr>
            <p:ph type="body" orient="vert" idx="14"/>
          </p:nvPr>
        </p:nvSpPr>
        <p:spPr>
          <a:xfrm>
            <a:off x="8172450" y="6265863"/>
            <a:ext cx="514350" cy="307975"/>
          </a:xfrm>
        </p:spPr>
        <p:txBody>
          <a:bodyPr/>
          <a:lstStyle/>
          <a:p>
            <a:pPr eaLnBrk="1" hangingPunct="1"/>
            <a:r>
              <a:rPr lang="cs-CZ" dirty="0" smtClean="0"/>
              <a:t>4</a:t>
            </a:r>
          </a:p>
        </p:txBody>
      </p:sp>
      <p:sp>
        <p:nvSpPr>
          <p:cNvPr id="10" name="Vertical Text Placeholder 9"/>
          <p:cNvSpPr>
            <a:spLocks noGrp="1"/>
          </p:cNvSpPr>
          <p:nvPr>
            <p:ph type="body" orient="vert" idx="15"/>
          </p:nvPr>
        </p:nvSpPr>
        <p:spPr>
          <a:xfrm>
            <a:off x="3336925" y="6335713"/>
            <a:ext cx="473075" cy="309562"/>
          </a:xfrm>
        </p:spPr>
        <p:txBody>
          <a:bodyPr/>
          <a:lstStyle/>
          <a:p>
            <a:pPr eaLnBrk="1" hangingPunct="1"/>
            <a:r>
              <a:rPr lang="cs-CZ" dirty="0" smtClean="0"/>
              <a:t>3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013" y="1222375"/>
            <a:ext cx="2932112" cy="5095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00600" y="1436688"/>
            <a:ext cx="3698875" cy="4813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876800" y="6249988"/>
            <a:ext cx="696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t>1849</a:t>
            </a: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735013" y="6335713"/>
            <a:ext cx="6969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t>1850</a:t>
            </a:r>
          </a:p>
        </p:txBody>
      </p:sp>
    </p:spTree>
    <p:extLst>
      <p:ext uri="{BB962C8B-B14F-4D97-AF65-F5344CB8AC3E}">
        <p14:creationId xmlns:p14="http://schemas.microsoft.com/office/powerpoint/2010/main" val="201325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build="p"/>
      <p:bldP spid="9" grpId="0" build="p"/>
      <p:bldP spid="10" grpId="0" build="p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61963" y="1879600"/>
            <a:ext cx="4643437" cy="4445000"/>
          </a:xfrm>
        </p:spPr>
        <p:txBody>
          <a:bodyPr rtlCol="0">
            <a:normAutofit fontScale="85000" lnSpcReduction="1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stejně jako ostatní prerafaelisté hledal inspiraci v umění středověkých malířů tvořících před </a:t>
            </a:r>
            <a:r>
              <a:rPr lang="cs-CZ" dirty="0" err="1" smtClean="0"/>
              <a:t>Raffaelem</a:t>
            </a:r>
            <a:r>
              <a:rPr lang="cs-CZ" dirty="0" smtClean="0"/>
              <a:t> </a:t>
            </a:r>
            <a:r>
              <a:rPr lang="cs-CZ" dirty="0" err="1" smtClean="0"/>
              <a:t>Santim</a:t>
            </a:r>
            <a:endParaRPr lang="cs-CZ" dirty="0" smtClean="0"/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nechával se také inspirovat literárními díly – starými anglickými básněmi, nebo Shakespearem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pobýval několikrát delší dobu v Palestině, aby mohl pravdivě malovat scény z bible</a:t>
            </a:r>
            <a:endParaRPr lang="cs-CZ" dirty="0"/>
          </a:p>
        </p:txBody>
      </p:sp>
      <p:sp>
        <p:nvSpPr>
          <p:cNvPr id="56323" name="Content Placeholder 9"/>
          <p:cNvSpPr>
            <a:spLocks noGrp="1"/>
          </p:cNvSpPr>
          <p:nvPr>
            <p:ph idx="13"/>
          </p:nvPr>
        </p:nvSpPr>
        <p:spPr>
          <a:xfrm>
            <a:off x="3181350" y="1219200"/>
            <a:ext cx="2781300" cy="735013"/>
          </a:xfrm>
        </p:spPr>
        <p:txBody>
          <a:bodyPr/>
          <a:lstStyle/>
          <a:p>
            <a:pPr eaLnBrk="1" hangingPunct="1"/>
            <a:r>
              <a:rPr lang="cs-CZ" smtClean="0"/>
              <a:t>(1827 – 1910)</a:t>
            </a:r>
          </a:p>
        </p:txBody>
      </p:sp>
      <p:sp>
        <p:nvSpPr>
          <p:cNvPr id="11" name="Vertical Text Placeholder 10"/>
          <p:cNvSpPr>
            <a:spLocks noGrp="1"/>
          </p:cNvSpPr>
          <p:nvPr>
            <p:ph type="body" orient="vert" idx="4294967295"/>
          </p:nvPr>
        </p:nvSpPr>
        <p:spPr>
          <a:xfrm>
            <a:off x="5638800" y="5992813"/>
            <a:ext cx="2819400" cy="309562"/>
          </a:xfrm>
        </p:spPr>
        <p:txBody>
          <a:bodyPr/>
          <a:lstStyle/>
          <a:p>
            <a:pPr marL="0" indent="0" algn="ctr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5. Autoportrét, 1867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628650" y="354013"/>
            <a:ext cx="7886700" cy="1055687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William Holman </a:t>
            </a:r>
            <a:r>
              <a:rPr lang="cs-CZ" dirty="0" err="1" smtClean="0"/>
              <a:t>Hunt</a:t>
            </a:r>
            <a:endParaRPr lang="cs-CZ" dirty="0"/>
          </a:p>
        </p:txBody>
      </p:sp>
      <p:pic>
        <p:nvPicPr>
          <p:cNvPr id="23554" name="Picture 2" descr="http://upload.wikimedia.org/wikipedia/commons/7/70/William_Holman_Hunt_-_Selfportrai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621338" y="1879600"/>
            <a:ext cx="2805112" cy="3984625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95106477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56323" grpId="0" build="p"/>
      <p:bldP spid="11" grpId="0" build="p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23950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Špatný pastýř </a:t>
            </a:r>
            <a:endParaRPr lang="cs-CZ" dirty="0"/>
          </a:p>
        </p:txBody>
      </p:sp>
      <p:sp>
        <p:nvSpPr>
          <p:cNvPr id="57347" name="Vertical Text Placeholder 2"/>
          <p:cNvSpPr>
            <a:spLocks noGrp="1"/>
          </p:cNvSpPr>
          <p:nvPr>
            <p:ph type="body" orient="vert" idx="4294967295"/>
          </p:nvPr>
        </p:nvSpPr>
        <p:spPr>
          <a:xfrm>
            <a:off x="7772400" y="5961063"/>
            <a:ext cx="381000" cy="309562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0180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47800" y="1376363"/>
            <a:ext cx="6584950" cy="45545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3" name="Rectangle 4"/>
          <p:cNvSpPr>
            <a:spLocks noChangeArrowheads="1"/>
          </p:cNvSpPr>
          <p:nvPr/>
        </p:nvSpPr>
        <p:spPr bwMode="auto">
          <a:xfrm>
            <a:off x="1481138" y="5930900"/>
            <a:ext cx="6969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t>1852</a:t>
            </a:r>
          </a:p>
        </p:txBody>
      </p:sp>
    </p:spTree>
    <p:extLst>
      <p:ext uri="{BB962C8B-B14F-4D97-AF65-F5344CB8AC3E}">
        <p14:creationId xmlns:p14="http://schemas.microsoft.com/office/powerpoint/2010/main" val="1744388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8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  <p:bldP spid="5837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9388"/>
            <a:ext cx="7772400" cy="993775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Edward </a:t>
            </a:r>
            <a:r>
              <a:rPr lang="cs-CZ" dirty="0" err="1" smtClean="0"/>
              <a:t>Burne</a:t>
            </a:r>
            <a:r>
              <a:rPr lang="cs-CZ" dirty="0" smtClean="0"/>
              <a:t>-Jones</a:t>
            </a:r>
            <a:endParaRPr lang="cs-CZ" dirty="0"/>
          </a:p>
        </p:txBody>
      </p:sp>
      <p:sp>
        <p:nvSpPr>
          <p:cNvPr id="51203" name="Content Placeholder 2"/>
          <p:cNvSpPr>
            <a:spLocks noGrp="1"/>
          </p:cNvSpPr>
          <p:nvPr>
            <p:ph sz="half" idx="1"/>
          </p:nvPr>
        </p:nvSpPr>
        <p:spPr>
          <a:xfrm>
            <a:off x="2725738" y="1901825"/>
            <a:ext cx="3886200" cy="1797050"/>
          </a:xfrm>
        </p:spPr>
        <p:txBody>
          <a:bodyPr/>
          <a:lstStyle/>
          <a:p>
            <a:pPr eaLnBrk="1" hangingPunct="1"/>
            <a:r>
              <a:rPr lang="cs-CZ" smtClean="0"/>
              <a:t>anglický malíř a návrhář</a:t>
            </a:r>
          </a:p>
          <a:p>
            <a:pPr eaLnBrk="1" hangingPunct="1"/>
            <a:r>
              <a:rPr lang="cs-CZ" smtClean="0"/>
              <a:t>spolupracoval s Williamem Morrisem</a:t>
            </a:r>
          </a:p>
        </p:txBody>
      </p:sp>
      <p:sp>
        <p:nvSpPr>
          <p:cNvPr id="59396" name="Content Placeholder 10"/>
          <p:cNvSpPr>
            <a:spLocks noGrp="1"/>
          </p:cNvSpPr>
          <p:nvPr>
            <p:ph idx="13"/>
          </p:nvPr>
        </p:nvSpPr>
        <p:spPr>
          <a:xfrm>
            <a:off x="3048000" y="1081088"/>
            <a:ext cx="2782888" cy="552450"/>
          </a:xfrm>
        </p:spPr>
        <p:txBody>
          <a:bodyPr/>
          <a:lstStyle/>
          <a:p>
            <a:pPr eaLnBrk="1" hangingPunct="1"/>
            <a:r>
              <a:rPr lang="cs-CZ" smtClean="0"/>
              <a:t>(1833 – 1898)</a:t>
            </a:r>
          </a:p>
        </p:txBody>
      </p:sp>
      <p:sp>
        <p:nvSpPr>
          <p:cNvPr id="58373" name="Vertical Text Placeholder 11"/>
          <p:cNvSpPr>
            <a:spLocks noGrp="1"/>
          </p:cNvSpPr>
          <p:nvPr>
            <p:ph type="body" orient="vert" idx="4294967295"/>
          </p:nvPr>
        </p:nvSpPr>
        <p:spPr>
          <a:xfrm>
            <a:off x="5715000" y="6396038"/>
            <a:ext cx="3352800" cy="307975"/>
          </a:xfrm>
        </p:spPr>
        <p:txBody>
          <a:bodyPr/>
          <a:lstStyle/>
          <a:p>
            <a:pPr marL="0" indent="0" algn="ctr" eaLnBrk="1" hangingPunct="1">
              <a:buFont typeface="Wingdings" panose="05000000000000000000" pitchFamily="2" charset="2"/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Král </a:t>
            </a:r>
            <a:r>
              <a:rPr lang="cs-CZ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Kofetua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žebračka, 1884</a:t>
            </a:r>
          </a:p>
        </p:txBody>
      </p:sp>
      <p:pic>
        <p:nvPicPr>
          <p:cNvPr id="51206" name="Picture 1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62713" y="995363"/>
            <a:ext cx="2376487" cy="5275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7" name="Picture 1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000" y="1081088"/>
            <a:ext cx="2266950" cy="5351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6" name="Vertical Text Placeholder 11"/>
          <p:cNvSpPr txBox="1">
            <a:spLocks/>
          </p:cNvSpPr>
          <p:nvPr/>
        </p:nvSpPr>
        <p:spPr bwMode="auto">
          <a:xfrm>
            <a:off x="-228600" y="6446838"/>
            <a:ext cx="3429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lvl1pPr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</a:pPr>
            <a:r>
              <a:rPr lang="cs-CZ" dirty="0" smtClean="0">
                <a:solidFill>
                  <a:srgbClr val="000000"/>
                </a:solidFill>
                <a:cs typeface="Arial" panose="020B0604020202020204" pitchFamily="34" charset="0"/>
              </a:rPr>
              <a:t>7. Zlaté schodiště, 1876-80</a:t>
            </a:r>
          </a:p>
        </p:txBody>
      </p:sp>
    </p:spTree>
    <p:extLst>
      <p:ext uri="{BB962C8B-B14F-4D97-AF65-F5344CB8AC3E}">
        <p14:creationId xmlns:p14="http://schemas.microsoft.com/office/powerpoint/2010/main" val="2186184365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83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9396" grpId="0" build="p"/>
      <p:bldP spid="58373" grpId="0" build="p"/>
      <p:bldP spid="5837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188"/>
            <a:ext cx="7886700" cy="1325562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 John </a:t>
            </a:r>
            <a:r>
              <a:rPr lang="cs-CZ" dirty="0" err="1" smtClean="0"/>
              <a:t>Everett</a:t>
            </a:r>
            <a:r>
              <a:rPr lang="cs-CZ" dirty="0" smtClean="0"/>
              <a:t> </a:t>
            </a:r>
            <a:r>
              <a:rPr lang="cs-CZ" dirty="0" err="1" smtClean="0"/>
              <a:t>Millais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14800" y="1828800"/>
            <a:ext cx="4579938" cy="4351338"/>
          </a:xfrm>
        </p:spPr>
        <p:txBody>
          <a:bodyPr rtlCol="0">
            <a:normAutofit lnSpcReduction="1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jako zázračné dítě byl v 11 letech přijat na londýnskou Akademii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získal šlechtický titul a stal se mimořádným členem a později presidentem Královské akademie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1855 – rozchod s prerafaelity</a:t>
            </a:r>
          </a:p>
          <a:p>
            <a:pPr lvl="1"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(únos Ruskinovy ženy)	</a:t>
            </a:r>
          </a:p>
          <a:p>
            <a:pPr lvl="1" defTabSz="685749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52228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5800" y="1828800"/>
            <a:ext cx="3074988" cy="3846512"/>
          </a:xfrm>
          <a:ln w="190500" cap="sq">
            <a:solidFill>
              <a:srgbClr val="C8C6BD"/>
            </a:solidFill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1445" name="Content Placeholder 4"/>
          <p:cNvSpPr>
            <a:spLocks noGrp="1"/>
          </p:cNvSpPr>
          <p:nvPr>
            <p:ph idx="13"/>
          </p:nvPr>
        </p:nvSpPr>
        <p:spPr>
          <a:xfrm>
            <a:off x="3176588" y="1160463"/>
            <a:ext cx="2782887" cy="736600"/>
          </a:xfrm>
        </p:spPr>
        <p:txBody>
          <a:bodyPr/>
          <a:lstStyle/>
          <a:p>
            <a:pPr eaLnBrk="1" hangingPunct="1"/>
            <a:r>
              <a:rPr lang="cs-CZ" smtClean="0"/>
              <a:t>(1829 – 1896)</a:t>
            </a:r>
          </a:p>
        </p:txBody>
      </p:sp>
      <p:sp>
        <p:nvSpPr>
          <p:cNvPr id="52230" name="Vertical Text Placeholder 5"/>
          <p:cNvSpPr>
            <a:spLocks noGrp="1"/>
          </p:cNvSpPr>
          <p:nvPr>
            <p:ph type="body" orient="vert" idx="4294967295"/>
          </p:nvPr>
        </p:nvSpPr>
        <p:spPr>
          <a:xfrm>
            <a:off x="609600" y="5715000"/>
            <a:ext cx="500063" cy="30797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734905438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1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2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2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2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1445" grpId="0" build="p"/>
      <p:bldP spid="52230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416050"/>
            <a:ext cx="6807200" cy="4629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23950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Ofélie</a:t>
            </a:r>
            <a:endParaRPr lang="cs-CZ" dirty="0"/>
          </a:p>
        </p:txBody>
      </p:sp>
      <p:sp>
        <p:nvSpPr>
          <p:cNvPr id="61443" name="Vertical Text Placeholder 2"/>
          <p:cNvSpPr>
            <a:spLocks noGrp="1"/>
          </p:cNvSpPr>
          <p:nvPr>
            <p:ph type="body" orient="vert" idx="4294967295"/>
          </p:nvPr>
        </p:nvSpPr>
        <p:spPr>
          <a:xfrm>
            <a:off x="7486650" y="6148388"/>
            <a:ext cx="500063" cy="30797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71900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15913" y="228600"/>
            <a:ext cx="3868737" cy="823913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Slepá dívka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>
          <a:xfrm>
            <a:off x="4562475" y="230188"/>
            <a:ext cx="3887788" cy="823912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Ruskin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4"/>
          </p:nvPr>
        </p:nvSpPr>
        <p:spPr>
          <a:xfrm>
            <a:off x="7943850" y="6067425"/>
            <a:ext cx="514350" cy="307975"/>
          </a:xfrm>
        </p:spPr>
        <p:txBody>
          <a:bodyPr/>
          <a:lstStyle/>
          <a:p>
            <a:pPr eaLnBrk="1" hangingPunct="1"/>
            <a:r>
              <a:rPr lang="cs-CZ" dirty="0" smtClean="0"/>
              <a:t>12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5"/>
          </p:nvPr>
        </p:nvSpPr>
        <p:spPr>
          <a:xfrm>
            <a:off x="3352800" y="6097588"/>
            <a:ext cx="474663" cy="309562"/>
          </a:xfrm>
        </p:spPr>
        <p:txBody>
          <a:bodyPr/>
          <a:lstStyle/>
          <a:p>
            <a:pPr eaLnBrk="1" hangingPunct="1"/>
            <a:r>
              <a:rPr lang="cs-CZ" dirty="0" smtClean="0"/>
              <a:t>11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100" y="1338263"/>
            <a:ext cx="3154363" cy="47291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84688" y="1392238"/>
            <a:ext cx="3973512" cy="4619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175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325562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Pěredvižnici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371600"/>
            <a:ext cx="4416425" cy="50292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název pro členy Sdružení putovních výstav</a:t>
            </a:r>
          </a:p>
          <a:p>
            <a:pPr eaLnBrk="1" hangingPunct="1"/>
            <a:r>
              <a:rPr lang="cs-CZ" dirty="0" smtClean="0"/>
              <a:t>bylo založeno roku 1870 z podnětu několika malířů pro pořádání společných výstav</a:t>
            </a:r>
          </a:p>
          <a:p>
            <a:pPr eaLnBrk="1" hangingPunct="1"/>
            <a:r>
              <a:rPr lang="cs-CZ" dirty="0" smtClean="0"/>
              <a:t>odpor proti konzervatismu petrohradské Akademie</a:t>
            </a:r>
          </a:p>
          <a:p>
            <a:pPr lvl="1" eaLnBrk="1" hangingPunct="1"/>
            <a:r>
              <a:rPr lang="cs-CZ" dirty="0" smtClean="0"/>
              <a:t>pořádalo </a:t>
            </a:r>
            <a:r>
              <a:rPr lang="cs-CZ" dirty="0"/>
              <a:t>ve významných ruských městech výstavy, jejichž cílem byla popularizace realistického, národního a lidového umění</a:t>
            </a:r>
            <a:endParaRPr lang="cs-CZ" dirty="0" smtClean="0"/>
          </a:p>
        </p:txBody>
      </p:sp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4419600" y="1905000"/>
            <a:ext cx="4899025" cy="3433763"/>
            <a:chOff x="5981410" y="850938"/>
            <a:chExt cx="6328413" cy="3834835"/>
          </a:xfrm>
        </p:grpSpPr>
        <p:pic>
          <p:nvPicPr>
            <p:cNvPr id="55301" name="Content Placeholder 9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656086" y="850938"/>
              <a:ext cx="5182080" cy="33011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4518" name="Vertical Text Placeholder 5"/>
            <p:cNvSpPr txBox="1">
              <a:spLocks/>
            </p:cNvSpPr>
            <p:nvPr/>
          </p:nvSpPr>
          <p:spPr bwMode="auto">
            <a:xfrm>
              <a:off x="5981410" y="4274293"/>
              <a:ext cx="6328413" cy="411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68580" tIns="34290" rIns="68580" bIns="34290"/>
            <a:lstStyle>
              <a:lvl1pPr defTabSz="9128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defTabSz="9128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defTabSz="9128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defTabSz="9128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defTabSz="912813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defTabSz="912813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1000"/>
                </a:spcBef>
                <a:buFont typeface="Wingdings" panose="05000000000000000000" pitchFamily="2" charset="2"/>
                <a:buNone/>
              </a:pPr>
              <a:r>
                <a:rPr lang="pl-PL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13. Skupina Peredvižniků okolo roku 1885</a:t>
              </a:r>
              <a:endParaRPr lang="cs-CZ" dirty="0" smtClean="0">
                <a:solidFill>
                  <a:srgbClr val="000000"/>
                </a:solidFill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22394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3188"/>
            <a:ext cx="7886700" cy="1325562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Ilja </a:t>
            </a:r>
            <a:r>
              <a:rPr lang="cs-CZ" dirty="0" err="1" smtClean="0"/>
              <a:t>Jefimovič</a:t>
            </a:r>
            <a:r>
              <a:rPr lang="cs-CZ" dirty="0" smtClean="0"/>
              <a:t> Repin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91000" y="1897063"/>
            <a:ext cx="4419600" cy="4354512"/>
          </a:xfrm>
        </p:spPr>
        <p:txBody>
          <a:bodyPr rtlCol="0">
            <a:normAutofit fontScale="92500" lnSpcReduction="1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nejslavnější malíř sdružení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začínal v učení u malíře ikon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vystudoval petrohradskou Akademii</a:t>
            </a:r>
          </a:p>
          <a:p>
            <a:pPr lvl="1"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stipendijní studijní cesty po Evropě</a:t>
            </a:r>
          </a:p>
          <a:p>
            <a:pPr lvl="1"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stal se profesorem Akademie</a:t>
            </a:r>
          </a:p>
          <a:p>
            <a:pPr lvl="1"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 roce 1900 se trvale usadil ve Finsku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6564" name="Content Placeholder 4"/>
          <p:cNvSpPr>
            <a:spLocks noGrp="1"/>
          </p:cNvSpPr>
          <p:nvPr>
            <p:ph idx="13"/>
          </p:nvPr>
        </p:nvSpPr>
        <p:spPr>
          <a:xfrm>
            <a:off x="3176588" y="1160463"/>
            <a:ext cx="2782887" cy="736600"/>
          </a:xfrm>
        </p:spPr>
        <p:txBody>
          <a:bodyPr/>
          <a:lstStyle/>
          <a:p>
            <a:pPr eaLnBrk="1" hangingPunct="1"/>
            <a:r>
              <a:rPr lang="cs-CZ" smtClean="0"/>
              <a:t>(1844 – 1930)</a:t>
            </a:r>
          </a:p>
        </p:txBody>
      </p:sp>
      <p:sp>
        <p:nvSpPr>
          <p:cNvPr id="56325" name="Vertical Text Placeholder 10"/>
          <p:cNvSpPr>
            <a:spLocks noGrp="1"/>
          </p:cNvSpPr>
          <p:nvPr>
            <p:ph type="body" orient="vert" idx="4294967295"/>
          </p:nvPr>
        </p:nvSpPr>
        <p:spPr>
          <a:xfrm>
            <a:off x="850900" y="5943600"/>
            <a:ext cx="2787650" cy="307975"/>
          </a:xfrm>
        </p:spPr>
        <p:txBody>
          <a:bodyPr/>
          <a:lstStyle/>
          <a:p>
            <a:pPr marL="0" indent="0" algn="ctr" eaLnBrk="1" hangingPunct="1">
              <a:buFont typeface="Wingdings" panose="05000000000000000000" pitchFamily="2" charset="2"/>
              <a:buNone/>
            </a:pPr>
            <a:r>
              <a:rPr lang="cs-CZ" dirty="0" smtClean="0"/>
              <a:t>14. Autoportrét, 1878</a:t>
            </a: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90550" y="1828800"/>
            <a:ext cx="3219450" cy="4079875"/>
          </a:xfrm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07607450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65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6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6564" grpId="0" build="p"/>
      <p:bldP spid="5632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-76200" y="304800"/>
            <a:ext cx="9220200" cy="842963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Car Ivan Hrozný s mrtvým carevičem</a:t>
            </a:r>
            <a:endParaRPr lang="cs-CZ" sz="3600" dirty="0"/>
          </a:p>
        </p:txBody>
      </p:sp>
      <p:sp>
        <p:nvSpPr>
          <p:cNvPr id="57347" name="Vertical Text Placeholder 10"/>
          <p:cNvSpPr>
            <a:spLocks noGrp="1"/>
          </p:cNvSpPr>
          <p:nvPr>
            <p:ph type="body" orient="vert" idx="4294967295"/>
          </p:nvPr>
        </p:nvSpPr>
        <p:spPr>
          <a:xfrm>
            <a:off x="7343775" y="6046788"/>
            <a:ext cx="504825" cy="309562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</a:p>
        </p:txBody>
      </p:sp>
      <p:pic>
        <p:nvPicPr>
          <p:cNvPr id="57348" name="Picture 1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1360488"/>
            <a:ext cx="6335713" cy="4629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49" name="Rectangle 12"/>
          <p:cNvSpPr>
            <a:spLocks noChangeArrowheads="1"/>
          </p:cNvSpPr>
          <p:nvPr/>
        </p:nvSpPr>
        <p:spPr bwMode="auto">
          <a:xfrm>
            <a:off x="1371600" y="6096000"/>
            <a:ext cx="13509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t>1870-1873 </a:t>
            </a:r>
          </a:p>
        </p:txBody>
      </p:sp>
    </p:spTree>
    <p:extLst>
      <p:ext uri="{BB962C8B-B14F-4D97-AF65-F5344CB8AC3E}">
        <p14:creationId xmlns:p14="http://schemas.microsoft.com/office/powerpoint/2010/main" val="1276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7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  <p:bldP spid="5734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23950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Burlaci na Volze</a:t>
            </a:r>
            <a:endParaRPr lang="cs-CZ" dirty="0"/>
          </a:p>
        </p:txBody>
      </p:sp>
      <p:sp>
        <p:nvSpPr>
          <p:cNvPr id="58371" name="Vertical Text Placeholder 2"/>
          <p:cNvSpPr>
            <a:spLocks noGrp="1"/>
          </p:cNvSpPr>
          <p:nvPr>
            <p:ph type="body" orient="vert" idx="4294967295"/>
          </p:nvPr>
        </p:nvSpPr>
        <p:spPr>
          <a:xfrm>
            <a:off x="8382000" y="5446713"/>
            <a:ext cx="500063" cy="30797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8372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7038" y="1563688"/>
            <a:ext cx="8335962" cy="3852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3" name="Rectangle 4"/>
          <p:cNvSpPr>
            <a:spLocks noChangeArrowheads="1"/>
          </p:cNvSpPr>
          <p:nvPr/>
        </p:nvSpPr>
        <p:spPr bwMode="auto">
          <a:xfrm>
            <a:off x="423863" y="5416550"/>
            <a:ext cx="12874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dirty="0" smtClean="0">
                <a:solidFill>
                  <a:srgbClr val="000000"/>
                </a:solidFill>
                <a:cs typeface="Arial" panose="020B0604020202020204" pitchFamily="34" charset="0"/>
              </a:rPr>
              <a:t>1870-1873</a:t>
            </a:r>
          </a:p>
        </p:txBody>
      </p:sp>
    </p:spTree>
    <p:extLst>
      <p:ext uri="{BB962C8B-B14F-4D97-AF65-F5344CB8AC3E}">
        <p14:creationId xmlns:p14="http://schemas.microsoft.com/office/powerpoint/2010/main" val="253444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8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8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/>
      <p:bldP spid="5837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312738"/>
            <a:ext cx="7302500" cy="941387"/>
          </a:xfrm>
        </p:spPr>
        <p:txBody>
          <a:bodyPr>
            <a:normAutofit fontScale="9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Vasilij </a:t>
            </a:r>
            <a:r>
              <a:rPr lang="cs-CZ" dirty="0" err="1" smtClean="0"/>
              <a:t>Grigorjevič</a:t>
            </a:r>
            <a:r>
              <a:rPr lang="cs-CZ" dirty="0" smtClean="0"/>
              <a:t> </a:t>
            </a:r>
            <a:r>
              <a:rPr lang="cs-CZ" dirty="0" err="1" smtClean="0"/>
              <a:t>Perov</a:t>
            </a:r>
            <a:endParaRPr lang="cs-CZ" dirty="0"/>
          </a:p>
        </p:txBody>
      </p:sp>
      <p:sp>
        <p:nvSpPr>
          <p:cNvPr id="59395" name="Content Placeholder 9"/>
          <p:cNvSpPr>
            <a:spLocks noGrp="1"/>
          </p:cNvSpPr>
          <p:nvPr>
            <p:ph sz="half" idx="1"/>
          </p:nvPr>
        </p:nvSpPr>
        <p:spPr>
          <a:xfrm>
            <a:off x="174625" y="5333999"/>
            <a:ext cx="3886200" cy="1172993"/>
          </a:xfrm>
        </p:spPr>
        <p:txBody>
          <a:bodyPr/>
          <a:lstStyle/>
          <a:p>
            <a:pPr eaLnBrk="1" hangingPunct="1"/>
            <a:r>
              <a:rPr lang="cs-CZ" dirty="0" smtClean="0"/>
              <a:t>žánrové obrazy z ruského venkova a portréty</a:t>
            </a:r>
          </a:p>
        </p:txBody>
      </p:sp>
      <p:sp>
        <p:nvSpPr>
          <p:cNvPr id="70660" name="Content Placeholder 11"/>
          <p:cNvSpPr>
            <a:spLocks noGrp="1"/>
          </p:cNvSpPr>
          <p:nvPr>
            <p:ph idx="13"/>
          </p:nvPr>
        </p:nvSpPr>
        <p:spPr>
          <a:xfrm>
            <a:off x="3238500" y="1131888"/>
            <a:ext cx="2781300" cy="554037"/>
          </a:xfrm>
        </p:spPr>
        <p:txBody>
          <a:bodyPr/>
          <a:lstStyle/>
          <a:p>
            <a:pPr eaLnBrk="1" hangingPunct="1"/>
            <a:r>
              <a:rPr lang="cs-CZ" smtClean="0"/>
              <a:t>(1834 – 1882)</a:t>
            </a:r>
          </a:p>
        </p:txBody>
      </p:sp>
      <p:grpSp>
        <p:nvGrpSpPr>
          <p:cNvPr id="59398" name="Group 14"/>
          <p:cNvGrpSpPr>
            <a:grpSpLocks/>
          </p:cNvGrpSpPr>
          <p:nvPr/>
        </p:nvGrpSpPr>
        <p:grpSpPr bwMode="auto">
          <a:xfrm>
            <a:off x="4048125" y="2073275"/>
            <a:ext cx="4800600" cy="4379743"/>
            <a:chOff x="5257915" y="1159951"/>
            <a:chExt cx="6400687" cy="5841147"/>
          </a:xfrm>
        </p:grpSpPr>
        <p:pic>
          <p:nvPicPr>
            <p:cNvPr id="59399" name="Picture 6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257915" y="1159951"/>
              <a:ext cx="6400687" cy="524220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0663" name="Rectangle 7"/>
            <p:cNvSpPr>
              <a:spLocks noChangeArrowheads="1"/>
            </p:cNvSpPr>
            <p:nvPr/>
          </p:nvSpPr>
          <p:spPr bwMode="auto">
            <a:xfrm>
              <a:off x="5973336" y="6508530"/>
              <a:ext cx="5372005" cy="492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cs-CZ" dirty="0" smtClean="0">
                  <a:solidFill>
                    <a:srgbClr val="000000"/>
                  </a:solidFill>
                  <a:cs typeface="Arial" panose="020B0604020202020204" pitchFamily="34" charset="0"/>
                </a:rPr>
                <a:t>18. Doprovázení nebožtíka, 1865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608553" y="1231029"/>
            <a:ext cx="2967544" cy="4040502"/>
            <a:chOff x="608553" y="1231029"/>
            <a:chExt cx="2967544" cy="4040502"/>
          </a:xfrm>
        </p:grpSpPr>
        <p:sp>
          <p:nvSpPr>
            <p:cNvPr id="11" name="TextBox 10"/>
            <p:cNvSpPr txBox="1"/>
            <p:nvPr/>
          </p:nvSpPr>
          <p:spPr>
            <a:xfrm>
              <a:off x="608553" y="4902199"/>
              <a:ext cx="296754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eaLnBrk="0" hangingPunct="0"/>
              <a:r>
                <a:rPr lang="cs-CZ" dirty="0" smtClean="0">
                  <a:solidFill>
                    <a:prstClr val="black"/>
                  </a:solidFill>
                  <a:latin typeface="Arial" panose="020B0604020202020204" pitchFamily="34" charset="0"/>
                </a:rPr>
                <a:t>17. Autoportrét z roku 1870</a:t>
              </a:r>
            </a:p>
          </p:txBody>
        </p:sp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27392" y="1231029"/>
              <a:ext cx="2780665" cy="36087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27682793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28650" y="103188"/>
            <a:ext cx="7886700" cy="1325562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/>
              <a:t>Adolf von Menzel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5029200" cy="5029200"/>
          </a:xfrm>
        </p:spPr>
        <p:txBody>
          <a:bodyPr rtlCol="0">
            <a:normAutofit fontScale="77500" lnSpcReduction="2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/>
              <a:t>byl německý historický malíř </a:t>
            </a:r>
            <a:endParaRPr lang="cs-CZ" dirty="0" smtClean="0"/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kresby </a:t>
            </a:r>
            <a:r>
              <a:rPr lang="cs-CZ" dirty="0"/>
              <a:t>a </a:t>
            </a:r>
            <a:r>
              <a:rPr lang="cs-CZ" dirty="0" smtClean="0"/>
              <a:t>portréty, které </a:t>
            </a:r>
            <a:r>
              <a:rPr lang="cs-CZ" dirty="0"/>
              <a:t>zachycují německou aristokratickou společnost </a:t>
            </a:r>
            <a:r>
              <a:rPr lang="cs-CZ" dirty="0" smtClean="0"/>
              <a:t>– vliv </a:t>
            </a:r>
            <a:r>
              <a:rPr lang="cs-CZ" dirty="0" err="1" smtClean="0"/>
              <a:t>Ingrese</a:t>
            </a:r>
            <a:endParaRPr lang="cs-CZ" dirty="0" smtClean="0"/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/>
              <a:t>proslul </a:t>
            </a:r>
            <a:r>
              <a:rPr lang="cs-CZ" dirty="0" smtClean="0"/>
              <a:t>jako </a:t>
            </a:r>
            <a:r>
              <a:rPr lang="cs-CZ" dirty="0"/>
              <a:t>ilustrátor knih o Bedřichu </a:t>
            </a:r>
            <a:r>
              <a:rPr lang="cs-CZ" dirty="0" smtClean="0"/>
              <a:t>Velikém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při </a:t>
            </a:r>
            <a:r>
              <a:rPr lang="cs-CZ" dirty="0"/>
              <a:t>návštěvě Světové výstavy v Paříži na něj zapůsobilo tehdejší francouzské </a:t>
            </a:r>
            <a:r>
              <a:rPr lang="cs-CZ" dirty="0" smtClean="0"/>
              <a:t>malířství</a:t>
            </a:r>
            <a:endParaRPr lang="cs-CZ" dirty="0"/>
          </a:p>
          <a:p>
            <a:pPr lvl="1" defTabSz="685749" eaLnBrk="1" fontAlgn="auto" hangingPunct="1">
              <a:spcAft>
                <a:spcPts val="0"/>
              </a:spcAft>
              <a:buFont typeface="Book Antiqua" panose="02040602050305030304" pitchFamily="18" charset="0"/>
              <a:buChar char="→"/>
              <a:defRPr/>
            </a:pPr>
            <a:r>
              <a:rPr lang="cs-CZ" dirty="0" smtClean="0"/>
              <a:t>větší </a:t>
            </a:r>
            <a:r>
              <a:rPr lang="cs-CZ" dirty="0"/>
              <a:t>uvolněnost a </a:t>
            </a:r>
            <a:r>
              <a:rPr lang="cs-CZ" dirty="0" smtClean="0"/>
              <a:t>malířská svěžest</a:t>
            </a:r>
          </a:p>
          <a:p>
            <a:pPr lvl="1" defTabSz="685749" eaLnBrk="1" fontAlgn="auto" hangingPunct="1">
              <a:spcAft>
                <a:spcPts val="0"/>
              </a:spcAft>
              <a:buFont typeface="Book Antiqua" panose="02040602050305030304" pitchFamily="18" charset="0"/>
              <a:buChar char="→"/>
              <a:defRPr/>
            </a:pPr>
            <a:r>
              <a:rPr lang="cs-CZ" dirty="0" smtClean="0"/>
              <a:t>osvobodil se od </a:t>
            </a:r>
            <a:r>
              <a:rPr lang="cs-CZ" dirty="0"/>
              <a:t>závislosti na kreslířské akademické </a:t>
            </a:r>
            <a:r>
              <a:rPr lang="cs-CZ" dirty="0" smtClean="0"/>
              <a:t>rutině </a:t>
            </a:r>
            <a:r>
              <a:rPr lang="cs-CZ" dirty="0"/>
              <a:t>a </a:t>
            </a:r>
            <a:r>
              <a:rPr lang="cs-CZ" dirty="0" smtClean="0"/>
              <a:t>popisném realismu</a:t>
            </a: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v </a:t>
            </a:r>
            <a:r>
              <a:rPr lang="cs-CZ" dirty="0"/>
              <a:t>prusko-francouzské válce </a:t>
            </a:r>
            <a:r>
              <a:rPr lang="cs-CZ" dirty="0" smtClean="0"/>
              <a:t>r. 1870 </a:t>
            </a:r>
            <a:r>
              <a:rPr lang="cs-CZ" dirty="0"/>
              <a:t>působil jako válečný malíř a nakreslil z této bitvy četné </a:t>
            </a:r>
            <a:r>
              <a:rPr lang="cs-CZ" dirty="0" smtClean="0"/>
              <a:t>dřevoryty</a:t>
            </a:r>
            <a:r>
              <a:rPr lang="cs-CZ" dirty="0"/>
              <a:t> </a:t>
            </a:r>
            <a:r>
              <a:rPr lang="cs-CZ" dirty="0" smtClean="0"/>
              <a:t>→ oceněn </a:t>
            </a:r>
            <a:r>
              <a:rPr lang="cs-CZ" dirty="0"/>
              <a:t>pruským </a:t>
            </a:r>
            <a:r>
              <a:rPr lang="cs-CZ" dirty="0" smtClean="0"/>
              <a:t>řádem</a:t>
            </a:r>
            <a:endParaRPr lang="cs-CZ" dirty="0"/>
          </a:p>
        </p:txBody>
      </p:sp>
      <p:pic>
        <p:nvPicPr>
          <p:cNvPr id="60420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38800" y="2019300"/>
            <a:ext cx="3057525" cy="3886200"/>
          </a:xfrm>
          <a:ln w="190500" cap="sq">
            <a:solidFill>
              <a:srgbClr val="C8C6BD"/>
            </a:solidFill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1685" name="Content Placeholder 9"/>
          <p:cNvSpPr>
            <a:spLocks noGrp="1"/>
          </p:cNvSpPr>
          <p:nvPr>
            <p:ph idx="13"/>
          </p:nvPr>
        </p:nvSpPr>
        <p:spPr>
          <a:xfrm>
            <a:off x="3176588" y="1160463"/>
            <a:ext cx="2782887" cy="736600"/>
          </a:xfrm>
        </p:spPr>
        <p:txBody>
          <a:bodyPr/>
          <a:lstStyle/>
          <a:p>
            <a:pPr eaLnBrk="1" hangingPunct="1"/>
            <a:r>
              <a:rPr lang="cs-CZ" smtClean="0"/>
              <a:t>(</a:t>
            </a:r>
            <a:r>
              <a:rPr lang="it-IT" smtClean="0"/>
              <a:t>1815 –</a:t>
            </a:r>
            <a:r>
              <a:rPr lang="cs-CZ" smtClean="0"/>
              <a:t> </a:t>
            </a:r>
            <a:r>
              <a:rPr lang="it-IT" smtClean="0"/>
              <a:t>1905</a:t>
            </a:r>
            <a:r>
              <a:rPr lang="cs-CZ" smtClean="0"/>
              <a:t>)</a:t>
            </a:r>
          </a:p>
        </p:txBody>
      </p:sp>
      <p:sp>
        <p:nvSpPr>
          <p:cNvPr id="60422" name="Vertical Text Placeholder 10"/>
          <p:cNvSpPr>
            <a:spLocks noGrp="1"/>
          </p:cNvSpPr>
          <p:nvPr>
            <p:ph type="body" orient="vert" idx="4294967295"/>
          </p:nvPr>
        </p:nvSpPr>
        <p:spPr>
          <a:xfrm>
            <a:off x="8339138" y="5943600"/>
            <a:ext cx="500062" cy="309563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570671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7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7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975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75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71685" grpId="0" build="p"/>
      <p:bldP spid="6042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327025" y="762000"/>
            <a:ext cx="5095875" cy="617538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Flétnový koncert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Friedrich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Velkého v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Sanssouci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>
          <a:xfrm>
            <a:off x="5684838" y="620713"/>
            <a:ext cx="3027362" cy="598487"/>
          </a:xfrm>
        </p:spPr>
        <p:txBody>
          <a:bodyPr rtlCol="0"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Alfréd Veliký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4"/>
          </p:nvPr>
        </p:nvSpPr>
        <p:spPr>
          <a:xfrm>
            <a:off x="8324850" y="5601493"/>
            <a:ext cx="514350" cy="307975"/>
          </a:xfrm>
        </p:spPr>
        <p:txBody>
          <a:bodyPr/>
          <a:lstStyle/>
          <a:p>
            <a:pPr eaLnBrk="1" hangingPunct="1"/>
            <a:r>
              <a:rPr lang="cs-CZ" dirty="0" smtClean="0"/>
              <a:t>21</a:t>
            </a:r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5"/>
          </p:nvPr>
        </p:nvSpPr>
        <p:spPr>
          <a:xfrm>
            <a:off x="4933950" y="5570538"/>
            <a:ext cx="473075" cy="307975"/>
          </a:xfrm>
        </p:spPr>
        <p:txBody>
          <a:bodyPr/>
          <a:lstStyle/>
          <a:p>
            <a:pPr eaLnBrk="1" hangingPunct="1"/>
            <a:r>
              <a:rPr lang="cs-CZ" dirty="0" smtClean="0"/>
              <a:t>20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5791200" y="5540375"/>
            <a:ext cx="6976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dirty="0" smtClean="0">
                <a:solidFill>
                  <a:srgbClr val="000000"/>
                </a:solidFill>
                <a:cs typeface="Arial" panose="020B0604020202020204" pitchFamily="34" charset="0"/>
              </a:rPr>
              <a:t>1832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3" y="2038350"/>
            <a:ext cx="5143500" cy="3532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71463" y="5570538"/>
            <a:ext cx="12874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t>1850-1852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6803" y="1379538"/>
            <a:ext cx="3222398" cy="41608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912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 build="p"/>
      <p:bldP spid="6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1123950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Slévárna</a:t>
            </a:r>
            <a:endParaRPr lang="cs-CZ" dirty="0"/>
          </a:p>
        </p:txBody>
      </p:sp>
      <p:sp>
        <p:nvSpPr>
          <p:cNvPr id="62467" name="Vertical Text Placeholder 2"/>
          <p:cNvSpPr>
            <a:spLocks noGrp="1"/>
          </p:cNvSpPr>
          <p:nvPr>
            <p:ph type="body" orient="vert" idx="4294967295"/>
          </p:nvPr>
        </p:nvSpPr>
        <p:spPr>
          <a:xfrm>
            <a:off x="7696200" y="5845175"/>
            <a:ext cx="550863" cy="30797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</a:p>
        </p:txBody>
      </p:sp>
      <p:sp>
        <p:nvSpPr>
          <p:cNvPr id="72708" name="Vertical Text Placeholder 3"/>
          <p:cNvSpPr>
            <a:spLocks noGrp="1"/>
          </p:cNvSpPr>
          <p:nvPr>
            <p:ph type="body" orient="vert" idx="4294967295"/>
          </p:nvPr>
        </p:nvSpPr>
        <p:spPr>
          <a:xfrm>
            <a:off x="981075" y="5891213"/>
            <a:ext cx="1808163" cy="307975"/>
          </a:xfrm>
        </p:spPr>
        <p:txBody>
          <a:bodyPr/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cs-CZ" sz="1800" smtClean="0">
                <a:latin typeface="Arial" panose="020B0604020202020204" pitchFamily="34" charset="0"/>
                <a:cs typeface="Arial" panose="020B0604020202020204" pitchFamily="34" charset="0"/>
              </a:rPr>
              <a:t>1872-1875</a:t>
            </a:r>
          </a:p>
        </p:txBody>
      </p:sp>
      <p:pic>
        <p:nvPicPr>
          <p:cNvPr id="62469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81075" y="1373188"/>
            <a:ext cx="7180263" cy="4456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249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2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/>
      <p:bldP spid="72708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7200" dirty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6256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xmlns="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913"/>
            <a:ext cx="7886700" cy="649287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 k úvodnímu opakování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914400"/>
            <a:ext cx="8534400" cy="5624513"/>
          </a:xfrm>
        </p:spPr>
        <p:txBody>
          <a:bodyPr rtlCol="0">
            <a:normAutofit lnSpcReduction="10000"/>
          </a:bodyPr>
          <a:lstStyle/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400" b="1" dirty="0" smtClean="0">
                <a:solidFill>
                  <a:srgbClr val="333333"/>
                </a:solidFill>
              </a:rPr>
              <a:t>G</a:t>
            </a:r>
            <a:r>
              <a:rPr lang="cs-CZ" sz="1400" b="1" dirty="0">
                <a:solidFill>
                  <a:srgbClr val="333333"/>
                </a:solidFill>
              </a:rPr>
              <a:t>. </a:t>
            </a:r>
            <a:r>
              <a:rPr lang="cs-CZ" sz="1400" b="1" dirty="0" err="1">
                <a:solidFill>
                  <a:srgbClr val="333333"/>
                </a:solidFill>
              </a:rPr>
              <a:t>Courbet</a:t>
            </a:r>
            <a:r>
              <a:rPr lang="cs-CZ" sz="1400" b="1" dirty="0">
                <a:solidFill>
                  <a:srgbClr val="333333"/>
                </a:solidFill>
              </a:rPr>
              <a:t> </a:t>
            </a:r>
            <a:r>
              <a:rPr lang="cs-CZ" sz="1400" b="1" dirty="0" smtClean="0">
                <a:solidFill>
                  <a:srgbClr val="333333"/>
                </a:solidFill>
              </a:rPr>
              <a:t>– Ateliér</a:t>
            </a:r>
            <a:r>
              <a:rPr lang="cs-CZ" sz="1400" b="1" dirty="0">
                <a:solidFill>
                  <a:srgbClr val="333333"/>
                </a:solidFill>
              </a:rPr>
              <a:t>: </a:t>
            </a:r>
            <a:r>
              <a:rPr lang="cs-CZ" sz="1400" i="1" dirty="0" smtClean="0"/>
              <a:t>AUTOR </a:t>
            </a:r>
            <a:r>
              <a:rPr lang="cs-CZ" sz="1400" i="1" dirty="0"/>
              <a:t>NEUVEDEN. http://cs.wikipedia.org</a:t>
            </a:r>
            <a:r>
              <a:rPr lang="cs-CZ" sz="1400" dirty="0"/>
              <a:t> [online]. [cit. 25.1.2013]. Dostupný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WWW: </a:t>
            </a:r>
            <a:r>
              <a:rPr lang="cs-CZ" sz="1400" dirty="0">
                <a:hlinkClick r:id="rId2"/>
              </a:rPr>
              <a:t>http://cs.wikipedia.org/wiki/Soubor:Courbet_LAtelier_du_peintre.jpg</a:t>
            </a:r>
            <a:endParaRPr lang="cs-CZ" sz="1400" dirty="0"/>
          </a:p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400" b="1" dirty="0">
                <a:solidFill>
                  <a:srgbClr val="333333"/>
                </a:solidFill>
              </a:rPr>
              <a:t>G. </a:t>
            </a:r>
            <a:r>
              <a:rPr lang="cs-CZ" sz="1400" b="1" dirty="0" err="1">
                <a:solidFill>
                  <a:srgbClr val="333333"/>
                </a:solidFill>
              </a:rPr>
              <a:t>Courbet</a:t>
            </a:r>
            <a:r>
              <a:rPr lang="cs-CZ" sz="1400" b="1" dirty="0">
                <a:solidFill>
                  <a:srgbClr val="333333"/>
                </a:solidFill>
              </a:rPr>
              <a:t> – Štěrkaři: </a:t>
            </a:r>
            <a:r>
              <a:rPr lang="cs-CZ" sz="1400" dirty="0"/>
              <a:t>WEB GALLERY OF ART. c</a:t>
            </a:r>
            <a:r>
              <a:rPr lang="cs-CZ" sz="1400" i="1" dirty="0"/>
              <a:t>ommons.wikimedia.org</a:t>
            </a:r>
            <a:r>
              <a:rPr lang="cs-CZ" sz="1400" dirty="0"/>
              <a:t> [online]. [cit. 25.1.2013]. Dostupný pod licencí public domain na WWW: </a:t>
            </a:r>
            <a:r>
              <a:rPr lang="cs-CZ" sz="1400" dirty="0">
                <a:hlinkClick r:id="rId3"/>
              </a:rPr>
              <a:t>http://commons.wikimedia.org/wiki/File:Gustave_Courbet_-_The_Stonebreakers_-_WGA05457.jpg</a:t>
            </a:r>
            <a:endParaRPr lang="cs-CZ" sz="1400" dirty="0">
              <a:solidFill>
                <a:srgbClr val="333333"/>
              </a:solidFill>
            </a:endParaRPr>
          </a:p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400" b="1" dirty="0" smtClean="0"/>
              <a:t>J</a:t>
            </a:r>
            <a:r>
              <a:rPr lang="cs-CZ" sz="1400" b="1" dirty="0"/>
              <a:t>. F. </a:t>
            </a:r>
            <a:r>
              <a:rPr lang="cs-CZ" sz="1400" b="1" dirty="0" err="1"/>
              <a:t>Millet</a:t>
            </a:r>
            <a:r>
              <a:rPr lang="cs-CZ" sz="1400" b="1" dirty="0"/>
              <a:t> – </a:t>
            </a:r>
            <a:r>
              <a:rPr lang="cs-CZ" sz="1400" b="1" dirty="0" smtClean="0"/>
              <a:t>Klekání: </a:t>
            </a:r>
            <a:r>
              <a:rPr lang="cs-CZ" sz="1400" dirty="0" smtClean="0"/>
              <a:t>THE </a:t>
            </a:r>
            <a:r>
              <a:rPr lang="cs-CZ" sz="1400" dirty="0"/>
              <a:t>YORCK PROJECT: 10.000 MEISTERWERKE DER MALEREI. DVD-ROM, 2002. ISBN 3936122202. DISTRIBUTED BY DIRECTMEDIA PUBLISHING GMBH.. http://cs.wikipedia.org [online]. [cit. 25.1.2013]. Dostupný pod licencí public domain na WWW: </a:t>
            </a:r>
            <a:r>
              <a:rPr lang="cs-CZ" sz="1400" dirty="0">
                <a:hlinkClick r:id="rId4"/>
              </a:rPr>
              <a:t>http://cs.wikipedia.org/wiki/Soubor:Jean-Fran%C3%A7ois_Millet_(II)_</a:t>
            </a:r>
            <a:r>
              <a:rPr lang="cs-CZ" sz="1400" dirty="0" smtClean="0">
                <a:hlinkClick r:id="rId4"/>
              </a:rPr>
              <a:t>001.jpg</a:t>
            </a:r>
            <a:endParaRPr lang="cs-CZ" sz="1400" dirty="0" smtClean="0"/>
          </a:p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400" b="1" dirty="0"/>
              <a:t>J. F. </a:t>
            </a:r>
            <a:r>
              <a:rPr lang="cs-CZ" sz="1400" b="1" dirty="0" err="1"/>
              <a:t>Millet</a:t>
            </a:r>
            <a:r>
              <a:rPr lang="cs-CZ" sz="1400" b="1" dirty="0"/>
              <a:t> – Sběračky klásků: </a:t>
            </a:r>
            <a:r>
              <a:rPr lang="cs-CZ" sz="1400" dirty="0"/>
              <a:t>AUTOR NEUVEDEN. http://cs.wikipedia.org [online]. [cit. 1.2.2013]. Dostupný pod licencí public domain na WWW: </a:t>
            </a:r>
            <a:r>
              <a:rPr lang="cs-CZ" sz="1400" dirty="0">
                <a:hlinkClick r:id="rId5"/>
              </a:rPr>
              <a:t>http://cs.wikipedia.org/wiki/Soubor:Millet_Gleaners.jpg</a:t>
            </a:r>
            <a:endParaRPr lang="cs-CZ" sz="1400" dirty="0"/>
          </a:p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400" b="1" dirty="0" smtClean="0"/>
              <a:t>C</a:t>
            </a:r>
            <a:r>
              <a:rPr lang="cs-CZ" sz="1400" b="1" dirty="0"/>
              <a:t>. Corot – Žena s </a:t>
            </a:r>
            <a:r>
              <a:rPr lang="cs-CZ" sz="1400" b="1" dirty="0" smtClean="0"/>
              <a:t>perlou: </a:t>
            </a:r>
            <a:r>
              <a:rPr lang="cs-CZ" sz="1400" dirty="0" smtClean="0"/>
              <a:t>AUTOR </a:t>
            </a:r>
            <a:r>
              <a:rPr lang="cs-CZ" sz="1400" dirty="0"/>
              <a:t>NEUVEDEN. http://en.wikipedia.org [online]. [cit. 1.2.2013]. Dostupný pod licencí public domain na WWW: </a:t>
            </a:r>
            <a:r>
              <a:rPr lang="cs-CZ" sz="1400" dirty="0">
                <a:hlinkClick r:id="rId6"/>
              </a:rPr>
              <a:t>http://en.wikipedia.org/wiki/File:Camille_Corot_-_</a:t>
            </a:r>
            <a:r>
              <a:rPr lang="cs-CZ" sz="1400" dirty="0" smtClean="0">
                <a:hlinkClick r:id="rId6"/>
              </a:rPr>
              <a:t>Woman_with_a_Pearl.jpg</a:t>
            </a:r>
            <a:endParaRPr lang="cs-CZ" sz="1400" dirty="0" smtClean="0"/>
          </a:p>
          <a:p>
            <a:pPr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600" b="1" dirty="0" smtClean="0"/>
              <a:t>H</a:t>
            </a:r>
            <a:r>
              <a:rPr lang="cs-CZ" sz="1600" b="1" dirty="0"/>
              <a:t>. </a:t>
            </a:r>
            <a:r>
              <a:rPr lang="cs-CZ" sz="1600" b="1" dirty="0" err="1"/>
              <a:t>Daumier</a:t>
            </a:r>
            <a:r>
              <a:rPr lang="cs-CZ" sz="1600" b="1" dirty="0"/>
              <a:t> – Pradlena: </a:t>
            </a:r>
            <a:r>
              <a:rPr lang="en-US" sz="1600" dirty="0">
                <a:solidFill>
                  <a:prstClr val="black"/>
                </a:solidFill>
              </a:rPr>
              <a:t>AUTOR NEUVEDEN. http://en.wikipedia.org [online]. [cit. 25.1.2013]. Dostupný pod licencí public domain na WWW: </a:t>
            </a:r>
            <a:r>
              <a:rPr lang="en-US" sz="1600" dirty="0">
                <a:solidFill>
                  <a:prstClr val="black"/>
                </a:solidFill>
                <a:hlinkClick r:id="rId7"/>
              </a:rPr>
              <a:t>http://en.wikipedia.org/wiki/File:Honor%C3%A9_Daumier_-_The_Laundress.jpg</a:t>
            </a:r>
            <a:endParaRPr lang="cs-CZ" sz="1600" dirty="0">
              <a:solidFill>
                <a:prstClr val="black"/>
              </a:solidFill>
            </a:endParaRPr>
          </a:p>
          <a:p>
            <a:pPr marL="385736" indent="-385736"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600" b="1" dirty="0"/>
              <a:t>H. </a:t>
            </a:r>
            <a:r>
              <a:rPr lang="cs-CZ" sz="1600" b="1" dirty="0" err="1"/>
              <a:t>Daumier</a:t>
            </a:r>
            <a:r>
              <a:rPr lang="cs-CZ" sz="1600" b="1" dirty="0"/>
              <a:t> – Herci na scéně: </a:t>
            </a:r>
            <a:r>
              <a:rPr lang="en-US" sz="1600" dirty="0"/>
              <a:t>AUTOR NEUVEDEN. http://commons.wikimedia.org [online]. [cit. 25.1.2013]. Dostupný pod licencí public domain na WWW:</a:t>
            </a:r>
            <a:r>
              <a:rPr lang="cs-CZ" sz="1600" dirty="0"/>
              <a:t> </a:t>
            </a:r>
            <a:r>
              <a:rPr lang="en-US" sz="1600" dirty="0">
                <a:hlinkClick r:id="rId8"/>
              </a:rPr>
              <a:t>http://commons.wikimedia.org/wiki/File:Honor%C3%A9_Daumier_-_Scene_from_a_Comedy_-_WGA05959.jpg?uselang=de</a:t>
            </a:r>
            <a:endParaRPr lang="cs-CZ" sz="1600" dirty="0"/>
          </a:p>
          <a:p>
            <a:pPr marL="385736" indent="-385736" defTabSz="685749" eaLnBrk="1" fontAlgn="auto" hangingPunct="1">
              <a:spcAft>
                <a:spcPts val="0"/>
              </a:spcAft>
              <a:buFont typeface="+mj-lt"/>
              <a:buAutoNum type="alphaUcPeriod"/>
              <a:defRPr/>
            </a:pPr>
            <a:r>
              <a:rPr lang="cs-CZ" sz="1600" b="1" dirty="0" smtClean="0"/>
              <a:t>T</a:t>
            </a:r>
            <a:r>
              <a:rPr lang="cs-CZ" sz="1600" b="1" dirty="0"/>
              <a:t>. Rousseau – Duby: </a:t>
            </a:r>
            <a:r>
              <a:rPr lang="cs-CZ" sz="1600" dirty="0"/>
              <a:t>AUTOR NEUVEDEN.  </a:t>
            </a:r>
            <a:r>
              <a:rPr lang="cs-CZ" sz="1600" i="1" dirty="0"/>
              <a:t>ommons.wikimedia.org</a:t>
            </a:r>
            <a:r>
              <a:rPr lang="cs-CZ" sz="1600" dirty="0"/>
              <a:t> [online]. [cit. 25.1.2013]. Dostupný pod licencí public domain na WWW: </a:t>
            </a:r>
            <a:r>
              <a:rPr lang="cs-CZ" sz="1600" dirty="0">
                <a:hlinkClick r:id="rId9"/>
              </a:rPr>
              <a:t>http://commons.wikimedia.org/wiki/File:Th%C3%A9odore_Rousseau_-_Oak_Grove,_Apremont_-_WGA20167.jpg</a:t>
            </a:r>
            <a:endParaRPr lang="cs-CZ" sz="1600" dirty="0"/>
          </a:p>
          <a:p>
            <a:pPr marL="0" indent="0" defTabSz="685749" eaLnBrk="1" fontAlgn="auto" hangingPunct="1">
              <a:spcAft>
                <a:spcPts val="0"/>
              </a:spcAft>
              <a:buNone/>
              <a:defRPr/>
            </a:pPr>
            <a:endParaRPr lang="cs-CZ" sz="1500" dirty="0"/>
          </a:p>
          <a:p>
            <a:pPr marL="385736" indent="-385736" defTabSz="685749" eaLnBrk="1" fontAlgn="auto" hangingPunct="1">
              <a:spcAft>
                <a:spcPts val="0"/>
              </a:spcAft>
              <a:buAutoNum type="alphaUcPeriod"/>
              <a:defRPr/>
            </a:pPr>
            <a:endParaRPr lang="cs-CZ" sz="1500" dirty="0"/>
          </a:p>
          <a:p>
            <a:pPr marL="385736" indent="-385736" defTabSz="685749" eaLnBrk="1" fontAlgn="auto" hangingPunct="1">
              <a:spcAft>
                <a:spcPts val="0"/>
              </a:spcAft>
              <a:buAutoNum type="alphaUcPeriod"/>
              <a:defRPr/>
            </a:pPr>
            <a:endParaRPr lang="cs-CZ" sz="1500" dirty="0"/>
          </a:p>
          <a:p>
            <a:pPr marL="0" indent="0" defTabSz="685749" eaLnBrk="1" fontAlgn="auto" hangingPunct="1">
              <a:spcAft>
                <a:spcPts val="0"/>
              </a:spcAft>
              <a:buFont typeface="+mj-lt"/>
              <a:buNone/>
              <a:defRPr/>
            </a:pPr>
            <a:endParaRPr lang="cs-CZ" dirty="0" smtClean="0">
              <a:solidFill>
                <a:srgbClr val="333333"/>
              </a:solidFill>
            </a:endParaRPr>
          </a:p>
          <a:p>
            <a:pPr marL="385736" indent="-385736" defTabSz="685749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65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99403"/>
            <a:ext cx="7886700" cy="649287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/>
              <a:t>Citace</a:t>
            </a:r>
            <a:r>
              <a:rPr lang="cs-CZ" sz="2400" dirty="0"/>
              <a:t>:</a:t>
            </a:r>
            <a:endParaRPr lang="cs-CZ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914400"/>
            <a:ext cx="8534400" cy="5624513"/>
          </a:xfrm>
        </p:spPr>
        <p:txBody>
          <a:bodyPr rtlCol="0" anchor="ctr">
            <a:normAutofit fontScale="92500" lnSpcReduction="20000"/>
          </a:bodyPr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1300" b="1" dirty="0" smtClean="0">
                <a:solidFill>
                  <a:prstClr val="black"/>
                </a:solidFill>
              </a:rPr>
              <a:t>D. G. Rossetti – Autoportrét: </a:t>
            </a:r>
            <a:r>
              <a:rPr lang="cs-CZ" sz="1300" dirty="0" smtClean="0">
                <a:solidFill>
                  <a:prstClr val="black"/>
                </a:solidFill>
              </a:rPr>
              <a:t>HTTP://WWW.ABCGALLERY.COM/. hhttp://cs.wikipedia.org [online]. [cit. 25.1.2013]. Dostupný pod licencí public domain na WWW: </a:t>
            </a:r>
            <a:r>
              <a:rPr lang="cs-CZ" sz="1300" dirty="0" smtClean="0">
                <a:solidFill>
                  <a:prstClr val="black"/>
                </a:solidFill>
                <a:hlinkClick r:id="rId2"/>
              </a:rPr>
              <a:t>http://cs.wikipedia.org/wiki/Soubor:Rossetti_selbst.jpg</a:t>
            </a:r>
            <a:endParaRPr lang="cs-CZ" sz="1300" dirty="0" smtClean="0">
              <a:solidFill>
                <a:prstClr val="black"/>
              </a:solidFill>
            </a:endParaRP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1300" b="1" dirty="0" smtClean="0">
                <a:solidFill>
                  <a:prstClr val="black"/>
                </a:solidFill>
              </a:rPr>
              <a:t>D. G. Rossetti – Persefona: </a:t>
            </a:r>
            <a:r>
              <a:rPr lang="cs-CZ" sz="1300" dirty="0" smtClean="0">
                <a:solidFill>
                  <a:prstClr val="black"/>
                </a:solidFill>
              </a:rPr>
              <a:t>AUTOR NEUVEDEN. http://commons.wikimedia.org [online]. [cit. 25.1.2013]. Dostupný pod licencí public domain na WWW: </a:t>
            </a:r>
            <a:r>
              <a:rPr lang="cs-CZ" sz="1300" dirty="0" smtClean="0">
                <a:solidFill>
                  <a:prstClr val="black"/>
                </a:solidFill>
                <a:hlinkClick r:id="rId3"/>
              </a:rPr>
              <a:t>http://commons.wikimedia.org/wiki/File:Dante_Gabriel_Rossetti00.jpg</a:t>
            </a:r>
            <a:endParaRPr lang="cs-CZ" sz="1300" dirty="0" smtClean="0">
              <a:solidFill>
                <a:prstClr val="black"/>
              </a:solidFill>
            </a:endParaRP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1300" b="1" dirty="0" smtClean="0">
                <a:solidFill>
                  <a:prstClr val="black"/>
                </a:solidFill>
              </a:rPr>
              <a:t>D. G. Rossetti – Zvěstování: </a:t>
            </a:r>
            <a:r>
              <a:rPr lang="cs-CZ" sz="1300" dirty="0" smtClean="0">
                <a:solidFill>
                  <a:prstClr val="black"/>
                </a:solidFill>
              </a:rPr>
              <a:t>AUTOR NEUVEDEN. http://cs.wikipedia.org [online]. [cit. 25.1.2013]. Dostupný pod licencí public domain na WWW: </a:t>
            </a:r>
            <a:r>
              <a:rPr lang="cs-CZ" sz="1300" dirty="0" smtClean="0">
                <a:solidFill>
                  <a:prstClr val="black"/>
                </a:solidFill>
                <a:hlinkClick r:id="rId4"/>
              </a:rPr>
              <a:t>http://s.wikipedia.org/wiki/Soubor:Rossetti_Annunciation.jpg</a:t>
            </a:r>
            <a:endParaRPr lang="cs-CZ" sz="1300" dirty="0" smtClean="0">
              <a:solidFill>
                <a:prstClr val="black"/>
              </a:solidFill>
            </a:endParaRP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1300" b="1" dirty="0" smtClean="0">
                <a:solidFill>
                  <a:prstClr val="black"/>
                </a:solidFill>
              </a:rPr>
              <a:t>D. G. Rossetti – </a:t>
            </a:r>
            <a:r>
              <a:rPr lang="cs-CZ" sz="1300" b="1" dirty="0" smtClean="0"/>
              <a:t>Dětství Panny Marie: </a:t>
            </a:r>
            <a:r>
              <a:rPr lang="cs-CZ" sz="1300" dirty="0" smtClean="0">
                <a:solidFill>
                  <a:prstClr val="black"/>
                </a:solidFill>
              </a:rPr>
              <a:t>THE YORCK PROJECT: 10.000 MEISTERWERKE DER MALEREI. DVD-ROM, 2002. ISBN 3936122202. DISTRIBUTED BY DIRECTMEDIA PUBLISHING GMBH.. hhttp://cs.wikipedia.org [online]. [cit. 25.1.2013]. Dostupný pod licencí public domain na WWW: </a:t>
            </a:r>
            <a:r>
              <a:rPr lang="cs-CZ" sz="1300" dirty="0" smtClean="0">
                <a:solidFill>
                  <a:prstClr val="black"/>
                </a:solidFill>
                <a:hlinkClick r:id="rId5"/>
              </a:rPr>
              <a:t>http://cs.wikipedia.org/wiki/Soubor:Dante_Gabriel_Rossetti_004.jpg</a:t>
            </a:r>
            <a:endParaRPr lang="cs-CZ" sz="1300" dirty="0" smtClean="0">
              <a:solidFill>
                <a:prstClr val="black"/>
              </a:solidFill>
            </a:endParaRPr>
          </a:p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sz="1300" b="1" dirty="0" smtClean="0">
                <a:solidFill>
                  <a:prstClr val="black"/>
                </a:solidFill>
              </a:rPr>
              <a:t>W. H. </a:t>
            </a:r>
            <a:r>
              <a:rPr lang="cs-CZ" sz="1300" b="1" dirty="0" err="1" smtClean="0">
                <a:solidFill>
                  <a:prstClr val="black"/>
                </a:solidFill>
              </a:rPr>
              <a:t>Hunt</a:t>
            </a:r>
            <a:r>
              <a:rPr lang="cs-CZ" sz="1300" b="1" dirty="0" smtClean="0">
                <a:solidFill>
                  <a:prstClr val="black"/>
                </a:solidFill>
              </a:rPr>
              <a:t> – Autoportrét: </a:t>
            </a:r>
            <a:r>
              <a:rPr lang="cs-CZ" sz="1300" dirty="0" smtClean="0">
                <a:solidFill>
                  <a:prstClr val="black"/>
                </a:solidFill>
              </a:rPr>
              <a:t>AUTOR NEUVEDEN. hhttp://cs.wikipedia.org [online]. [cit. 25.1.2013]. Dostupný pod licencí public domain na WWW: </a:t>
            </a:r>
            <a:r>
              <a:rPr lang="cs-CZ" sz="1300" dirty="0" smtClean="0">
                <a:solidFill>
                  <a:prstClr val="black"/>
                </a:solidFill>
                <a:hlinkClick r:id="rId6"/>
              </a:rPr>
              <a:t>http://cs.wikipedia.org/wiki/Soubor:William_Holman_Hunt_-_Selfportrait.jpg</a:t>
            </a:r>
            <a:endParaRPr lang="cs-CZ" sz="1300" dirty="0" smtClean="0">
              <a:solidFill>
                <a:prstClr val="black"/>
              </a:solidFill>
            </a:endParaRPr>
          </a:p>
          <a:p>
            <a:pPr eaLnBrk="1" hangingPunct="1"/>
            <a:r>
              <a:rPr lang="cs-CZ" sz="1300" b="1" dirty="0">
                <a:solidFill>
                  <a:srgbClr val="000000"/>
                </a:solidFill>
              </a:rPr>
              <a:t>W. H. </a:t>
            </a:r>
            <a:r>
              <a:rPr lang="cs-CZ" sz="1300" b="1" dirty="0" err="1">
                <a:solidFill>
                  <a:srgbClr val="000000"/>
                </a:solidFill>
              </a:rPr>
              <a:t>Hunt</a:t>
            </a:r>
            <a:r>
              <a:rPr lang="cs-CZ" sz="1300" b="1" dirty="0">
                <a:solidFill>
                  <a:srgbClr val="000000"/>
                </a:solidFill>
              </a:rPr>
              <a:t> – Špatný pastýř</a:t>
            </a:r>
            <a:r>
              <a:rPr lang="cs-CZ" sz="1300" dirty="0">
                <a:solidFill>
                  <a:srgbClr val="000000"/>
                </a:solidFill>
              </a:rPr>
              <a:t>: THE YORCK PROJECT: 10.000 MEISTERWERKE DER MALEREI. DVD-ROM, 2002. ISBN 3936122202. DISTRIBUTED BY DIRECTMEDIA PUBLISHING GMBH.. hhttp://cs.wikipedia.org [online]. [cit. 25.1.2013]. Dostupný pod licencí public domain na WWW: </a:t>
            </a:r>
            <a:r>
              <a:rPr lang="cs-CZ" sz="1300" dirty="0">
                <a:solidFill>
                  <a:srgbClr val="000000"/>
                </a:solidFill>
                <a:hlinkClick r:id="rId7"/>
              </a:rPr>
              <a:t>http://cs.wikipedia.org/wiki/Soubor:William_Holman_Hunt_001.jpg</a:t>
            </a:r>
            <a:endParaRPr lang="cs-CZ" sz="1300" dirty="0">
              <a:solidFill>
                <a:srgbClr val="000000"/>
              </a:solidFill>
            </a:endParaRPr>
          </a:p>
          <a:p>
            <a:pPr eaLnBrk="1" hangingPunct="1"/>
            <a:r>
              <a:rPr lang="cs-CZ" sz="1300" b="1" dirty="0">
                <a:solidFill>
                  <a:srgbClr val="000000"/>
                </a:solidFill>
              </a:rPr>
              <a:t>E. </a:t>
            </a:r>
            <a:r>
              <a:rPr lang="cs-CZ" sz="1300" b="1" dirty="0" err="1">
                <a:solidFill>
                  <a:srgbClr val="000000"/>
                </a:solidFill>
              </a:rPr>
              <a:t>Burne</a:t>
            </a:r>
            <a:r>
              <a:rPr lang="cs-CZ" sz="1300" b="1" dirty="0">
                <a:solidFill>
                  <a:srgbClr val="000000"/>
                </a:solidFill>
              </a:rPr>
              <a:t>-Jones – Zlaté schodiště: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>
                <a:solidFill>
                  <a:srgbClr val="000000"/>
                </a:solidFill>
              </a:rPr>
              <a:t>http://en.wikipedia.org [online]. [cit. 25.1.2013]. Dostupný pod licencí public domain na WWW: </a:t>
            </a:r>
            <a:r>
              <a:rPr lang="cs-CZ" sz="1300" dirty="0">
                <a:solidFill>
                  <a:srgbClr val="000000"/>
                </a:solidFill>
                <a:hlinkClick r:id="rId8"/>
              </a:rPr>
              <a:t>http://en.wikipedia.org/wiki/File:Edward_Burne-Jones_The_Golden_Stairs.jpg</a:t>
            </a:r>
            <a:endParaRPr lang="cs-CZ" sz="1300" dirty="0">
              <a:solidFill>
                <a:srgbClr val="000000"/>
              </a:solidFill>
            </a:endParaRPr>
          </a:p>
          <a:p>
            <a:pPr eaLnBrk="1" hangingPunct="1"/>
            <a:r>
              <a:rPr lang="cs-CZ" sz="1300" b="1" dirty="0">
                <a:solidFill>
                  <a:srgbClr val="000000"/>
                </a:solidFill>
              </a:rPr>
              <a:t>E. </a:t>
            </a:r>
            <a:r>
              <a:rPr lang="cs-CZ" sz="1300" b="1" dirty="0" err="1">
                <a:solidFill>
                  <a:srgbClr val="000000"/>
                </a:solidFill>
              </a:rPr>
              <a:t>Burne</a:t>
            </a:r>
            <a:r>
              <a:rPr lang="cs-CZ" sz="1300" b="1" dirty="0">
                <a:solidFill>
                  <a:srgbClr val="000000"/>
                </a:solidFill>
              </a:rPr>
              <a:t>-Jones – Král </a:t>
            </a:r>
            <a:r>
              <a:rPr lang="cs-CZ" sz="1300" b="1" dirty="0" err="1">
                <a:solidFill>
                  <a:srgbClr val="000000"/>
                </a:solidFill>
              </a:rPr>
              <a:t>Kofetua</a:t>
            </a:r>
            <a:r>
              <a:rPr lang="cs-CZ" sz="1300" b="1" dirty="0">
                <a:solidFill>
                  <a:srgbClr val="000000"/>
                </a:solidFill>
              </a:rPr>
              <a:t> žebračka:</a:t>
            </a:r>
            <a:r>
              <a:rPr lang="cs-CZ" sz="1300" dirty="0">
                <a:solidFill>
                  <a:srgbClr val="333333"/>
                </a:solidFill>
              </a:rPr>
              <a:t> AUTOR NEUVEDEN.</a:t>
            </a:r>
            <a:r>
              <a:rPr lang="cs-CZ" sz="1300" b="1" dirty="0">
                <a:solidFill>
                  <a:srgbClr val="000000"/>
                </a:solidFill>
              </a:rPr>
              <a:t> </a:t>
            </a:r>
            <a:r>
              <a:rPr lang="cs-CZ" sz="1300" dirty="0">
                <a:solidFill>
                  <a:srgbClr val="000000"/>
                </a:solidFill>
              </a:rPr>
              <a:t>http://en.wikipedia.org [online]. [cit. 25.1.2013]. Dostupný pod licencí public domain na WWW: </a:t>
            </a:r>
            <a:r>
              <a:rPr lang="cs-CZ" sz="1300" dirty="0">
                <a:solidFill>
                  <a:srgbClr val="000000"/>
                </a:solidFill>
                <a:hlinkClick r:id="rId9"/>
              </a:rPr>
              <a:t>http://en.wikipedia.org/wiki/File:Burne-jones_cophetua.jpg</a:t>
            </a:r>
            <a:endParaRPr lang="cs-CZ" sz="1300" dirty="0">
              <a:solidFill>
                <a:srgbClr val="000000"/>
              </a:solidFill>
            </a:endParaRPr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J. E. </a:t>
            </a:r>
            <a:r>
              <a:rPr lang="cs-CZ" sz="1300" b="1" dirty="0" err="1"/>
              <a:t>Millais</a:t>
            </a:r>
            <a:r>
              <a:rPr lang="cs-CZ" sz="1300" b="1" dirty="0"/>
              <a:t> – Foto: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/>
              <a:t>http://en.wikipedia.org [online]. [cit. 27.1.2013]. Dostupný pod licencí public domain na WWW: </a:t>
            </a:r>
            <a:r>
              <a:rPr lang="cs-CZ" sz="1300" dirty="0">
                <a:hlinkClick r:id="rId10"/>
              </a:rPr>
              <a:t>http://en.wikipedia.org/wiki/File:John_everett_millais.jpg</a:t>
            </a:r>
            <a:endParaRPr lang="cs-CZ" sz="1300" dirty="0"/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J. E. </a:t>
            </a:r>
            <a:r>
              <a:rPr lang="cs-CZ" sz="1300" b="1" dirty="0" err="1"/>
              <a:t>Millais</a:t>
            </a:r>
            <a:r>
              <a:rPr lang="cs-CZ" sz="1300" b="1" dirty="0"/>
              <a:t> – Ofélie: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/>
              <a:t>http://en.wikipedia.org [online]. [cit. 25.1.2013]. Dostupný pod licencí public domain na WWW: </a:t>
            </a:r>
            <a:r>
              <a:rPr lang="cs-CZ" sz="1300" dirty="0">
                <a:hlinkClick r:id="rId11"/>
              </a:rPr>
              <a:t>http://en.wikipedia.org/wiki/File:John_Everett_Millais_-_Ophelia_-_Google_Art_Project.jpg</a:t>
            </a:r>
            <a:endParaRPr lang="cs-CZ" sz="1300" dirty="0"/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J. E. </a:t>
            </a:r>
            <a:r>
              <a:rPr lang="cs-CZ" sz="1300" b="1" dirty="0" err="1"/>
              <a:t>Millais</a:t>
            </a:r>
            <a:r>
              <a:rPr lang="cs-CZ" sz="1300" b="1" dirty="0"/>
              <a:t> – Slepá dívka: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/>
              <a:t>http://en.wikipedia.org [online]. [cit. 25.1.2013]. Dostupný pod licencí public domain na WWW: </a:t>
            </a:r>
            <a:r>
              <a:rPr lang="cs-CZ" sz="1300" dirty="0">
                <a:hlinkClick r:id="rId12"/>
              </a:rPr>
              <a:t>http://en.wikipedia.org/wiki/File:Millais-http://en.wikipedia.org/wiki/File:Millais-Blind_Girl.jpg</a:t>
            </a:r>
            <a:endParaRPr lang="cs-CZ" sz="1300" dirty="0"/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J. E. </a:t>
            </a:r>
            <a:r>
              <a:rPr lang="cs-CZ" sz="1300" b="1" dirty="0" err="1"/>
              <a:t>Millais</a:t>
            </a:r>
            <a:r>
              <a:rPr lang="cs-CZ" sz="1300" b="1" dirty="0"/>
              <a:t> – Ruskin: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/>
              <a:t>http://en.wikipedia.org [online]. [cit. 25.1.2013]. Dostupný pod licencí public domain na WWW: </a:t>
            </a:r>
            <a:r>
              <a:rPr lang="cs-CZ" sz="1300" dirty="0">
                <a:hlinkClick r:id="rId13"/>
              </a:rPr>
              <a:t>http://en.wikipedia.org/wiki/File:Millais_Ruskin.jpg</a:t>
            </a:r>
            <a:endParaRPr lang="cs-CZ" sz="1300" dirty="0"/>
          </a:p>
          <a:p>
            <a:pPr eaLnBrk="1" hangingPunct="1">
              <a:lnSpc>
                <a:spcPct val="70000"/>
              </a:lnSpc>
            </a:pPr>
            <a:r>
              <a:rPr lang="pl-PL" sz="1300" b="1" dirty="0">
                <a:solidFill>
                  <a:srgbClr val="000000"/>
                </a:solidFill>
              </a:rPr>
              <a:t>Skupina Peredvižniků - Foto: </a:t>
            </a:r>
            <a:r>
              <a:rPr lang="cs-CZ" sz="1300" dirty="0">
                <a:solidFill>
                  <a:srgbClr val="333333"/>
                </a:solidFill>
              </a:rPr>
              <a:t>AUTOR NEUVEDEN. </a:t>
            </a:r>
            <a:r>
              <a:rPr lang="cs-CZ" sz="1300" dirty="0"/>
              <a:t>cs.wikipedia.org [online]. [cit. 25.1.2013]. Dostupný pod licencí public domain na WWW: </a:t>
            </a:r>
            <a:r>
              <a:rPr lang="cs-CZ" sz="1300" dirty="0">
                <a:hlinkClick r:id="rId14"/>
              </a:rPr>
              <a:t>http://cs.wikipedia.org/wiki/Soubor:Peredvizhniki.jpg</a:t>
            </a:r>
            <a:endParaRPr lang="cs-CZ" sz="1300" dirty="0">
              <a:solidFill>
                <a:srgbClr val="000000"/>
              </a:solidFill>
            </a:endParaRPr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I. J. </a:t>
            </a:r>
            <a:r>
              <a:rPr lang="cs-CZ" sz="1300" b="1" dirty="0" err="1"/>
              <a:t>Repin</a:t>
            </a:r>
            <a:r>
              <a:rPr lang="cs-CZ" sz="1300" b="1" dirty="0"/>
              <a:t> – Autoportrét: </a:t>
            </a:r>
            <a:r>
              <a:rPr lang="cs-CZ" sz="1300" dirty="0"/>
              <a:t>WWW.PICTURE.ART-CATALOG.RU. cs.wikipedia.org [online]. [cit. 25.1.2013]. Dostupný pod licencí public domain na WWW: </a:t>
            </a:r>
            <a:r>
              <a:rPr lang="cs-CZ" sz="1300" dirty="0">
                <a:hlinkClick r:id="rId15"/>
              </a:rPr>
              <a:t>http://cs.wikipedia.org/wiki/Soubor:REPIN_portret_REPIN.jpg</a:t>
            </a:r>
            <a:endParaRPr lang="cs-CZ" sz="1300" dirty="0"/>
          </a:p>
          <a:p>
            <a:pPr eaLnBrk="1" hangingPunct="1">
              <a:lnSpc>
                <a:spcPct val="70000"/>
              </a:lnSpc>
            </a:pPr>
            <a:r>
              <a:rPr lang="cs-CZ" sz="1300" b="1" dirty="0"/>
              <a:t>I. J. </a:t>
            </a:r>
            <a:r>
              <a:rPr lang="cs-CZ" sz="1300" b="1" dirty="0" err="1"/>
              <a:t>Repin</a:t>
            </a:r>
            <a:r>
              <a:rPr lang="cs-CZ" sz="1300" b="1" dirty="0"/>
              <a:t> – Car Ivan Hrozný s mrtvým carevičem:  </a:t>
            </a:r>
            <a:r>
              <a:rPr lang="cs-CZ" sz="1300" dirty="0"/>
              <a:t>HL.NET </a:t>
            </a:r>
            <a:r>
              <a:rPr lang="ja-JP" altLang="en-US" sz="1300" dirty="0"/>
              <a:t>列宾</a:t>
            </a:r>
            <a:r>
              <a:rPr lang="en-US" altLang="ja-JP" sz="1300" dirty="0"/>
              <a:t>. </a:t>
            </a:r>
            <a:r>
              <a:rPr lang="cs-CZ" sz="1300" dirty="0"/>
              <a:t>cs.wikipedia.org [online]. [cit. 25.1.2013]. Dostupný pod licencí public domain na WWW: </a:t>
            </a:r>
            <a:r>
              <a:rPr lang="cs-CZ" sz="1300" dirty="0">
                <a:hlinkClick r:id="rId16"/>
              </a:rPr>
              <a:t>http://</a:t>
            </a:r>
            <a:r>
              <a:rPr lang="cs-CZ" sz="1300" dirty="0" smtClean="0">
                <a:hlinkClick r:id="rId16"/>
              </a:rPr>
              <a:t>cs.wikipedia.org/wiki/Soubor:REPIN_Ivan_Terrible%26Ivan.jpg</a:t>
            </a:r>
            <a:endParaRPr lang="cs-CZ" sz="1300" dirty="0" smtClean="0"/>
          </a:p>
        </p:txBody>
      </p:sp>
    </p:spTree>
    <p:extLst>
      <p:ext uri="{BB962C8B-B14F-4D97-AF65-F5344CB8AC3E}">
        <p14:creationId xmlns:p14="http://schemas.microsoft.com/office/powerpoint/2010/main" val="271957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39725"/>
            <a:ext cx="7886700" cy="650875"/>
          </a:xfrm>
        </p:spPr>
        <p:txBody>
          <a:bodyPr/>
          <a:lstStyle/>
          <a:p>
            <a:pPr defTabSz="685749" eaLnBrk="1" fontAlgn="auto" hangingPunct="1">
              <a:spcAft>
                <a:spcPts val="0"/>
              </a:spcAft>
              <a:defRPr/>
            </a:pPr>
            <a:r>
              <a:rPr lang="cs-CZ" dirty="0"/>
              <a:t>Citace</a:t>
            </a:r>
            <a:r>
              <a:rPr lang="cs-CZ" sz="2400" dirty="0"/>
              <a:t>:</a:t>
            </a:r>
            <a:endParaRPr lang="cs-CZ" dirty="0"/>
          </a:p>
        </p:txBody>
      </p:sp>
      <p:sp>
        <p:nvSpPr>
          <p:cNvPr id="91139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295400"/>
            <a:ext cx="8534400" cy="5181600"/>
          </a:xfrm>
        </p:spPr>
        <p:txBody>
          <a:bodyPr/>
          <a:lstStyle/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I. J. </a:t>
            </a:r>
            <a:r>
              <a:rPr lang="cs-CZ" b="1" dirty="0" err="1" smtClean="0"/>
              <a:t>Repin</a:t>
            </a:r>
            <a:r>
              <a:rPr lang="cs-CZ" b="1" dirty="0" smtClean="0"/>
              <a:t> – </a:t>
            </a:r>
            <a:r>
              <a:rPr lang="cs-CZ" b="1" dirty="0" err="1" smtClean="0"/>
              <a:t>Burlaci</a:t>
            </a:r>
            <a:r>
              <a:rPr lang="cs-CZ" b="1" dirty="0" smtClean="0"/>
              <a:t> na Volze:  </a:t>
            </a:r>
            <a:r>
              <a:rPr lang="cs-CZ" dirty="0" smtClean="0"/>
              <a:t>LJ.ROSSIA.ORG. cs.wikipedia.org [online]. [cit. 25.1.2013]. Dostupný pod licencí public domain na </a:t>
            </a:r>
            <a:r>
              <a:rPr lang="cs-CZ" b="1" dirty="0" smtClean="0"/>
              <a:t>WWW: </a:t>
            </a:r>
            <a:r>
              <a:rPr lang="cs-CZ" b="1" dirty="0" smtClean="0">
                <a:hlinkClick r:id="rId3"/>
              </a:rPr>
              <a:t>http://cs.wikipedia.org/wiki/Soubor:Ilia_Efimovich_Repin_(1844-1930)_-_Volga_Boatmen_(1870-1873).jpg</a:t>
            </a:r>
            <a:endParaRPr lang="cs-CZ" b="1" dirty="0" smtClean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V. G. </a:t>
            </a:r>
            <a:r>
              <a:rPr lang="cs-CZ" b="1" dirty="0" err="1" smtClean="0"/>
              <a:t>Perov</a:t>
            </a:r>
            <a:r>
              <a:rPr lang="cs-CZ" b="1" dirty="0" smtClean="0"/>
              <a:t> – Autoportrét: </a:t>
            </a:r>
            <a:r>
              <a:rPr lang="cs-CZ" dirty="0"/>
              <a:t>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20.8.2013]. Dostupný pod licencí public domain na WWW: </a:t>
            </a:r>
            <a:r>
              <a:rPr lang="cs-CZ" dirty="0">
                <a:hlinkClick r:id="rId4"/>
              </a:rPr>
              <a:t>http://commons.wikimedia.org/wiki/File:%D0%9F%D0%B5%D1%80%D0%BE%D0%B2_%</a:t>
            </a:r>
            <a:r>
              <a:rPr lang="cs-CZ" dirty="0" smtClean="0">
                <a:hlinkClick r:id="rId4"/>
              </a:rPr>
              <a:t>D0%90%D0%B2%D1%82%D0%BE%D0%BF%D0%BE%D1%80%D1%82%D1%80%D0%B5%D1%82_2.png</a:t>
            </a:r>
            <a:endParaRPr lang="cs-CZ" dirty="0" smtClean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V. G. </a:t>
            </a:r>
            <a:r>
              <a:rPr lang="cs-CZ" b="1" dirty="0" err="1" smtClean="0"/>
              <a:t>Perov</a:t>
            </a:r>
            <a:r>
              <a:rPr lang="cs-CZ" b="1" dirty="0" smtClean="0"/>
              <a:t> – </a:t>
            </a:r>
            <a:r>
              <a:rPr lang="cs-CZ" b="1" dirty="0"/>
              <a:t>Doprovázení nebožtíka: </a:t>
            </a:r>
            <a:r>
              <a:rPr lang="cs-CZ" dirty="0" smtClean="0"/>
              <a:t>HTTP://WWW.PICTURE.ART-CATALOG.RU/PICTURE.PHP?ID_PICTURE=12507. http://commons.wikimedia.org [online]. [cit. 25.1.2013]. Dostupný pod licencí public domain na WWW: </a:t>
            </a:r>
            <a:r>
              <a:rPr lang="cs-CZ" dirty="0" smtClean="0">
                <a:hlinkClick r:id="rId5"/>
              </a:rPr>
              <a:t>http://commons.wikimedia.org/wiki/File:%D0%9F%D1%80%D0%BE%D0%B2%D0%BE%D0%B4%D1%8B_%D0%BF%D0%BE%D0%BA%D0%BE%D0%B9%D0%BD%D0%B8%D0%BA%D0%B0.jpg?uselang=ru</a:t>
            </a:r>
            <a:endParaRPr lang="cs-CZ" dirty="0" smtClean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A. von Menzel – Foto: </a:t>
            </a:r>
            <a:r>
              <a:rPr lang="cs-CZ" dirty="0" smtClean="0"/>
              <a:t>BUNDESARCHIV, BILD 183-R30367 / CC-BY-SA. http://cs.wikipedia.org [online]. [cit. 26.1.2013]. Dostupný pod licencí Creative Commons na WWW: </a:t>
            </a:r>
            <a:r>
              <a:rPr lang="cs-CZ" dirty="0" smtClean="0">
                <a:hlinkClick r:id="rId6"/>
              </a:rPr>
              <a:t>http://cs.wikipedia.org/wiki/Soubor:Bundesarchiv_Bild_183-R30367,_Adolph_von_Menzel.jpg</a:t>
            </a:r>
            <a:endParaRPr lang="cs-CZ" dirty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A. von Menzel – Flétnový koncert: </a:t>
            </a:r>
            <a:r>
              <a:rPr lang="cs-CZ" dirty="0" smtClean="0"/>
              <a:t>AUTOR NEUVEDEN. http://commons.wikimedia.org [online]. [cit. 26.1.2013]. Dostupný pod licencí public domain na WWW: </a:t>
            </a:r>
            <a:r>
              <a:rPr lang="cs-CZ" dirty="0" smtClean="0">
                <a:hlinkClick r:id="rId7"/>
              </a:rPr>
              <a:t>http://commons.wikimedia.org/wiki/</a:t>
            </a:r>
            <a:r>
              <a:rPr lang="cs-CZ" dirty="0" err="1" smtClean="0">
                <a:hlinkClick r:id="rId7"/>
              </a:rPr>
              <a:t>File:Adolfmenzel.jpg</a:t>
            </a:r>
            <a:r>
              <a:rPr lang="cs-CZ" b="1" dirty="0" err="1"/>
              <a:t>A</a:t>
            </a:r>
            <a:r>
              <a:rPr lang="cs-CZ" b="1" dirty="0"/>
              <a:t>. von Menzel – Autoportrét: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9.7.2013]. Dostupný pod licencí public domain na WWW: </a:t>
            </a:r>
            <a:r>
              <a:rPr lang="cs-CZ" dirty="0">
                <a:hlinkClick r:id="rId8"/>
              </a:rPr>
              <a:t>https://</a:t>
            </a:r>
            <a:r>
              <a:rPr lang="cs-CZ" dirty="0" smtClean="0">
                <a:hlinkClick r:id="rId8"/>
              </a:rPr>
              <a:t>commons.wikimedia.org/wiki/File:Adolfmenzel.jpg</a:t>
            </a:r>
            <a:endParaRPr lang="cs-CZ" dirty="0" smtClean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/>
              <a:t>A. von Menzel – </a:t>
            </a:r>
            <a:r>
              <a:rPr lang="cs-CZ" b="1" dirty="0" smtClean="0"/>
              <a:t>Alfréd Veliký: </a:t>
            </a:r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20.8.2013].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commons.wikimedia.org/wiki/File:Adolf_Friedrich_Erdmann_von_Menzel_002.jpg</a:t>
            </a:r>
            <a:endParaRPr lang="cs-CZ" dirty="0" smtClean="0"/>
          </a:p>
          <a:p>
            <a:pPr eaLnBrk="1" hangingPunct="1">
              <a:lnSpc>
                <a:spcPct val="70000"/>
              </a:lnSpc>
              <a:buFont typeface="+mj-lt"/>
              <a:buAutoNum type="arabicPeriod" startAt="16"/>
            </a:pPr>
            <a:r>
              <a:rPr lang="cs-CZ" b="1" dirty="0" smtClean="0"/>
              <a:t>A</a:t>
            </a:r>
            <a:r>
              <a:rPr lang="cs-CZ" b="1" dirty="0"/>
              <a:t>. von Menzel –  Slévárna: </a:t>
            </a:r>
            <a:r>
              <a:rPr lang="cs-CZ" dirty="0"/>
              <a:t>AUTOR NEUVEDEN. http://commons.wikimedia.org [online]. [cit. 26.1.2013]. Dostupný pod licencí public domain na WWW: </a:t>
            </a:r>
            <a:r>
              <a:rPr lang="cs-CZ" dirty="0">
                <a:hlinkClick r:id="rId10"/>
              </a:rPr>
              <a:t>http://commons.wikimedia.org/wiki/File:Adolph_Menzel_-_Eisenwalzwerk_-_Google_Art_Project.jpg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032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37197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kla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1734</TotalTime>
  <Words>1802</Words>
  <Application>Microsoft Office PowerPoint</Application>
  <PresentationFormat>Předvádění na obrazovce (4:3)</PresentationFormat>
  <Paragraphs>203</Paragraphs>
  <Slides>28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Výklad</vt:lpstr>
      <vt:lpstr>Prezentace aplikace PowerPoint</vt:lpstr>
      <vt:lpstr>ANOTACE</vt:lpstr>
      <vt:lpstr>REALISMUS V EVROPSKÉM MALÍŘSTVÍ</vt:lpstr>
      <vt:lpstr>OPAKOVÁNÍ</vt:lpstr>
      <vt:lpstr>Doplňte do textu vynechané informace:</vt:lpstr>
      <vt:lpstr>Přiřaďte k autorovi obrázek a doplňte jeho název:</vt:lpstr>
      <vt:lpstr>Prerafaelité</vt:lpstr>
      <vt:lpstr>Dante Gabriel Rossetti</vt:lpstr>
      <vt:lpstr>Prezentace aplikace PowerPoint</vt:lpstr>
      <vt:lpstr>William Holman Hunt</vt:lpstr>
      <vt:lpstr>Špatný pastýř </vt:lpstr>
      <vt:lpstr>Edward Burne-Jones</vt:lpstr>
      <vt:lpstr> John Everett Millais</vt:lpstr>
      <vt:lpstr>Ofélie</vt:lpstr>
      <vt:lpstr>Prezentace aplikace PowerPoint</vt:lpstr>
      <vt:lpstr>Pěredvižnici</vt:lpstr>
      <vt:lpstr>Ilja Jefimovič Repin</vt:lpstr>
      <vt:lpstr>Car Ivan Hrozný s mrtvým carevičem</vt:lpstr>
      <vt:lpstr>Burlaci na Volze</vt:lpstr>
      <vt:lpstr>Vasilij Grigorjevič Perov</vt:lpstr>
      <vt:lpstr>Adolf von Menzel</vt:lpstr>
      <vt:lpstr>Prezentace aplikace PowerPoint</vt:lpstr>
      <vt:lpstr>Slévárna</vt:lpstr>
      <vt:lpstr>KONEC</vt:lpstr>
      <vt:lpstr>Citace k úvodnímu opakování: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POSTIMPRESIONISMUS</dc:title>
  <cp:lastModifiedBy>Marcela Jelínková</cp:lastModifiedBy>
  <cp:revision>127</cp:revision>
  <dcterms:modified xsi:type="dcterms:W3CDTF">2013-09-27T09:35:12Z</dcterms:modified>
</cp:coreProperties>
</file>