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 id="2147483708" r:id="rId2"/>
  </p:sldMasterIdLst>
  <p:notesMasterIdLst>
    <p:notesMasterId r:id="rId33"/>
  </p:notesMasterIdLst>
  <p:sldIdLst>
    <p:sldId id="431" r:id="rId3"/>
    <p:sldId id="432" r:id="rId4"/>
    <p:sldId id="433" r:id="rId5"/>
    <p:sldId id="434" r:id="rId6"/>
    <p:sldId id="435" r:id="rId7"/>
    <p:sldId id="436" r:id="rId8"/>
    <p:sldId id="437" r:id="rId9"/>
    <p:sldId id="438" r:id="rId10"/>
    <p:sldId id="439" r:id="rId11"/>
    <p:sldId id="441" r:id="rId12"/>
    <p:sldId id="442" r:id="rId13"/>
    <p:sldId id="443" r:id="rId14"/>
    <p:sldId id="444" r:id="rId15"/>
    <p:sldId id="445" r:id="rId16"/>
    <p:sldId id="446" r:id="rId17"/>
    <p:sldId id="447" r:id="rId18"/>
    <p:sldId id="448" r:id="rId19"/>
    <p:sldId id="449" r:id="rId20"/>
    <p:sldId id="450" r:id="rId21"/>
    <p:sldId id="451" r:id="rId22"/>
    <p:sldId id="452" r:id="rId23"/>
    <p:sldId id="454" r:id="rId24"/>
    <p:sldId id="455" r:id="rId25"/>
    <p:sldId id="459" r:id="rId26"/>
    <p:sldId id="456" r:id="rId27"/>
    <p:sldId id="457" r:id="rId28"/>
    <p:sldId id="458" r:id="rId29"/>
    <p:sldId id="460" r:id="rId30"/>
    <p:sldId id="461" r:id="rId31"/>
    <p:sldId id="462" r:id="rId3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1C9A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0" autoAdjust="0"/>
    <p:restoredTop sz="93298" autoAdjust="0"/>
  </p:normalViewPr>
  <p:slideViewPr>
    <p:cSldViewPr>
      <p:cViewPr varScale="1">
        <p:scale>
          <a:sx n="66" d="100"/>
          <a:sy n="66" d="100"/>
        </p:scale>
        <p:origin x="1434"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6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C39B2E46-25D9-4848-9EE0-8FAE565067EE}" type="datetimeFigureOut">
              <a:rPr lang="cs-CZ"/>
              <a:pPr>
                <a:defRPr/>
              </a:pPr>
              <a:t>30. 9. 2013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5074BB6F-ABFF-4629-89CE-F95A4B4F3119}" type="slidenum">
              <a:rPr lang="cs-CZ"/>
              <a:pPr>
                <a:defRPr/>
              </a:pPr>
              <a:t>‹#›</a:t>
            </a:fld>
            <a:endParaRPr lang="cs-CZ"/>
          </a:p>
        </p:txBody>
      </p:sp>
    </p:spTree>
    <p:extLst>
      <p:ext uri="{BB962C8B-B14F-4D97-AF65-F5344CB8AC3E}">
        <p14:creationId xmlns:p14="http://schemas.microsoft.com/office/powerpoint/2010/main" val="227944709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Zástupný symbol pro obrázek snímku 1"/>
          <p:cNvSpPr>
            <a:spLocks noGrp="1" noRot="1" noChangeAspect="1" noTextEdit="1"/>
          </p:cNvSpPr>
          <p:nvPr>
            <p:ph type="sldImg"/>
          </p:nvPr>
        </p:nvSpPr>
        <p:spPr>
          <a:ln/>
        </p:spPr>
      </p:sp>
      <p:sp>
        <p:nvSpPr>
          <p:cNvPr id="13315" name="Zástupný symbol pro poznámky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cs-CZ" smtClean="0">
              <a:latin typeface="Times New Roman" panose="02020603050405020304" pitchFamily="18" charset="0"/>
            </a:endParaRPr>
          </a:p>
        </p:txBody>
      </p:sp>
      <p:sp>
        <p:nvSpPr>
          <p:cNvPr id="13316" name="Zástupný symbol pro číslo snímku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401E902-FCA9-4396-93DE-FE33E01DB177}" type="slidenum">
              <a:rPr lang="cs-CZ" sz="1200" smtClean="0">
                <a:solidFill>
                  <a:srgbClr val="000000"/>
                </a:solidFill>
                <a:latin typeface="Calibri" panose="020F0502020204030204" pitchFamily="34" charset="0"/>
              </a:rPr>
              <a:pPr/>
              <a:t>1</a:t>
            </a:fld>
            <a:endParaRPr lang="cs-CZ" sz="120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029150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Zástupný symbol pro obrázek snímku 1"/>
          <p:cNvSpPr>
            <a:spLocks noGrp="1" noRot="1" noChangeAspect="1" noTextEdit="1"/>
          </p:cNvSpPr>
          <p:nvPr>
            <p:ph type="sldImg"/>
          </p:nvPr>
        </p:nvSpPr>
        <p:spPr>
          <a:ln/>
        </p:spPr>
      </p:sp>
      <p:sp>
        <p:nvSpPr>
          <p:cNvPr id="15363" name="Zástupný symbol pro poznámky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cs-CZ" smtClean="0">
              <a:latin typeface="Times New Roman" panose="02020603050405020304" pitchFamily="18" charset="0"/>
            </a:endParaRPr>
          </a:p>
        </p:txBody>
      </p:sp>
      <p:sp>
        <p:nvSpPr>
          <p:cNvPr id="15364" name="Zástupný symbol pro číslo snímku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1FBC42A-FF4C-44E5-848D-8A81D51E0258}" type="slidenum">
              <a:rPr lang="cs-CZ" sz="1200" smtClean="0">
                <a:solidFill>
                  <a:srgbClr val="000000"/>
                </a:solidFill>
                <a:latin typeface="Calibri" panose="020F0502020204030204" pitchFamily="34" charset="0"/>
              </a:rPr>
              <a:pPr/>
              <a:t>2</a:t>
            </a:fld>
            <a:endParaRPr lang="cs-CZ" sz="120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132052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4E06467-124E-428E-989D-A1941036AC03}" type="slidenum">
              <a:rPr lang="en-US" sz="1200" smtClean="0">
                <a:solidFill>
                  <a:srgbClr val="000000"/>
                </a:solidFill>
              </a:rPr>
              <a:pPr/>
              <a:t>9</a:t>
            </a:fld>
            <a:endParaRPr lang="en-US" sz="1200" smtClean="0">
              <a:solidFill>
                <a:srgbClr val="000000"/>
              </a:solidFill>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smtClean="0">
              <a:latin typeface="Times New Roman" panose="02020603050405020304" pitchFamily="18" charset="0"/>
            </a:endParaRPr>
          </a:p>
        </p:txBody>
      </p:sp>
    </p:spTree>
    <p:extLst>
      <p:ext uri="{BB962C8B-B14F-4D97-AF65-F5344CB8AC3E}">
        <p14:creationId xmlns:p14="http://schemas.microsoft.com/office/powerpoint/2010/main" val="420993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0405513-05C1-4864-B725-62F6E83B6839}" type="slidenum">
              <a:rPr lang="en-US" sz="1200" smtClean="0">
                <a:solidFill>
                  <a:srgbClr val="000000"/>
                </a:solidFill>
              </a:rPr>
              <a:pPr/>
              <a:t>11</a:t>
            </a:fld>
            <a:endParaRPr lang="en-US" sz="1200" smtClean="0">
              <a:solidFill>
                <a:srgbClr val="000000"/>
              </a:solidFill>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Jeho zdraví a neléčená syfilida si však vybraly krutou daň – posledních šest měsíců svého života Manet trávil v nekonečné bolesti a utrpení a deset dní před jeho smrtí mu muselo být kvůli gangréně amputováno levé chodidlo. </a:t>
            </a:r>
          </a:p>
        </p:txBody>
      </p:sp>
    </p:spTree>
    <p:extLst>
      <p:ext uri="{BB962C8B-B14F-4D97-AF65-F5344CB8AC3E}">
        <p14:creationId xmlns:p14="http://schemas.microsoft.com/office/powerpoint/2010/main" val="478152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Vznikl jako reakce na povýšené chování komise oficiálního Salonu. Přijímací komise tehdy zamítla více než čtyři tisíce obrazů, což vyvolalo pobouření veřejnosti. Vláda byla tak zavalena protesty, že císař Napoleon III. sám navštívil galerie, aby si prohlédl vystavená díla. Podle svědectví nebyl schopen odlišit přijaté a odmítnuté malby. Přikázal tedy, aby se uspořádala nová oddělená výstava odmítnutých prací, která by byla přístupná veřejnosti.</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35F6F8-9292-4BD5-96EE-7F893CDB2EF4}" type="slidenum">
              <a:rPr lang="en-US" sz="1200" smtClean="0">
                <a:solidFill>
                  <a:srgbClr val="000000"/>
                </a:solidFill>
              </a:rPr>
              <a:pPr/>
              <a:t>15</a:t>
            </a:fld>
            <a:endParaRPr lang="en-US" sz="1200" smtClean="0">
              <a:solidFill>
                <a:srgbClr val="000000"/>
              </a:solidFill>
            </a:endParaRPr>
          </a:p>
        </p:txBody>
      </p:sp>
    </p:spTree>
    <p:extLst>
      <p:ext uri="{BB962C8B-B14F-4D97-AF65-F5344CB8AC3E}">
        <p14:creationId xmlns:p14="http://schemas.microsoft.com/office/powerpoint/2010/main" val="2310961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Victorine Meurent byla Manetovou modelkou po dlouhá léta, setkali se již v roce 1862. V době jejich seznámení bylo Victorine pouhých osmnáct let, ale na Maneta udělala obrovský dojem. Pracovala jako modelka v Couturově studiu, hrála na kytaru a uměla malovat. Byla také silnou a svobodnou osobností, a tak koncem šedesátých let 19. století odešla do Ameriky. Zpět se vrátila roku 1872 jako alkoholička a brzy zmizela v zapomnění.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033043E-CEBF-4EF7-B38C-B03E18A26C9A}" type="slidenum">
              <a:rPr lang="en-US" sz="1200" smtClean="0">
                <a:solidFill>
                  <a:srgbClr val="000000"/>
                </a:solidFill>
              </a:rPr>
              <a:pPr/>
              <a:t>16</a:t>
            </a:fld>
            <a:endParaRPr lang="en-US" sz="1200" smtClean="0">
              <a:solidFill>
                <a:srgbClr val="000000"/>
              </a:solidFill>
            </a:endParaRPr>
          </a:p>
        </p:txBody>
      </p:sp>
    </p:spTree>
    <p:extLst>
      <p:ext uri="{BB962C8B-B14F-4D97-AF65-F5344CB8AC3E}">
        <p14:creationId xmlns:p14="http://schemas.microsoft.com/office/powerpoint/2010/main" val="2031798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Manet byl blízkým přítelem spisovatele Émile Zoly, který ho vždy v tisku nadšeně podporoval. </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865F9EE-5910-4DE7-8E4E-DB74BB2D24D0}" type="slidenum">
              <a:rPr lang="en-US" sz="1200" smtClean="0">
                <a:solidFill>
                  <a:srgbClr val="000000"/>
                </a:solidFill>
              </a:rPr>
              <a:pPr/>
              <a:t>19</a:t>
            </a:fld>
            <a:endParaRPr lang="en-US" sz="1200" smtClean="0">
              <a:solidFill>
                <a:srgbClr val="000000"/>
              </a:solidFill>
            </a:endParaRPr>
          </a:p>
        </p:txBody>
      </p:sp>
    </p:spTree>
    <p:extLst>
      <p:ext uri="{BB962C8B-B14F-4D97-AF65-F5344CB8AC3E}">
        <p14:creationId xmlns:p14="http://schemas.microsoft.com/office/powerpoint/2010/main" val="220270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Jeho první ženou byla Holanďanka Suzanne Leenhoff, se kterou se Manet začal blíže stýkat již v roce 1849 po návratu z Ria. Suzanne docházela do domu Manetových, aby učila jeho mladší bratry hrát na piano. V roce 1852 Suzanne porodila nemanželského syna Leona Koella Leenhoffa, jehož otcem mohl být jak Édouard, tak i jeho otec, který zemřel v roce 1862. Édouard a Suzanne byli spolu oddáni v roce 1863 v Holandsku, odkud Suzanne pocházela. Hodně Manetových přátel bylo jeho rozhodnutím překvapeno, jejich třináctiletý vztah byl tajemstvím i pro Manetovy nejbližší přátele. </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ADF5ADA-A3FB-4311-B775-EE8A239F534A}" type="slidenum">
              <a:rPr lang="en-US" sz="1200" smtClean="0">
                <a:solidFill>
                  <a:srgbClr val="000000"/>
                </a:solidFill>
              </a:rPr>
              <a:pPr/>
              <a:t>20</a:t>
            </a:fld>
            <a:endParaRPr lang="en-US" sz="1200" smtClean="0">
              <a:solidFill>
                <a:srgbClr val="000000"/>
              </a:solidFill>
            </a:endParaRPr>
          </a:p>
        </p:txBody>
      </p:sp>
    </p:spTree>
    <p:extLst>
      <p:ext uri="{BB962C8B-B14F-4D97-AF65-F5344CB8AC3E}">
        <p14:creationId xmlns:p14="http://schemas.microsoft.com/office/powerpoint/2010/main" val="3873935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Manet byl od roku 1874 švagrem Berthe Morisotové, která si vzala za manžela jeho bratra Eugena.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7E228D9-E8A6-4444-8C93-83AD82B30FCF}" type="slidenum">
              <a:rPr lang="en-US" sz="1200" smtClean="0">
                <a:solidFill>
                  <a:srgbClr val="000000"/>
                </a:solidFill>
              </a:rPr>
              <a:pPr/>
              <a:t>21</a:t>
            </a:fld>
            <a:endParaRPr lang="en-US" sz="1200" smtClean="0">
              <a:solidFill>
                <a:srgbClr val="000000"/>
              </a:solidFill>
            </a:endParaRPr>
          </a:p>
        </p:txBody>
      </p:sp>
    </p:spTree>
    <p:extLst>
      <p:ext uri="{BB962C8B-B14F-4D97-AF65-F5344CB8AC3E}">
        <p14:creationId xmlns:p14="http://schemas.microsoft.com/office/powerpoint/2010/main" val="69118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smtClean="0">
              <a:latin typeface="Times New Roman" panose="02020603050405020304" pitchFamily="18"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BA1EDE2-FA09-4AA9-B0DA-DE9136C64FCD}" type="slidenum">
              <a:rPr lang="en-US" sz="1200" smtClean="0">
                <a:solidFill>
                  <a:srgbClr val="000000"/>
                </a:solidFill>
              </a:rPr>
              <a:pPr/>
              <a:t>22</a:t>
            </a:fld>
            <a:endParaRPr lang="en-US" sz="1200" smtClean="0">
              <a:solidFill>
                <a:srgbClr val="000000"/>
              </a:solidFill>
            </a:endParaRPr>
          </a:p>
        </p:txBody>
      </p:sp>
    </p:spTree>
    <p:extLst>
      <p:ext uri="{BB962C8B-B14F-4D97-AF65-F5344CB8AC3E}">
        <p14:creationId xmlns:p14="http://schemas.microsoft.com/office/powerpoint/2010/main" val="3728854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s-CZ" smtClean="0">
                <a:latin typeface="Times New Roman" panose="02020603050405020304" pitchFamily="18" charset="0"/>
              </a:rPr>
              <a:t> Poslední velký obraz Maneta, který dokončil rok před smrtí. Konečně se dočkává všeobecného uznání. </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2D48F1F-BC6E-4270-8D0C-C9796C7A7F17}" type="slidenum">
              <a:rPr lang="en-US" sz="1200" smtClean="0">
                <a:solidFill>
                  <a:srgbClr val="000000"/>
                </a:solidFill>
              </a:rPr>
              <a:pPr/>
              <a:t>23</a:t>
            </a:fld>
            <a:endParaRPr lang="en-US" sz="1200" smtClean="0">
              <a:solidFill>
                <a:srgbClr val="000000"/>
              </a:solidFill>
            </a:endParaRPr>
          </a:p>
        </p:txBody>
      </p:sp>
    </p:spTree>
    <p:extLst>
      <p:ext uri="{BB962C8B-B14F-4D97-AF65-F5344CB8AC3E}">
        <p14:creationId xmlns:p14="http://schemas.microsoft.com/office/powerpoint/2010/main" val="4238409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smtClean="0">
              <a:latin typeface="Times New Roman" panose="02020603050405020304" pitchFamily="18"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043FD9B-55A9-471E-AE90-C0BFF51C0ACA}" type="slidenum">
              <a:rPr lang="en-US" sz="1200" smtClean="0">
                <a:solidFill>
                  <a:srgbClr val="000000"/>
                </a:solidFill>
              </a:rPr>
              <a:pPr/>
              <a:t>24</a:t>
            </a:fld>
            <a:endParaRPr lang="en-US" sz="1200" smtClean="0">
              <a:solidFill>
                <a:srgbClr val="000000"/>
              </a:solidFill>
            </a:endParaRPr>
          </a:p>
        </p:txBody>
      </p:sp>
    </p:spTree>
    <p:extLst>
      <p:ext uri="{BB962C8B-B14F-4D97-AF65-F5344CB8AC3E}">
        <p14:creationId xmlns:p14="http://schemas.microsoft.com/office/powerpoint/2010/main" val="244794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smtClean="0">
              <a:latin typeface="Times New Roman" panose="02020603050405020304" pitchFamily="18"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6D5ADD9-8C54-4943-B4D1-53BF2B28DBB2}" type="slidenum">
              <a:rPr lang="en-US" sz="1200" smtClean="0">
                <a:solidFill>
                  <a:srgbClr val="000000"/>
                </a:solidFill>
              </a:rPr>
              <a:pPr/>
              <a:t>26</a:t>
            </a:fld>
            <a:endParaRPr lang="en-US" sz="1200" smtClean="0">
              <a:solidFill>
                <a:srgbClr val="000000"/>
              </a:solidFill>
            </a:endParaRPr>
          </a:p>
        </p:txBody>
      </p:sp>
    </p:spTree>
    <p:extLst>
      <p:ext uri="{BB962C8B-B14F-4D97-AF65-F5344CB8AC3E}">
        <p14:creationId xmlns:p14="http://schemas.microsoft.com/office/powerpoint/2010/main" val="2871887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s-CZ" smtClean="0">
              <a:latin typeface="Times New Roman" panose="02020603050405020304" pitchFamily="18"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B9D28FB-2148-40E1-A045-D21C806D7F17}" type="slidenum">
              <a:rPr lang="en-US" sz="1200" smtClean="0">
                <a:solidFill>
                  <a:srgbClr val="000000"/>
                </a:solidFill>
              </a:rPr>
              <a:pPr/>
              <a:t>27</a:t>
            </a:fld>
            <a:endParaRPr lang="en-US" sz="1200" smtClean="0">
              <a:solidFill>
                <a:srgbClr val="000000"/>
              </a:solidFill>
            </a:endParaRPr>
          </a:p>
        </p:txBody>
      </p:sp>
    </p:spTree>
    <p:extLst>
      <p:ext uri="{BB962C8B-B14F-4D97-AF65-F5344CB8AC3E}">
        <p14:creationId xmlns:p14="http://schemas.microsoft.com/office/powerpoint/2010/main" val="1446807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5261F7C-ED0B-4531-95BD-2A1E624341C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585440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7030A0"/>
                </a:solidFill>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a:buClr>
                <a:srgbClr val="7030A0"/>
              </a:buClr>
              <a:buSzPct val="120000"/>
              <a:defRPr/>
            </a:lvl1pPr>
            <a:lvl2pPr>
              <a:buClr>
                <a:srgbClr val="7030A0"/>
              </a:buClr>
              <a:buSzPct val="120000"/>
              <a:defRPr/>
            </a:lvl2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a:t>
            </a:r>
            <a:r>
              <a:rPr lang="cs-CZ" dirty="0" err="1" smtClean="0"/>
              <a:t>úroveňMoře</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pPr>
              <a:defRPr/>
            </a:pPr>
            <a:fld id="{2084C22F-17C8-41A2-8301-801B416CC09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13144149"/>
      </p:ext>
    </p:extLst>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A5A6063-988E-499F-8773-9CC0766B27E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85032833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D6BC5BE-11EC-45DB-9FD4-419E8017700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48314014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b="1">
                <a:solidFill>
                  <a:srgbClr val="7030A0"/>
                </a:solidFill>
              </a:defRPr>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A4C8637-2477-44FA-B031-81192D0E7F7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90482784"/>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7030A0"/>
                </a:solidFill>
              </a:defRPr>
            </a:lvl1pPr>
          </a:lstStyle>
          <a:p>
            <a:r>
              <a:rPr lang="cs-CZ" dirty="0" smtClean="0"/>
              <a:t>Klepnutím lze upravit styl předlohy nadpisů.</a:t>
            </a:r>
            <a:endParaRPr lang="cs-CZ" dirty="0"/>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2D6220E4-39F2-4A37-B2DD-56A910D25ED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2664308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showMasterPhAnim="0" preserve="1" userDrawn="1">
  <p:cSld name="Obrázek">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Zástupný symbol pro text 5"/>
          <p:cNvSpPr>
            <a:spLocks noGrp="1"/>
          </p:cNvSpPr>
          <p:nvPr>
            <p:ph type="body" sz="quarter" idx="13"/>
          </p:nvPr>
        </p:nvSpPr>
        <p:spPr>
          <a:xfrm>
            <a:off x="2928933" y="5514996"/>
            <a:ext cx="3214703" cy="914400"/>
          </a:xfrm>
        </p:spPr>
        <p:txBody>
          <a:bodyPr/>
          <a:lstStyle>
            <a:lvl1pPr marL="0" indent="0">
              <a:buNone/>
              <a:defRPr b="1">
                <a:solidFill>
                  <a:schemeClr val="bg1"/>
                </a:solidFill>
                <a:effectLst>
                  <a:outerShdw blurRad="38100" dist="38100" dir="2700000" algn="tl">
                    <a:srgbClr val="000000">
                      <a:alpha val="43137"/>
                    </a:srgbClr>
                  </a:outerShdw>
                </a:effectLs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Rectangle 4"/>
          <p:cNvSpPr>
            <a:spLocks noGrp="1" noChangeArrowheads="1"/>
          </p:cNvSpPr>
          <p:nvPr>
            <p:ph type="dt" sz="half" idx="14"/>
          </p:nvPr>
        </p:nvSpPr>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5"/>
          </p:nvPr>
        </p:nvSpPr>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6"/>
          </p:nvPr>
        </p:nvSpPr>
        <p:spPr/>
        <p:txBody>
          <a:bodyPr/>
          <a:lstStyle>
            <a:lvl1pPr>
              <a:defRPr/>
            </a:lvl1pPr>
          </a:lstStyle>
          <a:p>
            <a:pPr>
              <a:defRPr/>
            </a:pPr>
            <a:fld id="{DE428019-D6D1-4C3C-AE9B-E3929DA9A2B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95876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AE59AC-7609-4E43-BA0A-84C187A9F10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274959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showMasterPhAnim="0" preserve="1" userDrawn="1">
  <p:cSld name="1_Prázdný">
    <p:spTree>
      <p:nvGrpSpPr>
        <p:cNvPr id="1" name=""/>
        <p:cNvGrpSpPr/>
        <p:nvPr/>
      </p:nvGrpSpPr>
      <p:grpSpPr>
        <a:xfrm>
          <a:off x="0" y="0"/>
          <a:ext cx="0" cy="0"/>
          <a:chOff x="0" y="0"/>
          <a:chExt cx="0" cy="0"/>
        </a:xfrm>
      </p:grpSpPr>
      <p:sp>
        <p:nvSpPr>
          <p:cNvPr id="6" name="Zástupný symbol pro text 5"/>
          <p:cNvSpPr>
            <a:spLocks noGrp="1"/>
          </p:cNvSpPr>
          <p:nvPr>
            <p:ph type="body" sz="quarter" idx="13"/>
          </p:nvPr>
        </p:nvSpPr>
        <p:spPr>
          <a:xfrm>
            <a:off x="2928933" y="5514996"/>
            <a:ext cx="3214703" cy="914400"/>
          </a:xfrm>
        </p:spPr>
        <p:txBody>
          <a:bodyPr/>
          <a:lstStyle>
            <a:lvl1pPr marL="0" indent="0">
              <a:buNone/>
              <a:defRPr b="1">
                <a:solidFill>
                  <a:schemeClr val="bg1"/>
                </a:solidFill>
                <a:effectLst>
                  <a:outerShdw blurRad="38100" dist="38100" dir="2700000" algn="tl">
                    <a:srgbClr val="000000">
                      <a:alpha val="43137"/>
                    </a:srgbClr>
                  </a:outerShdw>
                </a:effectLs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3" name="Rectangle 4"/>
          <p:cNvSpPr>
            <a:spLocks noGrp="1" noChangeArrowheads="1"/>
          </p:cNvSpPr>
          <p:nvPr>
            <p:ph type="dt" sz="half" idx="14"/>
          </p:nvPr>
        </p:nvSpPr>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5"/>
          </p:nvPr>
        </p:nvSpPr>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6"/>
          </p:nvPr>
        </p:nvSpPr>
        <p:spPr/>
        <p:txBody>
          <a:bodyPr/>
          <a:lstStyle>
            <a:lvl1pPr>
              <a:defRPr/>
            </a:lvl1pPr>
          </a:lstStyle>
          <a:p>
            <a:pPr>
              <a:defRPr/>
            </a:pPr>
            <a:fld id="{87AE0452-9A59-469C-89B0-83588A5FB01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895279010"/>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7CA3368-4FF5-4A99-884D-E980FEC4F87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64668165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337AD22-2161-4ED5-BED9-9BA8AD8AD01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60923402"/>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15100" y="609600"/>
            <a:ext cx="1943100" cy="54864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685800" y="609600"/>
            <a:ext cx="56769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1F573D4-8AD3-44AF-84C4-2D079EF80E3C}"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1646576"/>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effectLst>
                  <a:outerShdw blurRad="38100" dist="38100" dir="2700000" algn="tl">
                    <a:srgbClr val="000000">
                      <a:alpha val="43137"/>
                    </a:srgbClr>
                  </a:outerShdw>
                </a:effectLst>
              </a:defRPr>
            </a:lvl1pPr>
          </a:lstStyle>
          <a:p>
            <a:r>
              <a:rPr lang="en-US" dirty="0" smtClean="0"/>
              <a:t>Click to edit Master title style</a:t>
            </a:r>
            <a:endParaRPr lang="cs-CZ" dirty="0"/>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cs-CZ">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cs-CZ">
              <a:solidFill>
                <a:srgbClr val="00000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71E9BF3D-2CDE-4A42-AD10-9F47B2F596C3}"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74487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eaLnBrk="0" fontAlgn="base" hangingPunct="0">
              <a:spcBef>
                <a:spcPct val="0"/>
              </a:spcBef>
              <a:spcAft>
                <a:spcPct val="0"/>
              </a:spcAft>
              <a:defRPr>
                <a:latin typeface="Arial" panose="020B0604020202020204" pitchFamily="34" charset="0"/>
              </a:defRPr>
            </a:lvl1pPr>
          </a:lstStyle>
          <a:p>
            <a:pPr>
              <a:defRPr/>
            </a:pPr>
            <a:endParaRPr lang="cs-CZ">
              <a:solidFill>
                <a:srgbClr val="000000"/>
              </a:solidFill>
            </a:endParaRPr>
          </a:p>
        </p:txBody>
      </p:sp>
      <p:sp>
        <p:nvSpPr>
          <p:cNvPr id="3" name="Zástupný symbol pro zápatí 4"/>
          <p:cNvSpPr>
            <a:spLocks noGrp="1"/>
          </p:cNvSpPr>
          <p:nvPr>
            <p:ph type="ftr" sz="quarter" idx="11"/>
          </p:nvPr>
        </p:nvSpPr>
        <p:spPr/>
        <p:txBody>
          <a:bodyPr/>
          <a:lstStyle>
            <a:lvl1pPr eaLnBrk="0" fontAlgn="base" hangingPunct="0">
              <a:spcBef>
                <a:spcPct val="0"/>
              </a:spcBef>
              <a:spcAft>
                <a:spcPct val="0"/>
              </a:spcAft>
              <a:defRPr>
                <a:latin typeface="Arial" panose="020B0604020202020204" pitchFamily="34" charset="0"/>
              </a:defRPr>
            </a:lvl1pPr>
          </a:lstStyle>
          <a:p>
            <a:pPr>
              <a:defRPr/>
            </a:pPr>
            <a:endParaRPr lang="cs-CZ">
              <a:solidFill>
                <a:srgbClr val="000000"/>
              </a:solidFill>
            </a:endParaRPr>
          </a:p>
        </p:txBody>
      </p:sp>
      <p:sp>
        <p:nvSpPr>
          <p:cNvPr id="4" name="Zástupný symbol pro číslo snímku 5"/>
          <p:cNvSpPr>
            <a:spLocks noGrp="1"/>
          </p:cNvSpPr>
          <p:nvPr>
            <p:ph type="sldNum" sz="quarter" idx="12"/>
          </p:nvPr>
        </p:nvSpPr>
        <p:spPr/>
        <p:txBody>
          <a:bodyPr/>
          <a:lstStyle>
            <a:lvl1pPr eaLnBrk="0" hangingPunct="0">
              <a:defRPr>
                <a:latin typeface="Arial" panose="020B0604020202020204" pitchFamily="34" charset="0"/>
              </a:defRPr>
            </a:lvl1pPr>
          </a:lstStyle>
          <a:p>
            <a:pPr>
              <a:defRPr/>
            </a:pPr>
            <a:fld id="{FDA0D2AC-D870-497F-83A5-1BEED20B190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317598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itace">
    <p:spTree>
      <p:nvGrpSpPr>
        <p:cNvPr id="1" name=""/>
        <p:cNvGrpSpPr/>
        <p:nvPr/>
      </p:nvGrpSpPr>
      <p:grpSpPr>
        <a:xfrm>
          <a:off x="0" y="0"/>
          <a:ext cx="0" cy="0"/>
          <a:chOff x="0" y="0"/>
          <a:chExt cx="0" cy="0"/>
        </a:xfrm>
      </p:grpSpPr>
      <p:sp>
        <p:nvSpPr>
          <p:cNvPr id="2" name="Title 1"/>
          <p:cNvSpPr>
            <a:spLocks noGrp="1"/>
          </p:cNvSpPr>
          <p:nvPr>
            <p:ph type="title"/>
          </p:nvPr>
        </p:nvSpPr>
        <p:spPr>
          <a:xfrm>
            <a:off x="628650" y="188152"/>
            <a:ext cx="7886700" cy="650048"/>
          </a:xfrm>
        </p:spPr>
        <p:txBody>
          <a:bodyPr>
            <a:noAutofit/>
          </a:bodyPr>
          <a:lstStyle>
            <a:lvl1pPr algn="ctr">
              <a:defRPr sz="3200"/>
            </a:lvl1pPr>
          </a:lstStyle>
          <a:p>
            <a:r>
              <a:rPr lang="en-US" dirty="0" smtClean="0"/>
              <a:t>Click to edit Master title style</a:t>
            </a:r>
            <a:endParaRPr lang="cs-CZ" dirty="0"/>
          </a:p>
        </p:txBody>
      </p:sp>
      <p:sp>
        <p:nvSpPr>
          <p:cNvPr id="3" name="Vertical Text Placeholder 2"/>
          <p:cNvSpPr>
            <a:spLocks noGrp="1"/>
          </p:cNvSpPr>
          <p:nvPr>
            <p:ph type="body" orient="vert" idx="1"/>
          </p:nvPr>
        </p:nvSpPr>
        <p:spPr>
          <a:xfrm>
            <a:off x="304800" y="914400"/>
            <a:ext cx="8534399" cy="5624515"/>
          </a:xfrm>
        </p:spPr>
        <p:txBody>
          <a:bodyPr/>
          <a:lstStyle>
            <a:lvl1pPr marL="514350" indent="-514350">
              <a:buFont typeface="+mj-lt"/>
              <a:buAutoNum type="arabicPeriod"/>
              <a:defRPr sz="1200">
                <a:latin typeface="+mn-lt"/>
                <a:cs typeface="Arial" panose="020B0604020202020204" pitchFamily="34" charset="0"/>
              </a:defRPr>
            </a:lvl1pPr>
            <a:lvl2pPr marL="800100" indent="-457200">
              <a:buFont typeface="+mj-lt"/>
              <a:buAutoNum type="arabicPeriod"/>
              <a:defRPr sz="2400">
                <a:latin typeface="+mn-lt"/>
                <a:cs typeface="Arial" panose="020B0604020202020204" pitchFamily="34" charset="0"/>
              </a:defRPr>
            </a:lvl2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Arial" panose="020B0604020202020204" pitchFamily="34" charset="0"/>
              </a:defRPr>
            </a:lvl1pPr>
          </a:lstStyle>
          <a:p>
            <a:pPr>
              <a:defRPr/>
            </a:pPr>
            <a:fld id="{67510517-547E-47C0-B5F4-828C48DFCFCD}" type="datetimeFigureOut">
              <a:rPr lang="cs-CZ">
                <a:solidFill>
                  <a:srgbClr val="000000"/>
                </a:solidFill>
              </a:rPr>
              <a:pPr>
                <a:defRPr/>
              </a:pPr>
              <a:t>30. 9. 2013</a:t>
            </a:fld>
            <a:endParaRPr lang="cs-CZ">
              <a:solidFill>
                <a:srgbClr val="000000"/>
              </a:solidFill>
            </a:endParaRPr>
          </a:p>
        </p:txBody>
      </p:sp>
      <p:sp>
        <p:nvSpPr>
          <p:cNvPr id="5" name="Footer Placeholder 4"/>
          <p:cNvSpPr>
            <a:spLocks noGrp="1"/>
          </p:cNvSpPr>
          <p:nvPr>
            <p:ph type="ftr" sz="quarter" idx="11"/>
          </p:nvPr>
        </p:nvSpPr>
        <p:spPr/>
        <p:txBody>
          <a:bodyPr/>
          <a:lstStyle>
            <a:lvl1pPr eaLnBrk="0" fontAlgn="base" hangingPunct="0">
              <a:spcBef>
                <a:spcPct val="0"/>
              </a:spcBef>
              <a:spcAft>
                <a:spcPct val="0"/>
              </a:spcAft>
              <a:defRPr>
                <a:latin typeface="Arial" panose="020B0604020202020204" pitchFamily="34" charset="0"/>
              </a:defRPr>
            </a:lvl1pPr>
          </a:lstStyle>
          <a:p>
            <a:pPr>
              <a:defRPr/>
            </a:pPr>
            <a:endParaRPr lang="cs-CZ">
              <a:solidFill>
                <a:srgbClr val="000000"/>
              </a:solidFill>
            </a:endParaRPr>
          </a:p>
        </p:txBody>
      </p:sp>
      <p:sp>
        <p:nvSpPr>
          <p:cNvPr id="6" name="Slide Number Placeholder 5"/>
          <p:cNvSpPr>
            <a:spLocks noGrp="1"/>
          </p:cNvSpPr>
          <p:nvPr>
            <p:ph type="sldNum" sz="quarter" idx="12"/>
          </p:nvPr>
        </p:nvSpPr>
        <p:spPr/>
        <p:txBody>
          <a:bodyPr/>
          <a:lstStyle>
            <a:lvl1pPr eaLnBrk="0" hangingPunct="0">
              <a:defRPr>
                <a:latin typeface="Arial" panose="020B0604020202020204" pitchFamily="34" charset="0"/>
              </a:defRPr>
            </a:lvl1pPr>
          </a:lstStyle>
          <a:p>
            <a:pPr>
              <a:defRPr/>
            </a:pPr>
            <a:fld id="{913D200C-D547-4D2D-A488-AD42E03E12F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165854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3C12D7A-5B88-452F-9094-380B1F10D10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937073882"/>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85800" y="260648"/>
            <a:ext cx="7772400" cy="1080120"/>
          </a:xfrm>
        </p:spPr>
        <p:txBody>
          <a:bodyPr/>
          <a:lstStyle>
            <a:lvl1pPr>
              <a:defRPr b="1">
                <a:solidFill>
                  <a:srgbClr val="7030A0"/>
                </a:solidFill>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a:xfrm>
            <a:off x="395536" y="1484784"/>
            <a:ext cx="8424936" cy="5112568"/>
          </a:xfrm>
        </p:spPr>
        <p:txBody>
          <a:bodyPr/>
          <a:lstStyle>
            <a:lvl1pPr>
              <a:buClr>
                <a:srgbClr val="7030A0"/>
              </a:buClr>
              <a:defRPr/>
            </a:lvl1pPr>
            <a:lvl2pPr>
              <a:buClr>
                <a:srgbClr val="7030A0"/>
              </a:buClr>
              <a:defRPr/>
            </a:lvl2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a:t>
            </a:r>
            <a:r>
              <a:rPr lang="cs-CZ" dirty="0" err="1" smtClean="0"/>
              <a:t>úroveňMoře</a:t>
            </a:r>
            <a:endParaRPr lang="cs-CZ" dirty="0"/>
          </a:p>
        </p:txBody>
      </p:sp>
      <p:sp>
        <p:nvSpPr>
          <p:cNvPr id="4" name="Rectangle 4"/>
          <p:cNvSpPr>
            <a:spLocks noGrp="1" noChangeArrowheads="1"/>
          </p:cNvSpPr>
          <p:nvPr>
            <p:ph type="dt" sz="half" idx="10"/>
          </p:nvPr>
        </p:nvSpPr>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p:txBody>
          <a:bodyPr/>
          <a:lstStyle>
            <a:lvl1pPr>
              <a:defRPr/>
            </a:lvl1pPr>
          </a:lstStyle>
          <a:p>
            <a:pPr>
              <a:defRPr/>
            </a:pPr>
            <a:fld id="{FD67CC24-4B52-4AE4-A5C2-1787D55CA4D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63386294"/>
      </p:ext>
    </p:extLst>
  </p:cSld>
  <p:clrMapOvr>
    <a:masterClrMapping/>
  </p:clrMapOv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itace">
    <p:spTree>
      <p:nvGrpSpPr>
        <p:cNvPr id="1" name=""/>
        <p:cNvGrpSpPr/>
        <p:nvPr/>
      </p:nvGrpSpPr>
      <p:grpSpPr>
        <a:xfrm>
          <a:off x="0" y="0"/>
          <a:ext cx="0" cy="0"/>
          <a:chOff x="0" y="0"/>
          <a:chExt cx="0" cy="0"/>
        </a:xfrm>
      </p:grpSpPr>
      <p:sp>
        <p:nvSpPr>
          <p:cNvPr id="2" name="Nadpis 1"/>
          <p:cNvSpPr>
            <a:spLocks noGrp="1"/>
          </p:cNvSpPr>
          <p:nvPr>
            <p:ph type="title"/>
          </p:nvPr>
        </p:nvSpPr>
        <p:spPr>
          <a:xfrm>
            <a:off x="685800" y="188640"/>
            <a:ext cx="7772400" cy="720080"/>
          </a:xfrm>
        </p:spPr>
        <p:txBody>
          <a:bodyPr/>
          <a:lstStyle>
            <a:lvl1pPr>
              <a:defRPr sz="3200" b="1">
                <a:solidFill>
                  <a:srgbClr val="7030A0"/>
                </a:solidFill>
              </a:defRPr>
            </a:lvl1pPr>
          </a:lstStyle>
          <a:p>
            <a:r>
              <a:rPr lang="en-US" smtClean="0"/>
              <a:t>Click to edit Master title style</a:t>
            </a:r>
            <a:endParaRPr lang="cs-CZ" dirty="0"/>
          </a:p>
        </p:txBody>
      </p:sp>
      <p:sp>
        <p:nvSpPr>
          <p:cNvPr id="3" name="Zástupný symbol pro obsah 2"/>
          <p:cNvSpPr>
            <a:spLocks noGrp="1"/>
          </p:cNvSpPr>
          <p:nvPr>
            <p:ph idx="1"/>
          </p:nvPr>
        </p:nvSpPr>
        <p:spPr>
          <a:xfrm>
            <a:off x="251520" y="980728"/>
            <a:ext cx="8640960" cy="5724872"/>
          </a:xfrm>
        </p:spPr>
        <p:txBody>
          <a:bodyPr/>
          <a:lstStyle>
            <a:lvl1pPr marL="514350" indent="-514350">
              <a:buFont typeface="+mj-lt"/>
              <a:buAutoNum type="arabicPeriod"/>
              <a:defRPr sz="1200"/>
            </a:lvl1pPr>
            <a:lvl2pPr marL="971550" indent="-514350">
              <a:buFont typeface="+mj-lt"/>
              <a:buAutoNum type="arabicPeriod"/>
              <a:defRPr/>
            </a:lvl2pPr>
            <a:lvl3pPr marL="1371600" indent="-457200">
              <a:buFont typeface="+mj-lt"/>
              <a:buAutoNum type="arabicPeriod"/>
              <a:defRPr/>
            </a:lvl3pPr>
            <a:lvl4pPr marL="1828800" indent="-457200">
              <a:buFont typeface="+mj-lt"/>
              <a:buAutoNum type="arabicPeriod"/>
              <a:defRPr/>
            </a:lvl4pPr>
            <a:lvl5pPr marL="2286000" indent="-457200">
              <a:buFont typeface="+mj-lt"/>
              <a:buAutoNum type="arabicPeriod"/>
              <a:defRPr/>
            </a:lvl5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08AC513F-8107-4B99-AD82-D42096E2BC8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099032331"/>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4739EDA-C3A3-4C74-A1EA-70E60E763B30}"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5077792"/>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577934A-A295-40A3-ABC2-68E1F1FB5B79}"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91395614"/>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b="1">
                <a:solidFill>
                  <a:srgbClr val="7030A0"/>
                </a:solidFill>
              </a:defRPr>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A2CA29C1-B604-4A42-B84D-742A26C9670A}"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731974931"/>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7030A0"/>
                </a:solidFill>
              </a:defRPr>
            </a:lvl1pPr>
          </a:lstStyle>
          <a:p>
            <a:r>
              <a:rPr lang="cs-CZ" dirty="0" smtClean="0"/>
              <a:t>Klepnutím lze upravit styl předlohy nadpisů.</a:t>
            </a:r>
            <a:endParaRPr lang="cs-CZ" dirty="0"/>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EE375DC6-451F-4F70-A8B5-2869F939623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322777062"/>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891F553C-40BE-408A-AF56-53691E60B0B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95978769"/>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DE8A40EA-AEBF-4AF9-B6D3-68A2F9DF54B8}"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527240847"/>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3D9A7F8-0979-449A-BCD5-D681B23B2FC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73457898"/>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99B20613-FE48-48FB-BDA5-9C4C61D8478B}"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163918654"/>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15100" y="609600"/>
            <a:ext cx="1943100" cy="54864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685800" y="609600"/>
            <a:ext cx="56769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7C46F18-FAFB-4115-A720-96FD90405DE2}"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97581976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2EE5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Klepnutím lze upravit styl předlohy nadpisů.</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Klepnutím lze upravit styly předlohy textu</a:t>
            </a:r>
          </a:p>
          <a:p>
            <a:pPr lvl="1"/>
            <a:r>
              <a:rPr lang="en-US" smtClean="0"/>
              <a:t>Druhá úroveň</a:t>
            </a:r>
          </a:p>
          <a:p>
            <a:pPr lvl="2"/>
            <a:r>
              <a:rPr lang="en-US" smtClean="0"/>
              <a:t>Třetí úroveň</a:t>
            </a:r>
          </a:p>
          <a:p>
            <a:pPr lvl="3"/>
            <a:r>
              <a:rPr lang="en-US" smtClean="0"/>
              <a:t>Čtvrtá úroveň</a:t>
            </a:r>
          </a:p>
          <a:p>
            <a:pPr lvl="4"/>
            <a:r>
              <a:rPr lang="en-US" smtClean="0"/>
              <a:t>Pátá úroveň</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a:defRPr>
            </a:lvl1pPr>
          </a:lstStyle>
          <a:p>
            <a:pPr eaLnBrk="0" hangingPunct="0">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a:defRPr>
            </a:lvl1pPr>
          </a:lstStyle>
          <a:p>
            <a:pPr eaLnBrk="0" hangingPunct="0">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eaLnBrk="0" hangingPunct="0">
              <a:defRPr/>
            </a:pPr>
            <a:fld id="{7D5EDB99-640F-4D1D-A94D-457190D89916}" type="slidenum">
              <a:rPr lang="en-US">
                <a:solidFill>
                  <a:srgbClr val="000000"/>
                </a:solidFill>
                <a:latin typeface="Times New Roman" panose="02020603050405020304" pitchFamily="18" charset="0"/>
              </a:rPr>
              <a:pPr eaLnBrk="0" hangingPunct="0">
                <a:defRPr/>
              </a:pPr>
              <a:t>‹#›</a:t>
            </a:fld>
            <a:endParaRPr 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58058552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Ls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Effect transition="in" filter="fade">
                                      <p:cBhvr>
                                        <p:cTn id="7" dur="500"/>
                                        <p:tgtEl>
                                          <p:spTgt spid="10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7">
                                            <p:txEl>
                                              <p:pRg st="1" end="1"/>
                                            </p:txEl>
                                          </p:spTgt>
                                        </p:tgtEl>
                                        <p:attrNameLst>
                                          <p:attrName>style.visibility</p:attrName>
                                        </p:attrNameLst>
                                      </p:cBhvr>
                                      <p:to>
                                        <p:strVal val="visible"/>
                                      </p:to>
                                    </p:set>
                                    <p:animEffect transition="in" filter="fade">
                                      <p:cBhvr>
                                        <p:cTn id="12" dur="500"/>
                                        <p:tgtEl>
                                          <p:spTgt spid="10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7">
                                            <p:txEl>
                                              <p:pRg st="2" end="2"/>
                                            </p:txEl>
                                          </p:spTgt>
                                        </p:tgtEl>
                                        <p:attrNameLst>
                                          <p:attrName>style.visibility</p:attrName>
                                        </p:attrNameLst>
                                      </p:cBhvr>
                                      <p:to>
                                        <p:strVal val="visible"/>
                                      </p:to>
                                    </p:set>
                                    <p:animEffect transition="in" filter="fade">
                                      <p:cBhvr>
                                        <p:cTn id="17" dur="500"/>
                                        <p:tgtEl>
                                          <p:spTgt spid="10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7">
                                            <p:txEl>
                                              <p:pRg st="3" end="3"/>
                                            </p:txEl>
                                          </p:spTgt>
                                        </p:tgtEl>
                                        <p:attrNameLst>
                                          <p:attrName>style.visibility</p:attrName>
                                        </p:attrNameLst>
                                      </p:cBhvr>
                                      <p:to>
                                        <p:strVal val="visible"/>
                                      </p:to>
                                    </p:set>
                                    <p:animEffect transition="in" filter="fade">
                                      <p:cBhvr>
                                        <p:cTn id="22" dur="500"/>
                                        <p:tgtEl>
                                          <p:spTgt spid="10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7">
                                            <p:txEl>
                                              <p:pRg st="4" end="4"/>
                                            </p:txEl>
                                          </p:spTgt>
                                        </p:tgtEl>
                                        <p:attrNameLst>
                                          <p:attrName>style.visibility</p:attrName>
                                        </p:attrNameLst>
                                      </p:cBhvr>
                                      <p:to>
                                        <p:strVal val="visible"/>
                                      </p:to>
                                    </p:set>
                                    <p:animEffect transition="in" filter="fade">
                                      <p:cBhvr>
                                        <p:cTn id="27" dur="500"/>
                                        <p:tgtEl>
                                          <p:spTgt spid="1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tmplLst>
          <p:tmpl lvl="1">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4">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5">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Lst>
      </p:bldP>
    </p:bldLst>
  </p:timing>
  <p:txStyles>
    <p:titleStyle>
      <a:lvl1pPr algn="ctr" rtl="0" eaLnBrk="0" fontAlgn="base" hangingPunct="0">
        <a:spcBef>
          <a:spcPct val="0"/>
        </a:spcBef>
        <a:spcAft>
          <a:spcPct val="0"/>
        </a:spcAft>
        <a:defRPr sz="4400" b="1">
          <a:solidFill>
            <a:srgbClr val="7030A0"/>
          </a:solidFill>
          <a:latin typeface="+mj-lt"/>
          <a:ea typeface="+mj-ea"/>
          <a:cs typeface="+mj-cs"/>
        </a:defRPr>
      </a:lvl1pPr>
      <a:lvl2pPr algn="ctr" rtl="0" eaLnBrk="0" fontAlgn="base" hangingPunct="0">
        <a:spcBef>
          <a:spcPct val="0"/>
        </a:spcBef>
        <a:spcAft>
          <a:spcPct val="0"/>
        </a:spcAft>
        <a:defRPr sz="4400" b="1">
          <a:solidFill>
            <a:srgbClr val="7030A0"/>
          </a:solidFill>
          <a:latin typeface="Arial" charset="0"/>
        </a:defRPr>
      </a:lvl2pPr>
      <a:lvl3pPr algn="ctr" rtl="0" eaLnBrk="0" fontAlgn="base" hangingPunct="0">
        <a:spcBef>
          <a:spcPct val="0"/>
        </a:spcBef>
        <a:spcAft>
          <a:spcPct val="0"/>
        </a:spcAft>
        <a:defRPr sz="4400" b="1">
          <a:solidFill>
            <a:srgbClr val="7030A0"/>
          </a:solidFill>
          <a:latin typeface="Arial" charset="0"/>
        </a:defRPr>
      </a:lvl3pPr>
      <a:lvl4pPr algn="ctr" rtl="0" eaLnBrk="0" fontAlgn="base" hangingPunct="0">
        <a:spcBef>
          <a:spcPct val="0"/>
        </a:spcBef>
        <a:spcAft>
          <a:spcPct val="0"/>
        </a:spcAft>
        <a:defRPr sz="4400" b="1">
          <a:solidFill>
            <a:srgbClr val="7030A0"/>
          </a:solidFill>
          <a:latin typeface="Arial" charset="0"/>
        </a:defRPr>
      </a:lvl4pPr>
      <a:lvl5pPr algn="ctr" rtl="0" eaLnBrk="0" fontAlgn="base" hangingPunct="0">
        <a:spcBef>
          <a:spcPct val="0"/>
        </a:spcBef>
        <a:spcAft>
          <a:spcPct val="0"/>
        </a:spcAft>
        <a:defRPr sz="4400" b="1">
          <a:solidFill>
            <a:srgbClr val="7030A0"/>
          </a:solidFill>
          <a:latin typeface="Arial" charset="0"/>
        </a:defRPr>
      </a:lvl5pPr>
      <a:lvl6pPr marL="457200" algn="ctr" rtl="0" eaLnBrk="0" fontAlgn="base" hangingPunct="0">
        <a:spcBef>
          <a:spcPct val="0"/>
        </a:spcBef>
        <a:spcAft>
          <a:spcPct val="0"/>
        </a:spcAft>
        <a:defRPr sz="4400">
          <a:solidFill>
            <a:schemeClr val="tx2"/>
          </a:solidFill>
          <a:latin typeface="Times New Roman"/>
        </a:defRPr>
      </a:lvl6pPr>
      <a:lvl7pPr marL="914400" algn="ctr" rtl="0" eaLnBrk="0" fontAlgn="base" hangingPunct="0">
        <a:spcBef>
          <a:spcPct val="0"/>
        </a:spcBef>
        <a:spcAft>
          <a:spcPct val="0"/>
        </a:spcAft>
        <a:defRPr sz="4400">
          <a:solidFill>
            <a:schemeClr val="tx2"/>
          </a:solidFill>
          <a:latin typeface="Times New Roman"/>
        </a:defRPr>
      </a:lvl7pPr>
      <a:lvl8pPr marL="1371600" algn="ctr" rtl="0" eaLnBrk="0" fontAlgn="base" hangingPunct="0">
        <a:spcBef>
          <a:spcPct val="0"/>
        </a:spcBef>
        <a:spcAft>
          <a:spcPct val="0"/>
        </a:spcAft>
        <a:defRPr sz="4400">
          <a:solidFill>
            <a:schemeClr val="tx2"/>
          </a:solidFill>
          <a:latin typeface="Times New Roman"/>
        </a:defRPr>
      </a:lvl8pPr>
      <a:lvl9pPr marL="1828800" algn="ctr" rtl="0" eaLnBrk="0" fontAlgn="base" hangingPunct="0">
        <a:spcBef>
          <a:spcPct val="0"/>
        </a:spcBef>
        <a:spcAft>
          <a:spcPct val="0"/>
        </a:spcAft>
        <a:defRPr sz="4400">
          <a:solidFill>
            <a:schemeClr val="tx2"/>
          </a:solidFill>
          <a:latin typeface="Times New Roman"/>
        </a:defRPr>
      </a:lvl9pPr>
    </p:titleStyle>
    <p:bodyStyle>
      <a:lvl1pPr marL="342900" indent="-342900" algn="l" rtl="0" eaLnBrk="0" fontAlgn="base" hangingPunct="0">
        <a:spcBef>
          <a:spcPct val="20000"/>
        </a:spcBef>
        <a:spcAft>
          <a:spcPct val="0"/>
        </a:spcAft>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j-lt"/>
        </a:defRPr>
      </a:lvl2pPr>
      <a:lvl3pPr marL="1143000" indent="-228600" algn="l" rtl="0" eaLnBrk="0" fontAlgn="base" hangingPunct="0">
        <a:spcBef>
          <a:spcPct val="20000"/>
        </a:spcBef>
        <a:spcAft>
          <a:spcPct val="0"/>
        </a:spcAft>
        <a:buChar char="•"/>
        <a:defRPr sz="2400">
          <a:solidFill>
            <a:schemeClr val="tx1"/>
          </a:solidFill>
          <a:latin typeface="+mj-lt"/>
        </a:defRPr>
      </a:lvl3pPr>
      <a:lvl4pPr marL="1600200" indent="-228600" algn="l" rtl="0" eaLnBrk="0" fontAlgn="base" hangingPunct="0">
        <a:spcBef>
          <a:spcPct val="20000"/>
        </a:spcBef>
        <a:spcAft>
          <a:spcPct val="0"/>
        </a:spcAft>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2EE5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err="1" smtClean="0"/>
              <a:t>Klepnutím</a:t>
            </a:r>
            <a:r>
              <a:rPr lang="en-US" dirty="0" smtClean="0"/>
              <a:t> </a:t>
            </a:r>
            <a:r>
              <a:rPr lang="en-US" dirty="0" err="1" smtClean="0"/>
              <a:t>lze</a:t>
            </a:r>
            <a:r>
              <a:rPr lang="en-US" dirty="0" smtClean="0"/>
              <a:t> </a:t>
            </a:r>
            <a:r>
              <a:rPr lang="en-US" dirty="0" err="1" smtClean="0"/>
              <a:t>upravit</a:t>
            </a:r>
            <a:r>
              <a:rPr lang="en-US" dirty="0" smtClean="0"/>
              <a:t> </a:t>
            </a:r>
            <a:r>
              <a:rPr lang="en-US" dirty="0" err="1" smtClean="0"/>
              <a:t>styl</a:t>
            </a:r>
            <a:r>
              <a:rPr lang="en-US" dirty="0" smtClean="0"/>
              <a:t> </a:t>
            </a:r>
            <a:r>
              <a:rPr lang="en-US" dirty="0" err="1" smtClean="0"/>
              <a:t>předlohy</a:t>
            </a:r>
            <a:r>
              <a:rPr lang="en-US" dirty="0" smtClean="0"/>
              <a:t> </a:t>
            </a:r>
            <a:r>
              <a:rPr lang="en-US" dirty="0" err="1" smtClean="0"/>
              <a:t>nadpisů</a:t>
            </a:r>
            <a:r>
              <a:rPr lang="en-US" dirty="0" smtClean="0"/>
              <a:t>.</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Klepnutím lze upravit styly předlohy textu</a:t>
            </a:r>
          </a:p>
          <a:p>
            <a:pPr lvl="1"/>
            <a:r>
              <a:rPr lang="en-US" smtClean="0"/>
              <a:t>Druhá úroveň</a:t>
            </a:r>
          </a:p>
          <a:p>
            <a:pPr lvl="2"/>
            <a:r>
              <a:rPr lang="en-US" smtClean="0"/>
              <a:t>Třetí úroveň</a:t>
            </a:r>
          </a:p>
          <a:p>
            <a:pPr lvl="3"/>
            <a:r>
              <a:rPr lang="en-US" smtClean="0"/>
              <a:t>Čtvrtá úroveň</a:t>
            </a:r>
          </a:p>
          <a:p>
            <a:pPr lvl="4"/>
            <a:r>
              <a:rPr lang="en-US" smtClean="0"/>
              <a:t>Pátá úroveň</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a:defRPr>
            </a:lvl1pPr>
          </a:lstStyle>
          <a:p>
            <a:pPr eaLnBrk="0" hangingPunct="0">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a:defRPr>
            </a:lvl1pPr>
          </a:lstStyle>
          <a:p>
            <a:pPr eaLnBrk="0" hangingPunct="0">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eaLnBrk="0" hangingPunct="0">
              <a:defRPr/>
            </a:pPr>
            <a:fld id="{42572CCE-781B-410A-A9F5-754363274794}" type="slidenum">
              <a:rPr lang="en-US">
                <a:solidFill>
                  <a:srgbClr val="000000"/>
                </a:solidFill>
                <a:latin typeface="Times New Roman" panose="02020603050405020304" pitchFamily="18" charset="0"/>
              </a:rPr>
              <a:pPr eaLnBrk="0" hangingPunct="0">
                <a:defRPr/>
              </a:pPr>
              <a:t>‹#›</a:t>
            </a:fld>
            <a:endParaRPr 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40960838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700"/>
                                        <p:tgtEl>
                                          <p:spTgt spid="102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7">
                                            <p:txEl>
                                              <p:pRg st="0" end="0"/>
                                            </p:txEl>
                                          </p:spTgt>
                                        </p:tgtEl>
                                        <p:attrNameLst>
                                          <p:attrName>style.visibility</p:attrName>
                                        </p:attrNameLst>
                                      </p:cBhvr>
                                      <p:to>
                                        <p:strVal val="visible"/>
                                      </p:to>
                                    </p:set>
                                    <p:animEffect transition="in" filter="fade">
                                      <p:cBhvr>
                                        <p:cTn id="12" dur="500"/>
                                        <p:tgtEl>
                                          <p:spTgt spid="102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7">
                                            <p:txEl>
                                              <p:pRg st="1" end="1"/>
                                            </p:txEl>
                                          </p:spTgt>
                                        </p:tgtEl>
                                        <p:attrNameLst>
                                          <p:attrName>style.visibility</p:attrName>
                                        </p:attrNameLst>
                                      </p:cBhvr>
                                      <p:to>
                                        <p:strVal val="visible"/>
                                      </p:to>
                                    </p:set>
                                    <p:animEffect transition="in" filter="fade">
                                      <p:cBhvr>
                                        <p:cTn id="17" dur="500"/>
                                        <p:tgtEl>
                                          <p:spTgt spid="102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7">
                                            <p:txEl>
                                              <p:pRg st="2" end="2"/>
                                            </p:txEl>
                                          </p:spTgt>
                                        </p:tgtEl>
                                        <p:attrNameLst>
                                          <p:attrName>style.visibility</p:attrName>
                                        </p:attrNameLst>
                                      </p:cBhvr>
                                      <p:to>
                                        <p:strVal val="visible"/>
                                      </p:to>
                                    </p:set>
                                    <p:animEffect transition="in" filter="fade">
                                      <p:cBhvr>
                                        <p:cTn id="22" dur="500"/>
                                        <p:tgtEl>
                                          <p:spTgt spid="102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7">
                                            <p:txEl>
                                              <p:pRg st="3" end="3"/>
                                            </p:txEl>
                                          </p:spTgt>
                                        </p:tgtEl>
                                        <p:attrNameLst>
                                          <p:attrName>style.visibility</p:attrName>
                                        </p:attrNameLst>
                                      </p:cBhvr>
                                      <p:to>
                                        <p:strVal val="visible"/>
                                      </p:to>
                                    </p:set>
                                    <p:animEffect transition="in" filter="fade">
                                      <p:cBhvr>
                                        <p:cTn id="27" dur="500"/>
                                        <p:tgtEl>
                                          <p:spTgt spid="102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7">
                                            <p:txEl>
                                              <p:pRg st="4" end="4"/>
                                            </p:txEl>
                                          </p:spTgt>
                                        </p:tgtEl>
                                        <p:attrNameLst>
                                          <p:attrName>style.visibility</p:attrName>
                                        </p:attrNameLst>
                                      </p:cBhvr>
                                      <p:to>
                                        <p:strVal val="visible"/>
                                      </p:to>
                                    </p:set>
                                    <p:animEffect transition="in" filter="fade">
                                      <p:cBhvr>
                                        <p:cTn id="32" dur="500"/>
                                        <p:tgtEl>
                                          <p:spTgt spid="1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p:bldP spid="1027" grpId="0" build="p">
        <p:tmplLst>
          <p:tmpl lvl="1">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4">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 lvl="5">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500"/>
                        <p:tgtEl>
                          <p:spTgt spid="1027"/>
                        </p:tgtEl>
                      </p:cBhvr>
                    </p:animEffect>
                  </p:childTnLst>
                </p:cTn>
              </p:par>
            </p:tnLst>
          </p:tmpl>
        </p:tmplLst>
      </p:bldP>
    </p:bldLst>
  </p:timing>
  <p:txStyles>
    <p:titleStyle>
      <a:lvl1pPr algn="ctr" rtl="0" eaLnBrk="0" fontAlgn="base" hangingPunct="0">
        <a:spcBef>
          <a:spcPct val="0"/>
        </a:spcBef>
        <a:spcAft>
          <a:spcPct val="0"/>
        </a:spcAft>
        <a:defRPr sz="4000" b="1">
          <a:solidFill>
            <a:srgbClr val="7030A0"/>
          </a:solidFill>
          <a:effectLst>
            <a:outerShdw blurRad="38100" dist="38100" dir="2700000" algn="tl">
              <a:srgbClr val="000000">
                <a:alpha val="43137"/>
              </a:srgbClr>
            </a:outerShdw>
          </a:effectLst>
          <a:latin typeface="+mj-lt"/>
          <a:ea typeface="+mj-ea"/>
          <a:cs typeface="+mj-cs"/>
        </a:defRPr>
      </a:lvl1pPr>
      <a:lvl2pPr algn="ctr" rtl="0" eaLnBrk="0" fontAlgn="base" hangingPunct="0">
        <a:spcBef>
          <a:spcPct val="0"/>
        </a:spcBef>
        <a:spcAft>
          <a:spcPct val="0"/>
        </a:spcAft>
        <a:defRPr sz="4000" b="1">
          <a:solidFill>
            <a:srgbClr val="7030A0"/>
          </a:solidFill>
          <a:latin typeface="Arial" charset="0"/>
        </a:defRPr>
      </a:lvl2pPr>
      <a:lvl3pPr algn="ctr" rtl="0" eaLnBrk="0" fontAlgn="base" hangingPunct="0">
        <a:spcBef>
          <a:spcPct val="0"/>
        </a:spcBef>
        <a:spcAft>
          <a:spcPct val="0"/>
        </a:spcAft>
        <a:defRPr sz="4000" b="1">
          <a:solidFill>
            <a:srgbClr val="7030A0"/>
          </a:solidFill>
          <a:latin typeface="Arial" charset="0"/>
        </a:defRPr>
      </a:lvl3pPr>
      <a:lvl4pPr algn="ctr" rtl="0" eaLnBrk="0" fontAlgn="base" hangingPunct="0">
        <a:spcBef>
          <a:spcPct val="0"/>
        </a:spcBef>
        <a:spcAft>
          <a:spcPct val="0"/>
        </a:spcAft>
        <a:defRPr sz="4000" b="1">
          <a:solidFill>
            <a:srgbClr val="7030A0"/>
          </a:solidFill>
          <a:latin typeface="Arial" charset="0"/>
        </a:defRPr>
      </a:lvl4pPr>
      <a:lvl5pPr algn="ctr" rtl="0" eaLnBrk="0" fontAlgn="base" hangingPunct="0">
        <a:spcBef>
          <a:spcPct val="0"/>
        </a:spcBef>
        <a:spcAft>
          <a:spcPct val="0"/>
        </a:spcAft>
        <a:defRPr sz="4000" b="1">
          <a:solidFill>
            <a:srgbClr val="7030A0"/>
          </a:solidFill>
          <a:latin typeface="Arial" charset="0"/>
        </a:defRPr>
      </a:lvl5pPr>
      <a:lvl6pPr marL="457200" algn="ctr" rtl="0" eaLnBrk="0" fontAlgn="base" hangingPunct="0">
        <a:spcBef>
          <a:spcPct val="0"/>
        </a:spcBef>
        <a:spcAft>
          <a:spcPct val="0"/>
        </a:spcAft>
        <a:defRPr sz="4400">
          <a:solidFill>
            <a:schemeClr val="tx2"/>
          </a:solidFill>
          <a:latin typeface="Times New Roman"/>
        </a:defRPr>
      </a:lvl6pPr>
      <a:lvl7pPr marL="914400" algn="ctr" rtl="0" eaLnBrk="0" fontAlgn="base" hangingPunct="0">
        <a:spcBef>
          <a:spcPct val="0"/>
        </a:spcBef>
        <a:spcAft>
          <a:spcPct val="0"/>
        </a:spcAft>
        <a:defRPr sz="4400">
          <a:solidFill>
            <a:schemeClr val="tx2"/>
          </a:solidFill>
          <a:latin typeface="Times New Roman"/>
        </a:defRPr>
      </a:lvl7pPr>
      <a:lvl8pPr marL="1371600" algn="ctr" rtl="0" eaLnBrk="0" fontAlgn="base" hangingPunct="0">
        <a:spcBef>
          <a:spcPct val="0"/>
        </a:spcBef>
        <a:spcAft>
          <a:spcPct val="0"/>
        </a:spcAft>
        <a:defRPr sz="4400">
          <a:solidFill>
            <a:schemeClr val="tx2"/>
          </a:solidFill>
          <a:latin typeface="Times New Roman"/>
        </a:defRPr>
      </a:lvl8pPr>
      <a:lvl9pPr marL="1828800" algn="ctr" rtl="0" eaLnBrk="0" fontAlgn="base" hangingPunct="0">
        <a:spcBef>
          <a:spcPct val="0"/>
        </a:spcBef>
        <a:spcAft>
          <a:spcPct val="0"/>
        </a:spcAft>
        <a:defRPr sz="4400">
          <a:solidFill>
            <a:schemeClr val="tx2"/>
          </a:solidFill>
          <a:latin typeface="Times New Roman"/>
        </a:defRPr>
      </a:lvl9pPr>
    </p:titleStyle>
    <p:bodyStyle>
      <a:lvl1pPr marL="342900" indent="-342900" algn="l" rtl="0" eaLnBrk="0" fontAlgn="base" hangingPunct="0">
        <a:spcBef>
          <a:spcPct val="20000"/>
        </a:spcBef>
        <a:spcAft>
          <a:spcPct val="0"/>
        </a:spcAft>
        <a:buClr>
          <a:srgbClr val="16165D"/>
        </a:buClr>
        <a:buSzPct val="120000"/>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j-lt"/>
        </a:defRPr>
      </a:lvl2pPr>
      <a:lvl3pPr marL="1143000" indent="-228600" algn="l" rtl="0" eaLnBrk="0" fontAlgn="base" hangingPunct="0">
        <a:spcBef>
          <a:spcPct val="20000"/>
        </a:spcBef>
        <a:spcAft>
          <a:spcPct val="0"/>
        </a:spcAft>
        <a:buChar char="•"/>
        <a:defRPr sz="2400">
          <a:solidFill>
            <a:schemeClr val="tx1"/>
          </a:solidFill>
          <a:latin typeface="+mj-lt"/>
        </a:defRPr>
      </a:lvl3pPr>
      <a:lvl4pPr marL="1600200" indent="-228600" algn="l" rtl="0" eaLnBrk="0" fontAlgn="base" hangingPunct="0">
        <a:spcBef>
          <a:spcPct val="20000"/>
        </a:spcBef>
        <a:spcAft>
          <a:spcPct val="0"/>
        </a:spcAft>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8" Type="http://schemas.openxmlformats.org/officeDocument/2006/relationships/image" Target="../media/image31.jpeg"/><Relationship Id="rId13" Type="http://schemas.openxmlformats.org/officeDocument/2006/relationships/image" Target="../media/image36.jpeg"/><Relationship Id="rId18" Type="http://schemas.openxmlformats.org/officeDocument/2006/relationships/image" Target="../media/image41.jpeg"/><Relationship Id="rId26" Type="http://schemas.openxmlformats.org/officeDocument/2006/relationships/image" Target="../media/image49.jpeg"/><Relationship Id="rId3" Type="http://schemas.openxmlformats.org/officeDocument/2006/relationships/image" Target="../media/image26.jpeg"/><Relationship Id="rId21" Type="http://schemas.openxmlformats.org/officeDocument/2006/relationships/image" Target="../media/image44.jpeg"/><Relationship Id="rId7" Type="http://schemas.openxmlformats.org/officeDocument/2006/relationships/image" Target="../media/image30.jpeg"/><Relationship Id="rId12" Type="http://schemas.openxmlformats.org/officeDocument/2006/relationships/image" Target="../media/image35.jpeg"/><Relationship Id="rId17" Type="http://schemas.openxmlformats.org/officeDocument/2006/relationships/image" Target="../media/image40.jpeg"/><Relationship Id="rId25" Type="http://schemas.openxmlformats.org/officeDocument/2006/relationships/image" Target="../media/image48.jpeg"/><Relationship Id="rId2" Type="http://schemas.openxmlformats.org/officeDocument/2006/relationships/notesSlide" Target="../notesSlides/notesSlide13.xml"/><Relationship Id="rId16" Type="http://schemas.openxmlformats.org/officeDocument/2006/relationships/image" Target="../media/image39.jpeg"/><Relationship Id="rId20" Type="http://schemas.openxmlformats.org/officeDocument/2006/relationships/image" Target="../media/image43.jpeg"/><Relationship Id="rId29" Type="http://schemas.openxmlformats.org/officeDocument/2006/relationships/image" Target="../media/image52.jpeg"/><Relationship Id="rId1" Type="http://schemas.openxmlformats.org/officeDocument/2006/relationships/slideLayout" Target="../slideLayouts/slideLayout23.xml"/><Relationship Id="rId6" Type="http://schemas.openxmlformats.org/officeDocument/2006/relationships/image" Target="../media/image29.jpeg"/><Relationship Id="rId11" Type="http://schemas.openxmlformats.org/officeDocument/2006/relationships/image" Target="../media/image34.jpeg"/><Relationship Id="rId24" Type="http://schemas.openxmlformats.org/officeDocument/2006/relationships/image" Target="../media/image47.jpeg"/><Relationship Id="rId32" Type="http://schemas.openxmlformats.org/officeDocument/2006/relationships/image" Target="../media/image55.jpeg"/><Relationship Id="rId5" Type="http://schemas.openxmlformats.org/officeDocument/2006/relationships/image" Target="../media/image28.jpeg"/><Relationship Id="rId15" Type="http://schemas.openxmlformats.org/officeDocument/2006/relationships/image" Target="../media/image38.jpeg"/><Relationship Id="rId23" Type="http://schemas.openxmlformats.org/officeDocument/2006/relationships/image" Target="../media/image46.jpeg"/><Relationship Id="rId28" Type="http://schemas.openxmlformats.org/officeDocument/2006/relationships/image" Target="../media/image51.jpeg"/><Relationship Id="rId10" Type="http://schemas.openxmlformats.org/officeDocument/2006/relationships/image" Target="../media/image33.jpeg"/><Relationship Id="rId19" Type="http://schemas.openxmlformats.org/officeDocument/2006/relationships/image" Target="../media/image42.jpeg"/><Relationship Id="rId31" Type="http://schemas.openxmlformats.org/officeDocument/2006/relationships/image" Target="../media/image54.jpeg"/><Relationship Id="rId4" Type="http://schemas.openxmlformats.org/officeDocument/2006/relationships/image" Target="../media/image27.jpeg"/><Relationship Id="rId9" Type="http://schemas.openxmlformats.org/officeDocument/2006/relationships/image" Target="../media/image32.jpeg"/><Relationship Id="rId14" Type="http://schemas.openxmlformats.org/officeDocument/2006/relationships/image" Target="../media/image37.jpeg"/><Relationship Id="rId22" Type="http://schemas.openxmlformats.org/officeDocument/2006/relationships/image" Target="../media/image45.jpeg"/><Relationship Id="rId27" Type="http://schemas.openxmlformats.org/officeDocument/2006/relationships/image" Target="../media/image50.jpeg"/><Relationship Id="rId30" Type="http://schemas.openxmlformats.org/officeDocument/2006/relationships/image" Target="../media/image53.jpeg"/></Relationships>
</file>

<file path=ppt/slides/_rels/slide27.xml.rels><?xml version="1.0" encoding="UTF-8" standalone="yes"?>
<Relationships xmlns="http://schemas.openxmlformats.org/package/2006/relationships"><Relationship Id="rId8" Type="http://schemas.openxmlformats.org/officeDocument/2006/relationships/image" Target="../media/image36.jpeg"/><Relationship Id="rId13" Type="http://schemas.openxmlformats.org/officeDocument/2006/relationships/image" Target="../media/image26.jpeg"/><Relationship Id="rId18" Type="http://schemas.openxmlformats.org/officeDocument/2006/relationships/image" Target="../media/image30.jpeg"/><Relationship Id="rId26" Type="http://schemas.openxmlformats.org/officeDocument/2006/relationships/image" Target="../media/image42.jpeg"/><Relationship Id="rId3" Type="http://schemas.openxmlformats.org/officeDocument/2006/relationships/image" Target="../media/image49.jpeg"/><Relationship Id="rId21" Type="http://schemas.openxmlformats.org/officeDocument/2006/relationships/image" Target="../media/image52.jpeg"/><Relationship Id="rId7" Type="http://schemas.openxmlformats.org/officeDocument/2006/relationships/image" Target="../media/image29.jpeg"/><Relationship Id="rId12" Type="http://schemas.openxmlformats.org/officeDocument/2006/relationships/image" Target="../media/image40.jpeg"/><Relationship Id="rId17" Type="http://schemas.openxmlformats.org/officeDocument/2006/relationships/image" Target="../media/image38.jpeg"/><Relationship Id="rId25" Type="http://schemas.openxmlformats.org/officeDocument/2006/relationships/image" Target="../media/image28.jpeg"/><Relationship Id="rId2" Type="http://schemas.openxmlformats.org/officeDocument/2006/relationships/notesSlide" Target="../notesSlides/notesSlide14.xml"/><Relationship Id="rId16" Type="http://schemas.openxmlformats.org/officeDocument/2006/relationships/image" Target="../media/image54.jpeg"/><Relationship Id="rId20" Type="http://schemas.openxmlformats.org/officeDocument/2006/relationships/image" Target="../media/image37.jpeg"/><Relationship Id="rId29" Type="http://schemas.openxmlformats.org/officeDocument/2006/relationships/image" Target="../media/image46.jpeg"/><Relationship Id="rId1" Type="http://schemas.openxmlformats.org/officeDocument/2006/relationships/slideLayout" Target="../slideLayouts/slideLayout23.xml"/><Relationship Id="rId6" Type="http://schemas.openxmlformats.org/officeDocument/2006/relationships/image" Target="../media/image27.jpeg"/><Relationship Id="rId11" Type="http://schemas.openxmlformats.org/officeDocument/2006/relationships/image" Target="../media/image55.jpeg"/><Relationship Id="rId24" Type="http://schemas.openxmlformats.org/officeDocument/2006/relationships/image" Target="../media/image33.jpeg"/><Relationship Id="rId32" Type="http://schemas.openxmlformats.org/officeDocument/2006/relationships/image" Target="../media/image34.jpeg"/><Relationship Id="rId5" Type="http://schemas.openxmlformats.org/officeDocument/2006/relationships/image" Target="../media/image32.jpeg"/><Relationship Id="rId15" Type="http://schemas.openxmlformats.org/officeDocument/2006/relationships/image" Target="../media/image50.jpeg"/><Relationship Id="rId23" Type="http://schemas.openxmlformats.org/officeDocument/2006/relationships/image" Target="../media/image56.jpeg"/><Relationship Id="rId28" Type="http://schemas.openxmlformats.org/officeDocument/2006/relationships/image" Target="../media/image47.jpeg"/><Relationship Id="rId10" Type="http://schemas.openxmlformats.org/officeDocument/2006/relationships/image" Target="../media/image39.jpeg"/><Relationship Id="rId19" Type="http://schemas.openxmlformats.org/officeDocument/2006/relationships/image" Target="../media/image48.jpeg"/><Relationship Id="rId31" Type="http://schemas.openxmlformats.org/officeDocument/2006/relationships/image" Target="../media/image43.jpeg"/><Relationship Id="rId4" Type="http://schemas.openxmlformats.org/officeDocument/2006/relationships/image" Target="../media/image51.jpeg"/><Relationship Id="rId9" Type="http://schemas.openxmlformats.org/officeDocument/2006/relationships/image" Target="../media/image35.jpeg"/><Relationship Id="rId14" Type="http://schemas.openxmlformats.org/officeDocument/2006/relationships/image" Target="../media/image41.jpeg"/><Relationship Id="rId22" Type="http://schemas.openxmlformats.org/officeDocument/2006/relationships/image" Target="../media/image53.jpeg"/><Relationship Id="rId27" Type="http://schemas.openxmlformats.org/officeDocument/2006/relationships/image" Target="../media/image44.jpeg"/><Relationship Id="rId30" Type="http://schemas.openxmlformats.org/officeDocument/2006/relationships/image" Target="../media/image45.jpeg"/></Relationships>
</file>

<file path=ppt/slides/_rels/slide28.xml.rels><?xml version="1.0" encoding="UTF-8" standalone="yes"?>
<Relationships xmlns="http://schemas.openxmlformats.org/package/2006/relationships"><Relationship Id="rId8" Type="http://schemas.openxmlformats.org/officeDocument/2006/relationships/hyperlink" Target="http://commons.wikimedia.org/wiki/File:Edouard_Manet_001.jpg" TargetMode="External"/><Relationship Id="rId13" Type="http://schemas.openxmlformats.org/officeDocument/2006/relationships/hyperlink" Target="http://commons.wikimedia.org/wiki/File:Tizian_102.jpg?uselang=cs" TargetMode="External"/><Relationship Id="rId3" Type="http://schemas.openxmlformats.org/officeDocument/2006/relationships/hyperlink" Target="http://www.wikipaintings.org/en/william-turner/rain-steam-and-speed-the-great-western-railway" TargetMode="External"/><Relationship Id="rId7" Type="http://schemas.openxmlformats.org/officeDocument/2006/relationships/hyperlink" Target="http://commons.wikimedia.org/wiki/File:Francois-Joseph_Heim_001b.jpg" TargetMode="External"/><Relationship Id="rId12" Type="http://schemas.openxmlformats.org/officeDocument/2006/relationships/hyperlink" Target="http://commons.wikimedia.org/wiki/File:Edouard_Manet_038.jpg" TargetMode="External"/><Relationship Id="rId2" Type="http://schemas.openxmlformats.org/officeDocument/2006/relationships/hyperlink" Target="http://commons.wikimedia.org/wiki/File:Nadar_selfportrait.jpg" TargetMode="External"/><Relationship Id="rId1" Type="http://schemas.openxmlformats.org/officeDocument/2006/relationships/slideLayout" Target="../slideLayouts/slideLayout18.xml"/><Relationship Id="rId6" Type="http://schemas.openxmlformats.org/officeDocument/2006/relationships/hyperlink" Target="http://cs.wikipedia.org/wiki/Soubor:%C3%89douard_Manet.jpg" TargetMode="External"/><Relationship Id="rId11" Type="http://schemas.openxmlformats.org/officeDocument/2006/relationships/hyperlink" Target="http://commons.wikimedia.org/wiki/File:Fiesta_campestre.jpg?uselang=cs" TargetMode="External"/><Relationship Id="rId5" Type="http://schemas.openxmlformats.org/officeDocument/2006/relationships/hyperlink" Target="http://cs.wikipedia.org/wiki/Soubor:Th%C3%A9odore_Rousseau_001.jpg" TargetMode="External"/><Relationship Id="rId10" Type="http://schemas.openxmlformats.org/officeDocument/2006/relationships/hyperlink" Target="http://commons.wikimedia.org/wiki/File:Edouard_Manet_024.jpg" TargetMode="External"/><Relationship Id="rId4" Type="http://schemas.openxmlformats.org/officeDocument/2006/relationships/hyperlink" Target="http://www.wikipaintings.org/en/john-constable/the-cornfield-1826" TargetMode="External"/><Relationship Id="rId9" Type="http://schemas.openxmlformats.org/officeDocument/2006/relationships/hyperlink" Target="http://commons.wikimedia.org/wiki/File:Edouard_Manet_060.jpg" TargetMode="External"/><Relationship Id="rId14" Type="http://schemas.openxmlformats.org/officeDocument/2006/relationships/hyperlink" Target="http://commons.wikimedia.org/wiki/File:Edouard_Manet_022.jpg"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commons.wikimedia.org/wiki/File:Edouard_Manet,_A_Bar_at_the_Folies-Berg%C3%A8re.jpg" TargetMode="External"/><Relationship Id="rId3" Type="http://schemas.openxmlformats.org/officeDocument/2006/relationships/hyperlink" Target="http://commons.wikimedia.org/wiki/File:Edouard_Manet_049.jpg" TargetMode="External"/><Relationship Id="rId7" Type="http://schemas.openxmlformats.org/officeDocument/2006/relationships/hyperlink" Target="http://commons.wikimedia.org/wiki/File:Edouard_Manet_010.jpg" TargetMode="External"/><Relationship Id="rId2" Type="http://schemas.openxmlformats.org/officeDocument/2006/relationships/hyperlink" Target="https://commons.wikimedia.org/wiki/File:El_Tres_de_Mayo,_by_Francisco_de_Goya,_from_Prado_in_Google_Earth.jpg" TargetMode="External"/><Relationship Id="rId1" Type="http://schemas.openxmlformats.org/officeDocument/2006/relationships/slideLayout" Target="../slideLayouts/slideLayout18.xml"/><Relationship Id="rId6" Type="http://schemas.openxmlformats.org/officeDocument/2006/relationships/hyperlink" Target="http://commons.wikimedia.org/wiki/File:Edouard_Manet_040.jpg" TargetMode="External"/><Relationship Id="rId5" Type="http://schemas.openxmlformats.org/officeDocument/2006/relationships/hyperlink" Target="http://commons.wikimedia.org/wiki/File:Edouard_Manet_016.jpg" TargetMode="External"/><Relationship Id="rId4" Type="http://schemas.openxmlformats.org/officeDocument/2006/relationships/hyperlink" Target="http://commons.wikimedia.org/wiki/File:Edouard_Manet_025.jpg" TargetMode="External"/><Relationship Id="rId9" Type="http://schemas.openxmlformats.org/officeDocument/2006/relationships/hyperlink" Target="http://commons.wikimedia.org/wiki/File:Claude_Monet,_Impression,_soleil_levant,_1872.jpg?uselang=c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83891611"/>
              </p:ext>
            </p:extLst>
          </p:nvPr>
        </p:nvGraphicFramePr>
        <p:xfrm>
          <a:off x="762000" y="2209800"/>
          <a:ext cx="7772400" cy="3200401"/>
        </p:xfrm>
        <a:graphic>
          <a:graphicData uri="http://schemas.openxmlformats.org/drawingml/2006/table">
            <a:tbl>
              <a:tblPr firstRow="1" bandRow="1">
                <a:tableStyleId>{5C22544A-7EE6-4342-B048-85BDC9FD1C3A}</a:tableStyleId>
              </a:tblPr>
              <a:tblGrid>
                <a:gridCol w="1853992"/>
                <a:gridCol w="5918408"/>
              </a:tblGrid>
              <a:tr h="100775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dirty="0" smtClean="0">
                          <a:solidFill>
                            <a:srgbClr val="2C3036"/>
                          </a:solidFill>
                          <a:latin typeface="Calibri" pitchFamily="34" charset="0"/>
                        </a:rPr>
                        <a:t>ŠKOLA:</a:t>
                      </a:r>
                      <a:endParaRPr lang="cs-CZ" sz="1400" dirty="0"/>
                    </a:p>
                  </a:txBody>
                  <a:tcPr marL="68585" marR="68585" marT="34280" marB="34280" anchor="ctr">
                    <a:solidFill>
                      <a:srgbClr val="BC8FDD"/>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dirty="0" smtClean="0">
                          <a:solidFill>
                            <a:srgbClr val="2C3036"/>
                          </a:solidFill>
                          <a:latin typeface="Calibri" pitchFamily="34" charset="0"/>
                        </a:rPr>
                        <a:t>Gymnázium, Chomutov, Mostecká 3000, příspěvková organizace</a:t>
                      </a:r>
                      <a:endParaRPr lang="cs-CZ" sz="1400" dirty="0"/>
                    </a:p>
                  </a:txBody>
                  <a:tcPr marL="68585" marR="68585" marT="34280" marB="34280" anchor="ctr">
                    <a:solidFill>
                      <a:srgbClr val="BC8FDD"/>
                    </a:solidFill>
                  </a:tcPr>
                </a:tc>
              </a:tr>
              <a:tr h="438530">
                <a:tc>
                  <a:txBody>
                    <a:bodyPr/>
                    <a:lstStyle/>
                    <a:p>
                      <a:r>
                        <a:rPr lang="cs-CZ" sz="1400" b="1" kern="1200" dirty="0" smtClean="0">
                          <a:solidFill>
                            <a:srgbClr val="2C3036"/>
                          </a:solidFill>
                          <a:latin typeface="Calibri" pitchFamily="34" charset="0"/>
                          <a:ea typeface="+mn-ea"/>
                          <a:cs typeface="+mn-cs"/>
                        </a:rPr>
                        <a:t>AUTOR:</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c>
                  <a:txBody>
                    <a:bodyPr/>
                    <a:lstStyle/>
                    <a:p>
                      <a:r>
                        <a:rPr lang="cs-CZ" sz="1400" b="1" kern="1200" dirty="0" smtClean="0">
                          <a:solidFill>
                            <a:srgbClr val="2C3036"/>
                          </a:solidFill>
                          <a:latin typeface="Calibri" pitchFamily="34" charset="0"/>
                          <a:ea typeface="+mn-ea"/>
                          <a:cs typeface="+mn-cs"/>
                        </a:rPr>
                        <a:t>Mgr. Marcela Jelínková</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r>
              <a:tr h="438530">
                <a:tc>
                  <a:txBody>
                    <a:bodyPr/>
                    <a:lstStyle/>
                    <a:p>
                      <a:r>
                        <a:rPr lang="cs-CZ" sz="1400" b="1" kern="1200" dirty="0" smtClean="0">
                          <a:solidFill>
                            <a:srgbClr val="2C3036"/>
                          </a:solidFill>
                          <a:latin typeface="Calibri" pitchFamily="34" charset="0"/>
                          <a:ea typeface="+mn-ea"/>
                          <a:cs typeface="+mn-cs"/>
                        </a:rPr>
                        <a:t>NÁZEV:</a:t>
                      </a:r>
                      <a:endParaRPr lang="cs-CZ" sz="1400" b="1" kern="1200" dirty="0">
                        <a:solidFill>
                          <a:srgbClr val="2C3036"/>
                        </a:solidFill>
                        <a:latin typeface="Calibri" pitchFamily="34" charset="0"/>
                        <a:ea typeface="+mn-ea"/>
                        <a:cs typeface="+mn-cs"/>
                      </a:endParaRPr>
                    </a:p>
                  </a:txBody>
                  <a:tcPr marL="68585" marR="68585" marT="34280" marB="34280" anchor="ctr">
                    <a:solidFill>
                      <a:srgbClr val="F1E8F8"/>
                    </a:solidFill>
                  </a:tcPr>
                </a:tc>
                <a:tc>
                  <a:txBody>
                    <a:bodyPr/>
                    <a:lstStyle/>
                    <a:p>
                      <a:r>
                        <a:rPr lang="cs-CZ" sz="1400" b="1" kern="1200" dirty="0" smtClean="0">
                          <a:solidFill>
                            <a:srgbClr val="2C3036"/>
                          </a:solidFill>
                          <a:latin typeface="Calibri" pitchFamily="34" charset="0"/>
                          <a:ea typeface="+mn-ea"/>
                          <a:cs typeface="+mn-cs"/>
                        </a:rPr>
                        <a:t>VY_32_INOVACE_05B_05_Impresionismus</a:t>
                      </a:r>
                      <a:r>
                        <a:rPr lang="cs-CZ" sz="1400" b="1" kern="1200" baseline="0" dirty="0" smtClean="0">
                          <a:solidFill>
                            <a:srgbClr val="2C3036"/>
                          </a:solidFill>
                          <a:latin typeface="Calibri" pitchFamily="34" charset="0"/>
                          <a:ea typeface="+mn-ea"/>
                          <a:cs typeface="+mn-cs"/>
                        </a:rPr>
                        <a:t> I</a:t>
                      </a:r>
                      <a:endParaRPr lang="cs-CZ" sz="1400" b="1" kern="1200" dirty="0" smtClean="0">
                        <a:solidFill>
                          <a:srgbClr val="2C3036"/>
                        </a:solidFill>
                        <a:latin typeface="Calibri" pitchFamily="34" charset="0"/>
                        <a:ea typeface="+mn-ea"/>
                        <a:cs typeface="+mn-cs"/>
                      </a:endParaRPr>
                    </a:p>
                  </a:txBody>
                  <a:tcPr marL="68585" marR="68585" marT="34280" marB="34280" anchor="ctr">
                    <a:solidFill>
                      <a:srgbClr val="F1E8F8"/>
                    </a:solidFill>
                  </a:tcPr>
                </a:tc>
              </a:tr>
              <a:tr h="438530">
                <a:tc>
                  <a:txBody>
                    <a:bodyPr/>
                    <a:lstStyle/>
                    <a:p>
                      <a:r>
                        <a:rPr lang="cs-CZ" sz="1400" b="1" kern="1200" dirty="0" smtClean="0">
                          <a:solidFill>
                            <a:srgbClr val="2C3036"/>
                          </a:solidFill>
                          <a:latin typeface="Calibri" pitchFamily="34" charset="0"/>
                          <a:ea typeface="+mn-ea"/>
                          <a:cs typeface="+mn-cs"/>
                        </a:rPr>
                        <a:t>TEMA:</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c>
                  <a:txBody>
                    <a:bodyPr/>
                    <a:lstStyle/>
                    <a:p>
                      <a:r>
                        <a:rPr lang="pl-PL" sz="1400" b="1" kern="1200" dirty="0" smtClean="0">
                          <a:solidFill>
                            <a:srgbClr val="2C3036"/>
                          </a:solidFill>
                          <a:latin typeface="Calibri" pitchFamily="34" charset="0"/>
                          <a:ea typeface="+mn-ea"/>
                          <a:cs typeface="+mn-cs"/>
                        </a:rPr>
                        <a:t>Historie umění</a:t>
                      </a:r>
                      <a:r>
                        <a:rPr lang="pl-PL" sz="1400" b="1" kern="1200" baseline="0" dirty="0" smtClean="0">
                          <a:solidFill>
                            <a:srgbClr val="2C3036"/>
                          </a:solidFill>
                          <a:latin typeface="Calibri" pitchFamily="34" charset="0"/>
                          <a:ea typeface="+mn-ea"/>
                          <a:cs typeface="+mn-cs"/>
                        </a:rPr>
                        <a:t> </a:t>
                      </a:r>
                      <a:r>
                        <a:rPr lang="pl-PL" sz="1400" b="1" kern="1200" dirty="0" smtClean="0">
                          <a:solidFill>
                            <a:srgbClr val="2C3036"/>
                          </a:solidFill>
                          <a:latin typeface="Calibri" pitchFamily="34" charset="0"/>
                          <a:ea typeface="+mn-ea"/>
                          <a:cs typeface="+mn-cs"/>
                        </a:rPr>
                        <a:t>19. století</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r>
              <a:tr h="438530">
                <a:tc>
                  <a:txBody>
                    <a:bodyPr/>
                    <a:lstStyle/>
                    <a:p>
                      <a:r>
                        <a:rPr lang="cs-CZ" sz="1400" b="1" kern="1200" dirty="0" smtClean="0">
                          <a:solidFill>
                            <a:srgbClr val="2C3036"/>
                          </a:solidFill>
                          <a:latin typeface="Calibri" pitchFamily="34" charset="0"/>
                          <a:ea typeface="+mn-ea"/>
                          <a:cs typeface="+mn-cs"/>
                        </a:rPr>
                        <a:t>ČÍSLO PROJEKTU:</a:t>
                      </a:r>
                      <a:endParaRPr lang="cs-CZ" sz="1400" b="1" kern="1200" dirty="0">
                        <a:solidFill>
                          <a:srgbClr val="2C3036"/>
                        </a:solidFill>
                        <a:latin typeface="Calibri" pitchFamily="34" charset="0"/>
                        <a:ea typeface="+mn-ea"/>
                        <a:cs typeface="+mn-cs"/>
                      </a:endParaRPr>
                    </a:p>
                  </a:txBody>
                  <a:tcPr marL="68585" marR="68585" marT="34280" marB="34280" anchor="ctr">
                    <a:solidFill>
                      <a:srgbClr val="F1E8F8"/>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kern="1200" dirty="0" smtClean="0">
                          <a:solidFill>
                            <a:srgbClr val="2C3036"/>
                          </a:solidFill>
                          <a:latin typeface="Calibri" pitchFamily="34" charset="0"/>
                          <a:ea typeface="+mn-ea"/>
                          <a:cs typeface="+mn-cs"/>
                        </a:rPr>
                        <a:t>CZ.1.07/1.5.00/34.0816</a:t>
                      </a:r>
                      <a:endParaRPr lang="cs-CZ" sz="1400" b="1" kern="1200" dirty="0">
                        <a:solidFill>
                          <a:srgbClr val="2C3036"/>
                        </a:solidFill>
                        <a:latin typeface="Calibri" pitchFamily="34" charset="0"/>
                        <a:ea typeface="+mn-ea"/>
                        <a:cs typeface="+mn-cs"/>
                      </a:endParaRPr>
                    </a:p>
                  </a:txBody>
                  <a:tcPr marL="68585" marR="68585" marT="34280" marB="34280" anchor="ctr">
                    <a:solidFill>
                      <a:srgbClr val="F1E8F8"/>
                    </a:solidFill>
                  </a:tcPr>
                </a:tc>
              </a:tr>
              <a:tr h="438530">
                <a:tc>
                  <a:txBody>
                    <a:bodyPr/>
                    <a:lstStyle/>
                    <a:p>
                      <a:r>
                        <a:rPr lang="cs-CZ" sz="1400" b="1" kern="1200" dirty="0" smtClean="0">
                          <a:solidFill>
                            <a:srgbClr val="2C3036"/>
                          </a:solidFill>
                          <a:latin typeface="Calibri" pitchFamily="34" charset="0"/>
                          <a:ea typeface="+mn-ea"/>
                          <a:cs typeface="+mn-cs"/>
                        </a:rPr>
                        <a:t>DATUM TVORBY:</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c>
                  <a:txBody>
                    <a:bodyPr/>
                    <a:lstStyle/>
                    <a:p>
                      <a:r>
                        <a:rPr lang="cs-CZ" sz="1400" b="1" kern="1200" smtClean="0">
                          <a:solidFill>
                            <a:srgbClr val="2C3036"/>
                          </a:solidFill>
                          <a:latin typeface="Calibri" pitchFamily="34" charset="0"/>
                          <a:ea typeface="+mn-ea"/>
                          <a:cs typeface="+mn-cs"/>
                        </a:rPr>
                        <a:t>02.01.2013</a:t>
                      </a:r>
                      <a:endParaRPr lang="cs-CZ" sz="1400" b="1" kern="1200" dirty="0">
                        <a:solidFill>
                          <a:srgbClr val="2C3036"/>
                        </a:solidFill>
                        <a:latin typeface="Calibri" pitchFamily="34" charset="0"/>
                        <a:ea typeface="+mn-ea"/>
                        <a:cs typeface="+mn-cs"/>
                      </a:endParaRPr>
                    </a:p>
                  </a:txBody>
                  <a:tcPr marL="68585" marR="68585" marT="34280" marB="34280" anchor="ctr">
                    <a:solidFill>
                      <a:srgbClr val="E1CCF0"/>
                    </a:solidFill>
                  </a:tcPr>
                </a:tc>
              </a:tr>
            </a:tbl>
          </a:graphicData>
        </a:graphic>
      </p:graphicFrame>
      <p:pic>
        <p:nvPicPr>
          <p:cNvPr id="12313"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914400"/>
            <a:ext cx="4056063"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1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28800" y="2438400"/>
            <a:ext cx="487363" cy="48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2250426"/>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Nadpis 1"/>
          <p:cNvSpPr>
            <a:spLocks noGrp="1"/>
          </p:cNvSpPr>
          <p:nvPr>
            <p:ph type="title"/>
          </p:nvPr>
        </p:nvSpPr>
        <p:spPr>
          <a:xfrm>
            <a:off x="628650" y="116632"/>
            <a:ext cx="7886700" cy="1138238"/>
          </a:xfrm>
        </p:spPr>
        <p:txBody>
          <a:bodyPr/>
          <a:lstStyle/>
          <a:p>
            <a:pPr defTabSz="685749" eaLnBrk="1" fontAlgn="auto" hangingPunct="1">
              <a:spcAft>
                <a:spcPts val="0"/>
              </a:spcAft>
              <a:defRPr/>
            </a:pPr>
            <a:r>
              <a:rPr lang="cs-CZ" sz="4000" dirty="0">
                <a:effectLst>
                  <a:outerShdw blurRad="38100" dist="38100" dir="2700000" algn="tl">
                    <a:srgbClr val="000000">
                      <a:alpha val="43137"/>
                    </a:srgbClr>
                  </a:outerShdw>
                </a:effectLst>
                <a:latin typeface="Calibri" panose="020F0502020204030204" pitchFamily="34" charset="0"/>
              </a:rPr>
              <a:t>ANOTACE</a:t>
            </a:r>
          </a:p>
        </p:txBody>
      </p:sp>
      <p:sp>
        <p:nvSpPr>
          <p:cNvPr id="14339" name="Zástupný symbol pro obsah 2"/>
          <p:cNvSpPr>
            <a:spLocks noGrp="1"/>
          </p:cNvSpPr>
          <p:nvPr>
            <p:ph type="body" orient="vert" idx="1"/>
          </p:nvPr>
        </p:nvSpPr>
        <p:spPr>
          <a:xfrm>
            <a:off x="323528" y="1052736"/>
            <a:ext cx="8497887" cy="5329237"/>
          </a:xfrm>
        </p:spPr>
        <p:txBody>
          <a:bodyPr/>
          <a:lstStyle/>
          <a:p>
            <a:pPr marL="0" indent="0" eaLnBrk="1" hangingPunct="1">
              <a:buFont typeface="+mj-lt"/>
              <a:buNone/>
            </a:pPr>
            <a:r>
              <a:rPr lang="cs-CZ" sz="1600" dirty="0" smtClean="0">
                <a:latin typeface="Arial" panose="020B0604020202020204" pitchFamily="34" charset="0"/>
              </a:rPr>
              <a:t>Prezentace je určena pro výklad, opakování a upevnění nového tématu z historie umění. Je doplněna o motivační úkol pro interaktivní zapojení žáků do vyučovacího procesu.</a:t>
            </a:r>
          </a:p>
          <a:p>
            <a:pPr marL="0" indent="0" eaLnBrk="1" hangingPunct="1">
              <a:buFont typeface="+mj-lt"/>
              <a:buNone/>
            </a:pPr>
            <a:r>
              <a:rPr lang="cs-CZ" sz="1600" dirty="0" smtClean="0">
                <a:latin typeface="Arial" panose="020B0604020202020204" pitchFamily="34" charset="0"/>
              </a:rPr>
              <a:t>Tématem výkladu je impresionismus ve francouzském malířství se zaměřením na jeho inspirační zdroje a především na osobnost Édouarda Maneta jako předchůdce a jednoho z průkopníků tohoto stylu.</a:t>
            </a:r>
          </a:p>
          <a:p>
            <a:pPr marL="0" indent="0" eaLnBrk="1" hangingPunct="1">
              <a:buFont typeface="+mj-lt"/>
              <a:buNone/>
            </a:pPr>
            <a:r>
              <a:rPr lang="cs-CZ" sz="1600" dirty="0" smtClean="0">
                <a:latin typeface="Arial" panose="020B0604020202020204" pitchFamily="34" charset="0"/>
              </a:rPr>
              <a:t>Prezentace je zpracována jako úvod do problematiky impresionismu a navazuje na ni další část s charakteristikou stylu a tvorby jeho hlavních představitelů.</a:t>
            </a:r>
          </a:p>
          <a:p>
            <a:pPr marL="0" indent="0" eaLnBrk="1" hangingPunct="1">
              <a:buFont typeface="+mj-lt"/>
              <a:buNone/>
            </a:pPr>
            <a:r>
              <a:rPr lang="cs-CZ" sz="1600" dirty="0" smtClean="0">
                <a:latin typeface="Arial" panose="020B0604020202020204" pitchFamily="34" charset="0"/>
              </a:rPr>
              <a:t>Výklad je doplněn v závěrečné části o motivační úkol pro aktivní zapojení žáků a upevnění nové látky (viz snímky číslo </a:t>
            </a:r>
            <a:r>
              <a:rPr lang="cs-CZ" sz="1600" dirty="0" smtClean="0">
                <a:latin typeface="Arial" panose="020B0604020202020204" pitchFamily="34" charset="0"/>
              </a:rPr>
              <a:t>25 </a:t>
            </a:r>
            <a:r>
              <a:rPr lang="cs-CZ" sz="1600" dirty="0" smtClean="0">
                <a:latin typeface="Arial" panose="020B0604020202020204" pitchFamily="34" charset="0"/>
              </a:rPr>
              <a:t>až </a:t>
            </a:r>
            <a:r>
              <a:rPr lang="cs-CZ" sz="1600" dirty="0" smtClean="0">
                <a:latin typeface="Arial" panose="020B0604020202020204" pitchFamily="34" charset="0"/>
              </a:rPr>
              <a:t>27). </a:t>
            </a:r>
            <a:r>
              <a:rPr lang="cs-CZ" sz="1600" dirty="0" smtClean="0">
                <a:latin typeface="Arial" panose="020B0604020202020204" pitchFamily="34" charset="0"/>
              </a:rPr>
              <a:t>Žáci mají za úkol složit z částí obraz É. Maneta „Snídaně v trávě“ a určit jej (viz snímek číslo </a:t>
            </a:r>
            <a:r>
              <a:rPr lang="cs-CZ" sz="1600" dirty="0" smtClean="0">
                <a:latin typeface="Arial" panose="020B0604020202020204" pitchFamily="34" charset="0"/>
              </a:rPr>
              <a:t>26). </a:t>
            </a:r>
            <a:r>
              <a:rPr lang="cs-CZ" sz="1600" dirty="0" smtClean="0">
                <a:latin typeface="Arial" panose="020B0604020202020204" pitchFamily="34" charset="0"/>
              </a:rPr>
              <a:t>Pracují s počítačem nebo s interaktivní tabulí. Tahem myší nebo pomocí elektronického pera posouvají zpřeházené fragmenty a skládají je do výsledného obrazu. Řešení úkolu si mohou zkontrolovat na snímku číslo </a:t>
            </a:r>
            <a:r>
              <a:rPr lang="cs-CZ" sz="1600" dirty="0" smtClean="0">
                <a:latin typeface="Arial" panose="020B0604020202020204" pitchFamily="34" charset="0"/>
              </a:rPr>
              <a:t>27, </a:t>
            </a:r>
            <a:r>
              <a:rPr lang="cs-CZ" sz="1600" dirty="0" smtClean="0">
                <a:latin typeface="Arial" panose="020B0604020202020204" pitchFamily="34" charset="0"/>
              </a:rPr>
              <a:t>kde je čísly označeno pořadí, ve kterém je třeba obrázek skládat.</a:t>
            </a:r>
          </a:p>
          <a:p>
            <a:pPr marL="0" indent="0" eaLnBrk="1" hangingPunct="1">
              <a:buFont typeface="+mj-lt"/>
              <a:buNone/>
            </a:pPr>
            <a:r>
              <a:rPr lang="cs-CZ" sz="1600" dirty="0" smtClean="0">
                <a:latin typeface="Arial" panose="020B0604020202020204" pitchFamily="34" charset="0"/>
              </a:rPr>
              <a:t>Úkol může sloužit pro procvičení postřehu, vizuální paměti</a:t>
            </a:r>
            <a:r>
              <a:rPr lang="cs-CZ" sz="1600" dirty="0">
                <a:latin typeface="Arial" panose="020B0604020202020204" pitchFamily="34" charset="0"/>
              </a:rPr>
              <a:t> </a:t>
            </a:r>
            <a:r>
              <a:rPr lang="cs-CZ" sz="1600" dirty="0" smtClean="0">
                <a:latin typeface="Arial" panose="020B0604020202020204" pitchFamily="34" charset="0"/>
              </a:rPr>
              <a:t>nebo ke zpestření výuky jako soutěž o nejrychlejší splnění zadání.</a:t>
            </a:r>
          </a:p>
          <a:p>
            <a:pPr marL="0" indent="0" eaLnBrk="1" hangingPunct="1">
              <a:buFont typeface="+mj-lt"/>
              <a:buNone/>
            </a:pPr>
            <a:r>
              <a:rPr lang="cs-CZ" sz="1600" dirty="0" smtClean="0">
                <a:latin typeface="Arial" panose="020B0604020202020204" pitchFamily="34" charset="0"/>
              </a:rPr>
              <a:t>Materiál lze využit i k samostatnému studiu žáků.</a:t>
            </a:r>
          </a:p>
          <a:p>
            <a:pPr marL="0" indent="0" eaLnBrk="1" hangingPunct="1">
              <a:buFont typeface="+mj-lt"/>
              <a:buNone/>
            </a:pPr>
            <a:r>
              <a:rPr lang="cs-CZ" sz="1600" dirty="0" smtClean="0">
                <a:latin typeface="Arial" panose="020B0604020202020204" pitchFamily="34" charset="0"/>
              </a:rPr>
              <a:t>Látka je určena pro studenty 1. ročníku čtyřletého a 3. ročníků šestiletého gymnázia.</a:t>
            </a:r>
            <a:endParaRPr lang="cs-CZ" sz="1600" b="1" dirty="0" smtClean="0">
              <a:latin typeface="Arial" panose="020B0604020202020204" pitchFamily="34" charset="0"/>
            </a:endParaRPr>
          </a:p>
          <a:p>
            <a:pPr marL="0" indent="0" eaLnBrk="1" hangingPunct="1">
              <a:buFont typeface="Wingdings" panose="05000000000000000000" pitchFamily="2" charset="2"/>
              <a:buNone/>
            </a:pPr>
            <a:r>
              <a:rPr lang="cs-CZ" sz="1600" b="1" dirty="0" smtClean="0">
                <a:latin typeface="Arial" panose="020B0604020202020204" pitchFamily="34" charset="0"/>
              </a:rPr>
              <a:t>Vzdělávací cíle:</a:t>
            </a:r>
          </a:p>
          <a:p>
            <a:pPr marL="627063" lvl="1" indent="-285750" eaLnBrk="1" hangingPunct="1">
              <a:buFont typeface="Calibri" panose="020F0502020204030204" pitchFamily="34" charset="0"/>
              <a:buChar char="‒"/>
            </a:pPr>
            <a:r>
              <a:rPr lang="cs-CZ" sz="1600" dirty="0" smtClean="0">
                <a:latin typeface="Arial" panose="020B0604020202020204" pitchFamily="34" charset="0"/>
              </a:rPr>
              <a:t>seznámit žáky se vznikem impresionismu v umění 19. století, s jeho inspiračními zdroji a osobností a tvorbou É. Maneta</a:t>
            </a:r>
          </a:p>
          <a:p>
            <a:pPr marL="627063" lvl="1" indent="-285750" eaLnBrk="1" hangingPunct="1">
              <a:buFont typeface="Calibri" panose="020F0502020204030204" pitchFamily="34" charset="0"/>
              <a:buChar char="‒"/>
            </a:pPr>
            <a:r>
              <a:rPr lang="cs-CZ" sz="1600" dirty="0" smtClean="0">
                <a:latin typeface="Arial" panose="020B0604020202020204" pitchFamily="34" charset="0"/>
              </a:rPr>
              <a:t>motivovat žáky formou zábavného cvičení k upevnění nového učiva</a:t>
            </a:r>
          </a:p>
        </p:txBody>
      </p:sp>
    </p:spTree>
    <p:extLst>
      <p:ext uri="{BB962C8B-B14F-4D97-AF65-F5344CB8AC3E}">
        <p14:creationId xmlns:p14="http://schemas.microsoft.com/office/powerpoint/2010/main" val="3372219365"/>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impresion soleil leva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384"/>
            <a:ext cx="9144000" cy="69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WordArt 3"/>
          <p:cNvSpPr>
            <a:spLocks noChangeArrowheads="1" noChangeShapeType="1" noTextEdit="1"/>
          </p:cNvSpPr>
          <p:nvPr/>
        </p:nvSpPr>
        <p:spPr bwMode="auto">
          <a:xfrm>
            <a:off x="611559" y="2636912"/>
            <a:ext cx="7848873" cy="1171575"/>
          </a:xfrm>
          <a:prstGeom prst="rect">
            <a:avLst/>
          </a:prstGeom>
        </p:spPr>
        <p:txBody>
          <a:bodyPr wrap="none" fromWordArt="1">
            <a:prstTxWarp prst="textPlain">
              <a:avLst>
                <a:gd name="adj" fmla="val 50000"/>
              </a:avLst>
            </a:prstTxWarp>
          </a:bodyPr>
          <a:lstStyle/>
          <a:p>
            <a:pPr algn="ctr" eaLnBrk="0" hangingPunct="0">
              <a:defRPr/>
            </a:pPr>
            <a:r>
              <a:rPr lang="cs-CZ" sz="9600" kern="10" dirty="0" smtClean="0">
                <a:ln w="9525">
                  <a:solidFill>
                    <a:srgbClr val="002060"/>
                  </a:solidFill>
                  <a:round/>
                  <a:headEnd/>
                  <a:tailEnd/>
                </a:ln>
                <a:solidFill>
                  <a:srgbClr val="FFCC00"/>
                </a:solidFill>
                <a:effectLst>
                  <a:outerShdw dist="563972" dir="14049741" sx="125000" sy="125000" algn="tl" rotWithShape="0">
                    <a:srgbClr val="C7DFD3"/>
                  </a:outerShdw>
                  <a:reflection blurRad="6350" stA="55000" endA="50" endPos="85000" dist="60007" dir="5400000" sy="-100000" algn="bl" rotWithShape="0"/>
                </a:effectLst>
                <a:latin typeface="Times New Roman" panose="02020603050405020304" pitchFamily="18" charset="0"/>
                <a:cs typeface="Times New Roman" panose="02020603050405020304" pitchFamily="18" charset="0"/>
              </a:rPr>
              <a:t>IMPRESIONISMUS</a:t>
            </a:r>
            <a:endParaRPr lang="cs-CZ" sz="9600" kern="10" dirty="0">
              <a:ln w="9525">
                <a:solidFill>
                  <a:srgbClr val="002060"/>
                </a:solidFill>
                <a:round/>
                <a:headEnd/>
                <a:tailEnd/>
              </a:ln>
              <a:solidFill>
                <a:srgbClr val="FFCC00"/>
              </a:solidFill>
              <a:effectLst>
                <a:outerShdw dist="563972" dir="14049741" sx="125000" sy="125000" algn="tl" rotWithShape="0">
                  <a:srgbClr val="C7DFD3"/>
                </a:outerShdw>
                <a:reflection blurRad="6350" stA="55000" endA="50" endPos="85000" dist="60007" dir="5400000" sy="-100000" algn="bl" rotWithShape="0"/>
              </a:effectLst>
              <a:latin typeface="Times New Roman" panose="02020603050405020304" pitchFamily="18" charset="0"/>
              <a:cs typeface="Times New Roman" panose="02020603050405020304" pitchFamily="18" charset="0"/>
            </a:endParaRPr>
          </a:p>
        </p:txBody>
      </p:sp>
      <p:sp>
        <p:nvSpPr>
          <p:cNvPr id="4" name="TextBox 3"/>
          <p:cNvSpPr txBox="1"/>
          <p:nvPr/>
        </p:nvSpPr>
        <p:spPr bwMode="auto">
          <a:xfrm>
            <a:off x="8532813" y="6402388"/>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21</a:t>
            </a:r>
            <a:endParaRPr lang="cs-CZ" sz="1600" dirty="0">
              <a:solidFill>
                <a:srgbClr val="FFFFFF"/>
              </a:solidFill>
              <a:latin typeface="Arial"/>
            </a:endParaRPr>
          </a:p>
        </p:txBody>
      </p:sp>
      <p:sp>
        <p:nvSpPr>
          <p:cNvPr id="3" name="Rectangle 2"/>
          <p:cNvSpPr/>
          <p:nvPr/>
        </p:nvSpPr>
        <p:spPr>
          <a:xfrm>
            <a:off x="2304256" y="4575480"/>
            <a:ext cx="4572000" cy="1569660"/>
          </a:xfrm>
          <a:prstGeom prst="rect">
            <a:avLst/>
          </a:prstGeom>
        </p:spPr>
        <p:txBody>
          <a:bodyPr>
            <a:spAutoFit/>
          </a:bodyPr>
          <a:lstStyle/>
          <a:p>
            <a:pPr lvl="0" algn="ctr" eaLnBrk="0" hangingPunct="0">
              <a:defRPr/>
            </a:pPr>
            <a:r>
              <a:rPr lang="cs-CZ" sz="9600" kern="10" dirty="0" smtClean="0">
                <a:ln w="9525">
                  <a:solidFill>
                    <a:srgbClr val="002060"/>
                  </a:solidFill>
                  <a:round/>
                  <a:headEnd/>
                  <a:tailEnd/>
                </a:ln>
                <a:solidFill>
                  <a:srgbClr val="FFCC00"/>
                </a:solidFill>
                <a:effectLst>
                  <a:outerShdw dist="563972" dir="14049741" sx="125000" sy="125000" algn="tl" rotWithShape="0">
                    <a:srgbClr val="C7DFD3"/>
                  </a:outerShdw>
                  <a:reflection blurRad="6350" stA="55000" endA="50" endPos="85000" dist="60007" dir="5400000" sy="-100000" algn="bl" rotWithShape="0"/>
                </a:effectLst>
                <a:latin typeface="Times New Roman" panose="02020603050405020304" pitchFamily="18" charset="0"/>
                <a:cs typeface="Times New Roman" panose="02020603050405020304" pitchFamily="18" charset="0"/>
              </a:rPr>
              <a:t>I</a:t>
            </a:r>
            <a:endParaRPr lang="cs-CZ" sz="9600" kern="10" dirty="0">
              <a:ln w="9525">
                <a:solidFill>
                  <a:srgbClr val="002060"/>
                </a:solidFill>
                <a:round/>
                <a:headEnd/>
                <a:tailEnd/>
              </a:ln>
              <a:solidFill>
                <a:srgbClr val="FFCC00"/>
              </a:solidFill>
              <a:effectLst>
                <a:outerShdw dist="563972" dir="14049741" sx="125000" sy="125000" algn="tl" rotWithShape="0">
                  <a:srgbClr val="C7DFD3"/>
                </a:outerShdw>
                <a:reflection blurRad="6350" stA="55000" endA="50" endPos="85000" dist="60007" dir="5400000" sy="-100000" algn="bl" rotWithShape="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666973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nodeType="withEffect">
                                  <p:stCondLst>
                                    <p:cond delay="0"/>
                                  </p:stCondLst>
                                  <p:childTnLst>
                                    <p:set>
                                      <p:cBhvr>
                                        <p:cTn id="6" dur="1" fill="hold">
                                          <p:stCondLst>
                                            <p:cond delay="0"/>
                                          </p:stCondLst>
                                        </p:cTn>
                                        <p:tgtEl>
                                          <p:spTgt spid="6147"/>
                                        </p:tgtEl>
                                        <p:attrNameLst>
                                          <p:attrName>style.visibility</p:attrName>
                                        </p:attrNameLst>
                                      </p:cBhvr>
                                      <p:to>
                                        <p:strVal val="visible"/>
                                      </p:to>
                                    </p:set>
                                    <p:anim calcmode="lin" valueType="num">
                                      <p:cBhvr>
                                        <p:cTn id="7" dur="2000" fill="hold"/>
                                        <p:tgtEl>
                                          <p:spTgt spid="6147"/>
                                        </p:tgtEl>
                                        <p:attrNameLst>
                                          <p:attrName>ppt_w</p:attrName>
                                        </p:attrNameLst>
                                      </p:cBhvr>
                                      <p:tavLst>
                                        <p:tav tm="0">
                                          <p:val>
                                            <p:fltVal val="0"/>
                                          </p:val>
                                        </p:tav>
                                        <p:tav tm="100000">
                                          <p:val>
                                            <p:strVal val="#ppt_w"/>
                                          </p:val>
                                        </p:tav>
                                      </p:tavLst>
                                    </p:anim>
                                    <p:anim calcmode="lin" valueType="num">
                                      <p:cBhvr>
                                        <p:cTn id="8" dur="2000" fill="hold"/>
                                        <p:tgtEl>
                                          <p:spTgt spid="6147"/>
                                        </p:tgtEl>
                                        <p:attrNameLst>
                                          <p:attrName>ppt_h</p:attrName>
                                        </p:attrNameLst>
                                      </p:cBhvr>
                                      <p:tavLst>
                                        <p:tav tm="0">
                                          <p:val>
                                            <p:fltVal val="0"/>
                                          </p:val>
                                        </p:tav>
                                        <p:tav tm="100000">
                                          <p:val>
                                            <p:strVal val="#ppt_h"/>
                                          </p:val>
                                        </p:tav>
                                      </p:tavLst>
                                    </p:anim>
                                    <p:animEffect transition="in" filter="fade">
                                      <p:cBhvr>
                                        <p:cTn id="9" dur="2000"/>
                                        <p:tgtEl>
                                          <p:spTgt spid="6147"/>
                                        </p:tgtEl>
                                      </p:cBhvr>
                                    </p:animEffect>
                                  </p:childTnLst>
                                </p:cTn>
                              </p:par>
                            </p:childTnLst>
                          </p:cTn>
                        </p:par>
                        <p:par>
                          <p:cTn id="10" fill="hold">
                            <p:stCondLst>
                              <p:cond delay="2000"/>
                            </p:stCondLst>
                            <p:childTnLst>
                              <p:par>
                                <p:cTn id="11" presetID="53" presetClass="entr" presetSubtype="16"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750" fill="hold"/>
                                        <p:tgtEl>
                                          <p:spTgt spid="3"/>
                                        </p:tgtEl>
                                        <p:attrNameLst>
                                          <p:attrName>ppt_w</p:attrName>
                                        </p:attrNameLst>
                                      </p:cBhvr>
                                      <p:tavLst>
                                        <p:tav tm="0">
                                          <p:val>
                                            <p:fltVal val="0"/>
                                          </p:val>
                                        </p:tav>
                                        <p:tav tm="100000">
                                          <p:val>
                                            <p:strVal val="#ppt_w"/>
                                          </p:val>
                                        </p:tav>
                                      </p:tavLst>
                                    </p:anim>
                                    <p:anim calcmode="lin" valueType="num">
                                      <p:cBhvr>
                                        <p:cTn id="14" dur="750" fill="hold"/>
                                        <p:tgtEl>
                                          <p:spTgt spid="3"/>
                                        </p:tgtEl>
                                        <p:attrNameLst>
                                          <p:attrName>ppt_h</p:attrName>
                                        </p:attrNameLst>
                                      </p:cBhvr>
                                      <p:tavLst>
                                        <p:tav tm="0">
                                          <p:val>
                                            <p:fltVal val="0"/>
                                          </p:val>
                                        </p:tav>
                                        <p:tav tm="100000">
                                          <p:val>
                                            <p:strVal val="#ppt_h"/>
                                          </p:val>
                                        </p:tav>
                                      </p:tavLst>
                                    </p:anim>
                                    <p:animEffect transition="in" filter="fade">
                                      <p:cBhvr>
                                        <p:cTn id="15" dur="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8" name="Rectangle 6"/>
          <p:cNvSpPr>
            <a:spLocks noGrp="1" noChangeArrowheads="1"/>
          </p:cNvSpPr>
          <p:nvPr>
            <p:ph type="title"/>
          </p:nvPr>
        </p:nvSpPr>
        <p:spPr>
          <a:xfrm>
            <a:off x="657225" y="26988"/>
            <a:ext cx="7772400" cy="1143000"/>
          </a:xfrm>
        </p:spPr>
        <p:txBody>
          <a:bodyPr/>
          <a:lstStyle/>
          <a:p>
            <a:pPr>
              <a:defRPr/>
            </a:pPr>
            <a:r>
              <a:rPr lang="cs-CZ" dirty="0" smtClean="0"/>
              <a:t>Vznik a vývoj</a:t>
            </a:r>
          </a:p>
        </p:txBody>
      </p:sp>
      <p:sp>
        <p:nvSpPr>
          <p:cNvPr id="69639" name="Rectangle 7"/>
          <p:cNvSpPr>
            <a:spLocks noGrp="1" noChangeArrowheads="1"/>
          </p:cNvSpPr>
          <p:nvPr>
            <p:ph idx="1"/>
          </p:nvPr>
        </p:nvSpPr>
        <p:spPr>
          <a:xfrm>
            <a:off x="323850" y="1052513"/>
            <a:ext cx="8569325" cy="5689600"/>
          </a:xfrm>
        </p:spPr>
        <p:txBody>
          <a:bodyPr/>
          <a:lstStyle/>
          <a:p>
            <a:pPr>
              <a:lnSpc>
                <a:spcPct val="80000"/>
              </a:lnSpc>
              <a:buClr>
                <a:schemeClr val="accent6">
                  <a:lumMod val="50000"/>
                </a:schemeClr>
              </a:buClr>
              <a:defRPr/>
            </a:pPr>
            <a:r>
              <a:rPr lang="cs-CZ" sz="2400" dirty="0" smtClean="0"/>
              <a:t>vznikl </a:t>
            </a:r>
            <a:r>
              <a:rPr lang="cs-CZ" sz="2400" b="1" dirty="0" smtClean="0"/>
              <a:t>na konci šedesátých let 19. stol. </a:t>
            </a:r>
            <a:r>
              <a:rPr lang="cs-CZ" sz="2400" dirty="0" smtClean="0"/>
              <a:t>ve francouzském malířství</a:t>
            </a:r>
          </a:p>
          <a:p>
            <a:pPr>
              <a:lnSpc>
                <a:spcPct val="80000"/>
              </a:lnSpc>
              <a:buClr>
                <a:schemeClr val="accent6">
                  <a:lumMod val="50000"/>
                </a:schemeClr>
              </a:buClr>
              <a:defRPr/>
            </a:pPr>
            <a:r>
              <a:rPr lang="cs-CZ" sz="2400" dirty="0" smtClean="0"/>
              <a:t>na veřejnost vystoupil </a:t>
            </a:r>
            <a:r>
              <a:rPr lang="cs-CZ" sz="2400" b="1" dirty="0" smtClean="0"/>
              <a:t>roku</a:t>
            </a:r>
            <a:r>
              <a:rPr lang="cs-CZ" sz="2400" dirty="0" smtClean="0"/>
              <a:t> </a:t>
            </a:r>
            <a:r>
              <a:rPr lang="cs-CZ" sz="2400" b="1" dirty="0" smtClean="0"/>
              <a:t>1874</a:t>
            </a:r>
          </a:p>
          <a:p>
            <a:pPr>
              <a:lnSpc>
                <a:spcPct val="80000"/>
              </a:lnSpc>
              <a:buClr>
                <a:schemeClr val="accent6">
                  <a:lumMod val="50000"/>
                </a:schemeClr>
              </a:buClr>
              <a:defRPr/>
            </a:pPr>
            <a:r>
              <a:rPr lang="cs-CZ" sz="2400" dirty="0" smtClean="0"/>
              <a:t>nejtvořivější období </a:t>
            </a:r>
            <a:r>
              <a:rPr lang="cs-CZ" sz="2400" dirty="0" smtClean="0">
                <a:sym typeface="Symbol" panose="05050102010706020507" pitchFamily="18" charset="2"/>
              </a:rPr>
              <a:t></a:t>
            </a:r>
            <a:r>
              <a:rPr lang="cs-CZ" sz="2400" dirty="0" smtClean="0"/>
              <a:t> </a:t>
            </a:r>
            <a:r>
              <a:rPr lang="cs-CZ" sz="2400" b="1" dirty="0" smtClean="0"/>
              <a:t>70. léta – až do poloviny osmdesátých let 19. stol.</a:t>
            </a:r>
          </a:p>
          <a:p>
            <a:pPr>
              <a:lnSpc>
                <a:spcPct val="80000"/>
              </a:lnSpc>
              <a:buClr>
                <a:schemeClr val="accent6">
                  <a:lumMod val="50000"/>
                </a:schemeClr>
              </a:buClr>
              <a:defRPr/>
            </a:pPr>
            <a:r>
              <a:rPr lang="cs-CZ" sz="2400" dirty="0" smtClean="0"/>
              <a:t>slovo – </a:t>
            </a:r>
            <a:r>
              <a:rPr lang="cs-CZ" sz="2400" b="1" i="1" dirty="0" smtClean="0"/>
              <a:t>imprese </a:t>
            </a:r>
            <a:r>
              <a:rPr lang="cs-CZ" sz="2400" dirty="0" smtClean="0"/>
              <a:t>= dojem (používali jej v 60. letech kritici v souvislosti s krajináři barbizonské školy) </a:t>
            </a:r>
          </a:p>
          <a:p>
            <a:pPr>
              <a:lnSpc>
                <a:spcPct val="80000"/>
              </a:lnSpc>
              <a:buClr>
                <a:schemeClr val="accent6">
                  <a:lumMod val="50000"/>
                </a:schemeClr>
              </a:buClr>
              <a:defRPr/>
            </a:pPr>
            <a:r>
              <a:rPr lang="cs-CZ" sz="2400" b="1" dirty="0" smtClean="0">
                <a:solidFill>
                  <a:srgbClr val="CC0066"/>
                </a:solidFill>
              </a:rPr>
              <a:t>1. výstava</a:t>
            </a:r>
            <a:r>
              <a:rPr lang="cs-CZ" sz="2400" dirty="0" smtClean="0">
                <a:solidFill>
                  <a:srgbClr val="CC0066"/>
                </a:solidFill>
              </a:rPr>
              <a:t> </a:t>
            </a:r>
            <a:r>
              <a:rPr lang="cs-CZ" sz="2400" b="1" dirty="0" smtClean="0">
                <a:solidFill>
                  <a:srgbClr val="CC0066"/>
                </a:solidFill>
              </a:rPr>
              <a:t>– 1874 </a:t>
            </a:r>
            <a:r>
              <a:rPr lang="cs-CZ" sz="2400" dirty="0" smtClean="0"/>
              <a:t>(15. duben – 15. květen) </a:t>
            </a:r>
            <a:endParaRPr lang="cs-CZ" sz="2400" b="1" dirty="0" smtClean="0"/>
          </a:p>
          <a:p>
            <a:pPr lvl="1">
              <a:lnSpc>
                <a:spcPct val="80000"/>
              </a:lnSpc>
              <a:defRPr/>
            </a:pPr>
            <a:r>
              <a:rPr lang="cs-CZ" sz="2400" b="1" dirty="0" smtClean="0"/>
              <a:t>fotograf Nadar </a:t>
            </a:r>
            <a:r>
              <a:rPr lang="cs-CZ" sz="2400" dirty="0" smtClean="0"/>
              <a:t>– </a:t>
            </a:r>
            <a:r>
              <a:rPr lang="fr-FR" sz="2400" dirty="0"/>
              <a:t>Boulevard des Capucines (</a:t>
            </a:r>
            <a:r>
              <a:rPr lang="fr-FR" sz="2400" dirty="0" err="1"/>
              <a:t>bulvár</a:t>
            </a:r>
            <a:r>
              <a:rPr lang="fr-FR" sz="2400" dirty="0"/>
              <a:t> </a:t>
            </a:r>
            <a:r>
              <a:rPr lang="fr-FR" sz="2400" dirty="0" err="1"/>
              <a:t>Kapucínek</a:t>
            </a:r>
            <a:r>
              <a:rPr lang="fr-FR" sz="2400" dirty="0" smtClean="0"/>
              <a:t>)</a:t>
            </a:r>
            <a:endParaRPr lang="cs-CZ" sz="2400" dirty="0" smtClean="0"/>
          </a:p>
          <a:p>
            <a:pPr lvl="1">
              <a:lnSpc>
                <a:spcPct val="80000"/>
              </a:lnSpc>
              <a:defRPr/>
            </a:pPr>
            <a:r>
              <a:rPr lang="cs-CZ" sz="2400" dirty="0" smtClean="0"/>
              <a:t>celkem  30 umělců</a:t>
            </a:r>
          </a:p>
          <a:p>
            <a:pPr lvl="1">
              <a:lnSpc>
                <a:spcPct val="80000"/>
              </a:lnSpc>
              <a:defRPr/>
            </a:pPr>
            <a:r>
              <a:rPr lang="cs-CZ" sz="2400" dirty="0" smtClean="0"/>
              <a:t>v letech  1876-1886 – 7 dalších kolektivních výstav</a:t>
            </a:r>
          </a:p>
          <a:p>
            <a:pPr>
              <a:lnSpc>
                <a:spcPct val="80000"/>
              </a:lnSpc>
              <a:buClr>
                <a:schemeClr val="accent6">
                  <a:lumMod val="50000"/>
                </a:schemeClr>
              </a:buClr>
              <a:defRPr/>
            </a:pPr>
            <a:r>
              <a:rPr lang="cs-CZ" sz="2400" dirty="0" smtClean="0"/>
              <a:t>směr pojmenoval novinář </a:t>
            </a:r>
            <a:r>
              <a:rPr lang="cs-CZ" sz="2400" b="1" dirty="0" smtClean="0"/>
              <a:t>Louis </a:t>
            </a:r>
            <a:r>
              <a:rPr lang="cs-CZ" sz="2400" b="1" dirty="0" err="1" smtClean="0"/>
              <a:t>Leroy</a:t>
            </a:r>
            <a:r>
              <a:rPr lang="cs-CZ" sz="2400" b="1" dirty="0" smtClean="0"/>
              <a:t> </a:t>
            </a:r>
            <a:r>
              <a:rPr lang="cs-CZ" sz="2400" dirty="0" smtClean="0"/>
              <a:t>podle obrazu </a:t>
            </a:r>
            <a:r>
              <a:rPr lang="cs-CZ" sz="2400" b="1" dirty="0" smtClean="0">
                <a:solidFill>
                  <a:srgbClr val="CC0066"/>
                </a:solidFill>
              </a:rPr>
              <a:t>Clauda Moneta – „</a:t>
            </a:r>
            <a:r>
              <a:rPr lang="cs-CZ" sz="2400" b="1" i="1" dirty="0" err="1" smtClean="0">
                <a:solidFill>
                  <a:srgbClr val="CC0066"/>
                </a:solidFill>
              </a:rPr>
              <a:t>Impression</a:t>
            </a:r>
            <a:r>
              <a:rPr lang="cs-CZ" sz="2400" b="1" i="1" dirty="0" smtClean="0">
                <a:solidFill>
                  <a:srgbClr val="CC0066"/>
                </a:solidFill>
              </a:rPr>
              <a:t>, </a:t>
            </a:r>
            <a:r>
              <a:rPr lang="cs-CZ" sz="2400" b="1" i="1" dirty="0" err="1" smtClean="0">
                <a:solidFill>
                  <a:srgbClr val="CC0066"/>
                </a:solidFill>
              </a:rPr>
              <a:t>soleil</a:t>
            </a:r>
            <a:r>
              <a:rPr lang="cs-CZ" sz="2400" b="1" i="1" dirty="0" smtClean="0">
                <a:solidFill>
                  <a:srgbClr val="CC0066"/>
                </a:solidFill>
              </a:rPr>
              <a:t> </a:t>
            </a:r>
            <a:r>
              <a:rPr lang="cs-CZ" sz="2400" b="1" i="1" dirty="0" err="1" smtClean="0">
                <a:solidFill>
                  <a:srgbClr val="CC0066"/>
                </a:solidFill>
              </a:rPr>
              <a:t>levant</a:t>
            </a:r>
            <a:r>
              <a:rPr lang="cs-CZ" sz="2400" b="1" i="1" dirty="0" smtClean="0">
                <a:solidFill>
                  <a:srgbClr val="CC0066"/>
                </a:solidFill>
              </a:rPr>
              <a:t>“ </a:t>
            </a:r>
            <a:r>
              <a:rPr lang="cs-CZ" sz="2400" dirty="0" smtClean="0"/>
              <a:t> </a:t>
            </a:r>
          </a:p>
          <a:p>
            <a:pPr marL="0" indent="0">
              <a:lnSpc>
                <a:spcPct val="80000"/>
              </a:lnSpc>
              <a:buClr>
                <a:schemeClr val="accent6">
                  <a:lumMod val="50000"/>
                </a:schemeClr>
              </a:buClr>
              <a:buFontTx/>
              <a:buNone/>
              <a:defRPr/>
            </a:pPr>
            <a:r>
              <a:rPr lang="cs-CZ" sz="2400" dirty="0">
                <a:latin typeface="Book Antiqua" panose="02040602050305030304" pitchFamily="18" charset="0"/>
              </a:rPr>
              <a:t>	</a:t>
            </a:r>
            <a:r>
              <a:rPr lang="cs-CZ" sz="2400" dirty="0" smtClean="0">
                <a:latin typeface="Book Antiqua" panose="02040602050305030304" pitchFamily="18" charset="0"/>
              </a:rPr>
              <a:t>→ </a:t>
            </a:r>
            <a:r>
              <a:rPr lang="cs-CZ" sz="2400" b="1" i="1" dirty="0" smtClean="0"/>
              <a:t>Dojem, východ slunce</a:t>
            </a:r>
            <a:r>
              <a:rPr lang="cs-CZ" sz="2400" dirty="0" smtClean="0"/>
              <a:t> </a:t>
            </a:r>
          </a:p>
          <a:p>
            <a:pPr lvl="1">
              <a:lnSpc>
                <a:spcPct val="80000"/>
              </a:lnSpc>
              <a:defRPr/>
            </a:pPr>
            <a:r>
              <a:rPr lang="cs-CZ" sz="2400" dirty="0" smtClean="0"/>
              <a:t>pohled z umělcova okna v </a:t>
            </a:r>
            <a:r>
              <a:rPr lang="cs-CZ" sz="2400" dirty="0" err="1" smtClean="0"/>
              <a:t>Le</a:t>
            </a:r>
            <a:r>
              <a:rPr lang="cs-CZ" sz="2400" dirty="0" smtClean="0"/>
              <a:t> </a:t>
            </a:r>
            <a:r>
              <a:rPr lang="cs-CZ" sz="2400" dirty="0" err="1" smtClean="0"/>
              <a:t>Havru</a:t>
            </a:r>
            <a:r>
              <a:rPr lang="cs-CZ" sz="2400" dirty="0" smtClean="0"/>
              <a:t> na moře, slunce zrcadlící se na vodě a lodě v popředí</a:t>
            </a:r>
          </a:p>
        </p:txBody>
      </p:sp>
      <p:grpSp>
        <p:nvGrpSpPr>
          <p:cNvPr id="3" name="Group 2"/>
          <p:cNvGrpSpPr>
            <a:grpSpLocks/>
          </p:cNvGrpSpPr>
          <p:nvPr/>
        </p:nvGrpSpPr>
        <p:grpSpPr bwMode="auto">
          <a:xfrm>
            <a:off x="2915816" y="1844824"/>
            <a:ext cx="3324225" cy="4525963"/>
            <a:chOff x="2945891" y="1484784"/>
            <a:chExt cx="3324225" cy="4525963"/>
          </a:xfrm>
        </p:grpSpPr>
        <p:pic>
          <p:nvPicPr>
            <p:cNvPr id="7173" name="Picture 8" descr="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5891" y="1484784"/>
              <a:ext cx="3324225" cy="40005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7414" name="Rectangle 9"/>
            <p:cNvSpPr>
              <a:spLocks noChangeArrowheads="1"/>
            </p:cNvSpPr>
            <p:nvPr/>
          </p:nvSpPr>
          <p:spPr bwMode="auto">
            <a:xfrm>
              <a:off x="3280854" y="5548784"/>
              <a:ext cx="28035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16165D"/>
                </a:buClr>
                <a:buSzPct val="120000"/>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ClrTx/>
                <a:buSzTx/>
                <a:buFontTx/>
                <a:buNone/>
              </a:pPr>
              <a:r>
                <a:rPr lang="cs-CZ" sz="2400" dirty="0" err="1" smtClean="0">
                  <a:solidFill>
                    <a:srgbClr val="000000"/>
                  </a:solidFill>
                </a:rPr>
                <a:t>Nadar</a:t>
              </a:r>
              <a:r>
                <a:rPr lang="cs-CZ" sz="2400" dirty="0" smtClean="0">
                  <a:solidFill>
                    <a:srgbClr val="000000"/>
                  </a:solidFill>
                </a:rPr>
                <a:t> - Autoportrét</a:t>
              </a:r>
            </a:p>
          </p:txBody>
        </p:sp>
        <p:sp>
          <p:nvSpPr>
            <p:cNvPr id="7" name="TextBox 6"/>
            <p:cNvSpPr txBox="1"/>
            <p:nvPr/>
          </p:nvSpPr>
          <p:spPr>
            <a:xfrm>
              <a:off x="5868479" y="5085234"/>
              <a:ext cx="298450" cy="338138"/>
            </a:xfrm>
            <a:prstGeom prst="rect">
              <a:avLst/>
            </a:prstGeom>
            <a:noFill/>
          </p:spPr>
          <p:txBody>
            <a:bodyPr wrap="none">
              <a:spAutoFit/>
            </a:bodyPr>
            <a:lstStyle/>
            <a:p>
              <a:pPr eaLnBrk="0" hangingPunct="0">
                <a:defRPr/>
              </a:pPr>
              <a:r>
                <a:rPr lang="cs-CZ" sz="1600" dirty="0">
                  <a:solidFill>
                    <a:srgbClr val="FFFFFF"/>
                  </a:solidFill>
                  <a:latin typeface="Arial"/>
                </a:rPr>
                <a:t>1</a:t>
              </a:r>
            </a:p>
          </p:txBody>
        </p:sp>
      </p:grpSp>
    </p:spTree>
    <p:extLst>
      <p:ext uri="{BB962C8B-B14F-4D97-AF65-F5344CB8AC3E}">
        <p14:creationId xmlns:p14="http://schemas.microsoft.com/office/powerpoint/2010/main" val="3894870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69638"/>
                                        </p:tgtEl>
                                        <p:attrNameLst>
                                          <p:attrName>style.visibility</p:attrName>
                                        </p:attrNameLst>
                                      </p:cBhvr>
                                      <p:to>
                                        <p:strVal val="visible"/>
                                      </p:to>
                                    </p:set>
                                    <p:anim calcmode="lin" valueType="num">
                                      <p:cBhvr>
                                        <p:cTn id="7" dur="1000" fill="hold"/>
                                        <p:tgtEl>
                                          <p:spTgt spid="69638"/>
                                        </p:tgtEl>
                                        <p:attrNameLst>
                                          <p:attrName>ppt_w</p:attrName>
                                        </p:attrNameLst>
                                      </p:cBhvr>
                                      <p:tavLst>
                                        <p:tav tm="0">
                                          <p:val>
                                            <p:fltVal val="0"/>
                                          </p:val>
                                        </p:tav>
                                        <p:tav tm="100000">
                                          <p:val>
                                            <p:strVal val="#ppt_w"/>
                                          </p:val>
                                        </p:tav>
                                      </p:tavLst>
                                    </p:anim>
                                    <p:anim calcmode="lin" valueType="num">
                                      <p:cBhvr>
                                        <p:cTn id="8" dur="1000" fill="hold"/>
                                        <p:tgtEl>
                                          <p:spTgt spid="69638"/>
                                        </p:tgtEl>
                                        <p:attrNameLst>
                                          <p:attrName>ppt_h</p:attrName>
                                        </p:attrNameLst>
                                      </p:cBhvr>
                                      <p:tavLst>
                                        <p:tav tm="0">
                                          <p:val>
                                            <p:fltVal val="0"/>
                                          </p:val>
                                        </p:tav>
                                        <p:tav tm="100000">
                                          <p:val>
                                            <p:strVal val="#ppt_h"/>
                                          </p:val>
                                        </p:tav>
                                      </p:tavLst>
                                    </p:anim>
                                    <p:anim calcmode="lin" valueType="num">
                                      <p:cBhvr>
                                        <p:cTn id="9" dur="1000" fill="hold"/>
                                        <p:tgtEl>
                                          <p:spTgt spid="69638"/>
                                        </p:tgtEl>
                                        <p:attrNameLst>
                                          <p:attrName>style.rotation</p:attrName>
                                        </p:attrNameLst>
                                      </p:cBhvr>
                                      <p:tavLst>
                                        <p:tav tm="0">
                                          <p:val>
                                            <p:fltVal val="90"/>
                                          </p:val>
                                        </p:tav>
                                        <p:tav tm="100000">
                                          <p:val>
                                            <p:fltVal val="0"/>
                                          </p:val>
                                        </p:tav>
                                      </p:tavLst>
                                    </p:anim>
                                    <p:animEffect transition="in" filter="fade">
                                      <p:cBhvr>
                                        <p:cTn id="10" dur="1000"/>
                                        <p:tgtEl>
                                          <p:spTgt spid="69638"/>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69639">
                                            <p:txEl>
                                              <p:pRg st="0" end="0"/>
                                            </p:txEl>
                                          </p:spTgt>
                                        </p:tgtEl>
                                        <p:attrNameLst>
                                          <p:attrName>style.visibility</p:attrName>
                                        </p:attrNameLst>
                                      </p:cBhvr>
                                      <p:to>
                                        <p:strVal val="visible"/>
                                      </p:to>
                                    </p:set>
                                    <p:animEffect transition="in" filter="wipe(left)">
                                      <p:cBhvr>
                                        <p:cTn id="15" dur="500"/>
                                        <p:tgtEl>
                                          <p:spTgt spid="69639">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9639">
                                            <p:txEl>
                                              <p:pRg st="1" end="1"/>
                                            </p:txEl>
                                          </p:spTgt>
                                        </p:tgtEl>
                                        <p:attrNameLst>
                                          <p:attrName>style.visibility</p:attrName>
                                        </p:attrNameLst>
                                      </p:cBhvr>
                                      <p:to>
                                        <p:strVal val="visible"/>
                                      </p:to>
                                    </p:set>
                                    <p:animEffect transition="in" filter="wipe(left)">
                                      <p:cBhvr>
                                        <p:cTn id="20" dur="500"/>
                                        <p:tgtEl>
                                          <p:spTgt spid="69639">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9639">
                                            <p:txEl>
                                              <p:pRg st="2" end="2"/>
                                            </p:txEl>
                                          </p:spTgt>
                                        </p:tgtEl>
                                        <p:attrNameLst>
                                          <p:attrName>style.visibility</p:attrName>
                                        </p:attrNameLst>
                                      </p:cBhvr>
                                      <p:to>
                                        <p:strVal val="visible"/>
                                      </p:to>
                                    </p:set>
                                    <p:animEffect transition="in" filter="wipe(left)">
                                      <p:cBhvr>
                                        <p:cTn id="25" dur="500"/>
                                        <p:tgtEl>
                                          <p:spTgt spid="69639">
                                            <p:txEl>
                                              <p:pRg st="2" end="2"/>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9639">
                                            <p:txEl>
                                              <p:pRg st="3" end="3"/>
                                            </p:txEl>
                                          </p:spTgt>
                                        </p:tgtEl>
                                        <p:attrNameLst>
                                          <p:attrName>style.visibility</p:attrName>
                                        </p:attrNameLst>
                                      </p:cBhvr>
                                      <p:to>
                                        <p:strVal val="visible"/>
                                      </p:to>
                                    </p:set>
                                    <p:animEffect transition="in" filter="wipe(left)">
                                      <p:cBhvr>
                                        <p:cTn id="30" dur="500"/>
                                        <p:tgtEl>
                                          <p:spTgt spid="69639">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69639">
                                            <p:txEl>
                                              <p:pRg st="4" end="4"/>
                                            </p:txEl>
                                          </p:spTgt>
                                        </p:tgtEl>
                                        <p:attrNameLst>
                                          <p:attrName>style.visibility</p:attrName>
                                        </p:attrNameLst>
                                      </p:cBhvr>
                                      <p:to>
                                        <p:strVal val="visible"/>
                                      </p:to>
                                    </p:set>
                                    <p:animEffect transition="in" filter="wipe(left)">
                                      <p:cBhvr>
                                        <p:cTn id="35" dur="500"/>
                                        <p:tgtEl>
                                          <p:spTgt spid="69639">
                                            <p:txEl>
                                              <p:pRg st="4" end="4"/>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69639">
                                            <p:txEl>
                                              <p:pRg st="5" end="5"/>
                                            </p:txEl>
                                          </p:spTgt>
                                        </p:tgtEl>
                                        <p:attrNameLst>
                                          <p:attrName>style.visibility</p:attrName>
                                        </p:attrNameLst>
                                      </p:cBhvr>
                                      <p:to>
                                        <p:strVal val="visible"/>
                                      </p:to>
                                    </p:set>
                                    <p:animEffect transition="in" filter="wipe(left)">
                                      <p:cBhvr>
                                        <p:cTn id="40" dur="500"/>
                                        <p:tgtEl>
                                          <p:spTgt spid="69639">
                                            <p:txEl>
                                              <p:pRg st="5" end="5"/>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53" presetClass="entr" presetSubtype="16" fill="hold" nodeType="clickEffect">
                                  <p:stCondLst>
                                    <p:cond delay="0"/>
                                  </p:stCondLst>
                                  <p:childTnLst>
                                    <p:set>
                                      <p:cBhvr>
                                        <p:cTn id="44" dur="1" fill="hold">
                                          <p:stCondLst>
                                            <p:cond delay="0"/>
                                          </p:stCondLst>
                                        </p:cTn>
                                        <p:tgtEl>
                                          <p:spTgt spid="3"/>
                                        </p:tgtEl>
                                        <p:attrNameLst>
                                          <p:attrName>style.visibility</p:attrName>
                                        </p:attrNameLst>
                                      </p:cBhvr>
                                      <p:to>
                                        <p:strVal val="visible"/>
                                      </p:to>
                                    </p:set>
                                    <p:anim calcmode="lin" valueType="num">
                                      <p:cBhvr>
                                        <p:cTn id="45" dur="750" fill="hold"/>
                                        <p:tgtEl>
                                          <p:spTgt spid="3"/>
                                        </p:tgtEl>
                                        <p:attrNameLst>
                                          <p:attrName>ppt_w</p:attrName>
                                        </p:attrNameLst>
                                      </p:cBhvr>
                                      <p:tavLst>
                                        <p:tav tm="0">
                                          <p:val>
                                            <p:fltVal val="0"/>
                                          </p:val>
                                        </p:tav>
                                        <p:tav tm="100000">
                                          <p:val>
                                            <p:strVal val="#ppt_w"/>
                                          </p:val>
                                        </p:tav>
                                      </p:tavLst>
                                    </p:anim>
                                    <p:anim calcmode="lin" valueType="num">
                                      <p:cBhvr>
                                        <p:cTn id="46" dur="750" fill="hold"/>
                                        <p:tgtEl>
                                          <p:spTgt spid="3"/>
                                        </p:tgtEl>
                                        <p:attrNameLst>
                                          <p:attrName>ppt_h</p:attrName>
                                        </p:attrNameLst>
                                      </p:cBhvr>
                                      <p:tavLst>
                                        <p:tav tm="0">
                                          <p:val>
                                            <p:fltVal val="0"/>
                                          </p:val>
                                        </p:tav>
                                        <p:tav tm="100000">
                                          <p:val>
                                            <p:strVal val="#ppt_h"/>
                                          </p:val>
                                        </p:tav>
                                      </p:tavLst>
                                    </p:anim>
                                    <p:animEffect transition="in" filter="fade">
                                      <p:cBhvr>
                                        <p:cTn id="47" dur="750"/>
                                        <p:tgtEl>
                                          <p:spTgt spid="3"/>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xit" presetSubtype="0" fill="hold" nodeType="clickEffect">
                                  <p:stCondLst>
                                    <p:cond delay="0"/>
                                  </p:stCondLst>
                                  <p:childTnLst>
                                    <p:animEffect transition="out" filter="fade">
                                      <p:cBhvr>
                                        <p:cTn id="51" dur="500"/>
                                        <p:tgtEl>
                                          <p:spTgt spid="3"/>
                                        </p:tgtEl>
                                      </p:cBhvr>
                                    </p:animEffect>
                                    <p:set>
                                      <p:cBhvr>
                                        <p:cTn id="52" dur="1" fill="hold">
                                          <p:stCondLst>
                                            <p:cond delay="499"/>
                                          </p:stCondLst>
                                        </p:cTn>
                                        <p:tgtEl>
                                          <p:spTgt spid="3"/>
                                        </p:tgtEl>
                                        <p:attrNameLst>
                                          <p:attrName>style.visibility</p:attrName>
                                        </p:attrNameLst>
                                      </p:cBhvr>
                                      <p:to>
                                        <p:strVal val="hidden"/>
                                      </p:to>
                                    </p:set>
                                  </p:childTnLst>
                                </p:cTn>
                              </p:par>
                            </p:childTnLst>
                          </p:cTn>
                        </p:par>
                        <p:par>
                          <p:cTn id="53" fill="hold" nodeType="afterGroup">
                            <p:stCondLst>
                              <p:cond delay="500"/>
                            </p:stCondLst>
                            <p:childTnLst>
                              <p:par>
                                <p:cTn id="54" presetID="22" presetClass="entr" presetSubtype="8" fill="hold" grpId="0" nodeType="afterEffect">
                                  <p:stCondLst>
                                    <p:cond delay="500"/>
                                  </p:stCondLst>
                                  <p:childTnLst>
                                    <p:set>
                                      <p:cBhvr>
                                        <p:cTn id="55" dur="1" fill="hold">
                                          <p:stCondLst>
                                            <p:cond delay="0"/>
                                          </p:stCondLst>
                                        </p:cTn>
                                        <p:tgtEl>
                                          <p:spTgt spid="69639">
                                            <p:txEl>
                                              <p:pRg st="6" end="6"/>
                                            </p:txEl>
                                          </p:spTgt>
                                        </p:tgtEl>
                                        <p:attrNameLst>
                                          <p:attrName>style.visibility</p:attrName>
                                        </p:attrNameLst>
                                      </p:cBhvr>
                                      <p:to>
                                        <p:strVal val="visible"/>
                                      </p:to>
                                    </p:set>
                                    <p:animEffect transition="in" filter="wipe(left)">
                                      <p:cBhvr>
                                        <p:cTn id="56" dur="500"/>
                                        <p:tgtEl>
                                          <p:spTgt spid="69639">
                                            <p:txEl>
                                              <p:pRg st="6" end="6"/>
                                            </p:txEl>
                                          </p:spTgt>
                                        </p:tgtEl>
                                      </p:cBhvr>
                                    </p:animEffect>
                                  </p:childTnLst>
                                </p:cTn>
                              </p:par>
                            </p:childTnLst>
                          </p:cTn>
                        </p:par>
                        <p:par>
                          <p:cTn id="57" fill="hold" nodeType="afterGroup">
                            <p:stCondLst>
                              <p:cond delay="1500"/>
                            </p:stCondLst>
                            <p:childTnLst>
                              <p:par>
                                <p:cTn id="58" presetID="22" presetClass="entr" presetSubtype="8" fill="hold" grpId="0" nodeType="afterEffect">
                                  <p:stCondLst>
                                    <p:cond delay="500"/>
                                  </p:stCondLst>
                                  <p:childTnLst>
                                    <p:set>
                                      <p:cBhvr>
                                        <p:cTn id="59" dur="1" fill="hold">
                                          <p:stCondLst>
                                            <p:cond delay="0"/>
                                          </p:stCondLst>
                                        </p:cTn>
                                        <p:tgtEl>
                                          <p:spTgt spid="69639">
                                            <p:txEl>
                                              <p:pRg st="7" end="7"/>
                                            </p:txEl>
                                          </p:spTgt>
                                        </p:tgtEl>
                                        <p:attrNameLst>
                                          <p:attrName>style.visibility</p:attrName>
                                        </p:attrNameLst>
                                      </p:cBhvr>
                                      <p:to>
                                        <p:strVal val="visible"/>
                                      </p:to>
                                    </p:set>
                                    <p:animEffect transition="in" filter="wipe(left)">
                                      <p:cBhvr>
                                        <p:cTn id="60" dur="500"/>
                                        <p:tgtEl>
                                          <p:spTgt spid="69639">
                                            <p:txEl>
                                              <p:pRg st="7" end="7"/>
                                            </p:txEl>
                                          </p:spTgt>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22" presetClass="entr" presetSubtype="8" fill="hold" grpId="0" nodeType="clickEffect">
                                  <p:stCondLst>
                                    <p:cond delay="0"/>
                                  </p:stCondLst>
                                  <p:childTnLst>
                                    <p:set>
                                      <p:cBhvr>
                                        <p:cTn id="64" dur="1" fill="hold">
                                          <p:stCondLst>
                                            <p:cond delay="0"/>
                                          </p:stCondLst>
                                        </p:cTn>
                                        <p:tgtEl>
                                          <p:spTgt spid="69639">
                                            <p:txEl>
                                              <p:pRg st="8" end="8"/>
                                            </p:txEl>
                                          </p:spTgt>
                                        </p:tgtEl>
                                        <p:attrNameLst>
                                          <p:attrName>style.visibility</p:attrName>
                                        </p:attrNameLst>
                                      </p:cBhvr>
                                      <p:to>
                                        <p:strVal val="visible"/>
                                      </p:to>
                                    </p:set>
                                    <p:animEffect transition="in" filter="wipe(left)">
                                      <p:cBhvr>
                                        <p:cTn id="65" dur="500"/>
                                        <p:tgtEl>
                                          <p:spTgt spid="69639">
                                            <p:txEl>
                                              <p:pRg st="8" end="8"/>
                                            </p:txEl>
                                          </p:spTgt>
                                        </p:tgtEl>
                                      </p:cBhvr>
                                    </p:animEffect>
                                  </p:childTnLst>
                                </p:cTn>
                              </p:par>
                            </p:childTnLst>
                          </p:cTn>
                        </p:par>
                      </p:childTnLst>
                    </p:cTn>
                  </p:par>
                  <p:par>
                    <p:cTn id="66" fill="hold" nodeType="clickPar">
                      <p:stCondLst>
                        <p:cond delay="indefinite"/>
                      </p:stCondLst>
                      <p:childTnLst>
                        <p:par>
                          <p:cTn id="67" fill="hold" nodeType="withGroup">
                            <p:stCondLst>
                              <p:cond delay="0"/>
                            </p:stCondLst>
                            <p:childTnLst>
                              <p:par>
                                <p:cTn id="68" presetID="22" presetClass="entr" presetSubtype="8" fill="hold" grpId="0" nodeType="clickEffect">
                                  <p:stCondLst>
                                    <p:cond delay="0"/>
                                  </p:stCondLst>
                                  <p:childTnLst>
                                    <p:set>
                                      <p:cBhvr>
                                        <p:cTn id="69" dur="1" fill="hold">
                                          <p:stCondLst>
                                            <p:cond delay="0"/>
                                          </p:stCondLst>
                                        </p:cTn>
                                        <p:tgtEl>
                                          <p:spTgt spid="69639">
                                            <p:txEl>
                                              <p:pRg st="9" end="9"/>
                                            </p:txEl>
                                          </p:spTgt>
                                        </p:tgtEl>
                                        <p:attrNameLst>
                                          <p:attrName>style.visibility</p:attrName>
                                        </p:attrNameLst>
                                      </p:cBhvr>
                                      <p:to>
                                        <p:strVal val="visible"/>
                                      </p:to>
                                    </p:set>
                                    <p:animEffect transition="in" filter="wipe(left)">
                                      <p:cBhvr>
                                        <p:cTn id="70" dur="500"/>
                                        <p:tgtEl>
                                          <p:spTgt spid="69639">
                                            <p:txEl>
                                              <p:pRg st="9" end="9"/>
                                            </p:txEl>
                                          </p:spTgt>
                                        </p:tgtEl>
                                      </p:cBhvr>
                                    </p:animEffect>
                                  </p:childTnLst>
                                </p:cTn>
                              </p:par>
                            </p:childTnLst>
                          </p:cTn>
                        </p:par>
                      </p:childTnLst>
                    </p:cTn>
                  </p:par>
                  <p:par>
                    <p:cTn id="71" fill="hold" nodeType="clickPar">
                      <p:stCondLst>
                        <p:cond delay="indefinite"/>
                      </p:stCondLst>
                      <p:childTnLst>
                        <p:par>
                          <p:cTn id="72" fill="hold" nodeType="withGroup">
                            <p:stCondLst>
                              <p:cond delay="0"/>
                            </p:stCondLst>
                            <p:childTnLst>
                              <p:par>
                                <p:cTn id="73" presetID="22" presetClass="entr" presetSubtype="8" fill="hold" grpId="0" nodeType="clickEffect">
                                  <p:stCondLst>
                                    <p:cond delay="0"/>
                                  </p:stCondLst>
                                  <p:childTnLst>
                                    <p:set>
                                      <p:cBhvr>
                                        <p:cTn id="74" dur="1" fill="hold">
                                          <p:stCondLst>
                                            <p:cond delay="0"/>
                                          </p:stCondLst>
                                        </p:cTn>
                                        <p:tgtEl>
                                          <p:spTgt spid="69639">
                                            <p:txEl>
                                              <p:pRg st="10" end="10"/>
                                            </p:txEl>
                                          </p:spTgt>
                                        </p:tgtEl>
                                        <p:attrNameLst>
                                          <p:attrName>style.visibility</p:attrName>
                                        </p:attrNameLst>
                                      </p:cBhvr>
                                      <p:to>
                                        <p:strVal val="visible"/>
                                      </p:to>
                                    </p:set>
                                    <p:animEffect transition="in" filter="wipe(left)">
                                      <p:cBhvr>
                                        <p:cTn id="75" dur="500"/>
                                        <p:tgtEl>
                                          <p:spTgt spid="6963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8" grpId="0"/>
      <p:bldP spid="6963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260350"/>
            <a:ext cx="7772400" cy="1081088"/>
          </a:xfrm>
        </p:spPr>
        <p:txBody>
          <a:bodyPr/>
          <a:lstStyle/>
          <a:p>
            <a:pPr>
              <a:defRPr/>
            </a:pPr>
            <a:r>
              <a:rPr lang="cs-CZ" dirty="0" smtClean="0"/>
              <a:t>Předchůdci</a:t>
            </a:r>
            <a:endParaRPr lang="en-US" dirty="0" smtClean="0"/>
          </a:p>
        </p:txBody>
      </p:sp>
      <p:sp>
        <p:nvSpPr>
          <p:cNvPr id="8195" name="Rectangle 3"/>
          <p:cNvSpPr>
            <a:spLocks noGrp="1" noChangeArrowheads="1"/>
          </p:cNvSpPr>
          <p:nvPr>
            <p:ph idx="1"/>
          </p:nvPr>
        </p:nvSpPr>
        <p:spPr>
          <a:xfrm>
            <a:off x="539750" y="1484313"/>
            <a:ext cx="8280400" cy="5113337"/>
          </a:xfrm>
        </p:spPr>
        <p:txBody>
          <a:bodyPr/>
          <a:lstStyle/>
          <a:p>
            <a:pPr marL="0" indent="0">
              <a:buClr>
                <a:schemeClr val="accent6">
                  <a:lumMod val="50000"/>
                </a:schemeClr>
              </a:buClr>
              <a:buFontTx/>
              <a:buNone/>
              <a:defRPr/>
            </a:pPr>
            <a:r>
              <a:rPr lang="en-US" b="1" dirty="0" err="1" smtClean="0">
                <a:solidFill>
                  <a:srgbClr val="CC0066"/>
                </a:solidFill>
                <a:effectLst>
                  <a:outerShdw blurRad="38100" dist="38100" dir="2700000" algn="tl">
                    <a:srgbClr val="000000">
                      <a:alpha val="43137"/>
                    </a:srgbClr>
                  </a:outerShdw>
                </a:effectLst>
              </a:rPr>
              <a:t>Angličtí</a:t>
            </a:r>
            <a:r>
              <a:rPr lang="en-US" b="1" dirty="0" smtClean="0">
                <a:solidFill>
                  <a:srgbClr val="CC0066"/>
                </a:solidFill>
                <a:effectLst>
                  <a:outerShdw blurRad="38100" dist="38100" dir="2700000" algn="tl">
                    <a:srgbClr val="000000">
                      <a:alpha val="43137"/>
                    </a:srgbClr>
                  </a:outerShdw>
                </a:effectLst>
              </a:rPr>
              <a:t> </a:t>
            </a:r>
            <a:r>
              <a:rPr lang="en-US" b="1" dirty="0" err="1" smtClean="0">
                <a:solidFill>
                  <a:srgbClr val="CC0066"/>
                </a:solidFill>
                <a:effectLst>
                  <a:outerShdw blurRad="38100" dist="38100" dir="2700000" algn="tl">
                    <a:srgbClr val="000000">
                      <a:alpha val="43137"/>
                    </a:srgbClr>
                  </a:outerShdw>
                </a:effectLst>
              </a:rPr>
              <a:t>krajináři</a:t>
            </a:r>
            <a:endParaRPr lang="cs-CZ" dirty="0">
              <a:solidFill>
                <a:srgbClr val="CC0066"/>
              </a:solidFill>
              <a:effectLst>
                <a:outerShdw blurRad="38100" dist="38100" dir="2700000" algn="tl">
                  <a:srgbClr val="000000">
                    <a:alpha val="43137"/>
                  </a:srgbClr>
                </a:outerShdw>
              </a:effectLst>
            </a:endParaRPr>
          </a:p>
          <a:p>
            <a:pPr>
              <a:buClr>
                <a:schemeClr val="accent6">
                  <a:lumMod val="50000"/>
                </a:schemeClr>
              </a:buClr>
              <a:buSzPct val="124000"/>
              <a:buFont typeface="Symbol" panose="05050102010706020507" pitchFamily="18" charset="2"/>
              <a:buChar char=""/>
              <a:defRPr/>
            </a:pPr>
            <a:r>
              <a:rPr lang="cs-CZ" dirty="0" smtClean="0"/>
              <a:t> W. Turner a J. </a:t>
            </a:r>
            <a:r>
              <a:rPr lang="cs-CZ" dirty="0" err="1" smtClean="0"/>
              <a:t>Constable</a:t>
            </a:r>
            <a:endParaRPr lang="cs-CZ" dirty="0" smtClean="0"/>
          </a:p>
          <a:p>
            <a:pPr marL="0" indent="0" algn="ctr">
              <a:buClr>
                <a:schemeClr val="accent6">
                  <a:lumMod val="50000"/>
                </a:schemeClr>
              </a:buClr>
              <a:buFontTx/>
              <a:buNone/>
              <a:defRPr/>
            </a:pPr>
            <a:endParaRPr lang="en-US" dirty="0" smtClean="0"/>
          </a:p>
          <a:p>
            <a:pPr marL="0" indent="0">
              <a:buClr>
                <a:schemeClr val="accent6">
                  <a:lumMod val="50000"/>
                </a:schemeClr>
              </a:buClr>
              <a:buFontTx/>
              <a:buNone/>
              <a:defRPr/>
            </a:pPr>
            <a:r>
              <a:rPr lang="en-US" b="1" dirty="0" err="1" smtClean="0">
                <a:solidFill>
                  <a:srgbClr val="CC0066"/>
                </a:solidFill>
                <a:effectLst>
                  <a:outerShdw blurRad="38100" dist="38100" dir="2700000" algn="tl">
                    <a:srgbClr val="000000">
                      <a:alpha val="43137"/>
                    </a:srgbClr>
                  </a:outerShdw>
                </a:effectLst>
              </a:rPr>
              <a:t>Barbizonská</a:t>
            </a:r>
            <a:r>
              <a:rPr lang="en-US" b="1" dirty="0" smtClean="0">
                <a:solidFill>
                  <a:srgbClr val="CC0066"/>
                </a:solidFill>
                <a:effectLst>
                  <a:outerShdw blurRad="38100" dist="38100" dir="2700000" algn="tl">
                    <a:srgbClr val="000000">
                      <a:alpha val="43137"/>
                    </a:srgbClr>
                  </a:outerShdw>
                </a:effectLst>
              </a:rPr>
              <a:t> </a:t>
            </a:r>
            <a:r>
              <a:rPr lang="en-US" b="1" dirty="0" err="1" smtClean="0">
                <a:solidFill>
                  <a:srgbClr val="CC0066"/>
                </a:solidFill>
                <a:effectLst>
                  <a:outerShdw blurRad="38100" dist="38100" dir="2700000" algn="tl">
                    <a:srgbClr val="000000">
                      <a:alpha val="43137"/>
                    </a:srgbClr>
                  </a:outerShdw>
                </a:effectLst>
              </a:rPr>
              <a:t>škola</a:t>
            </a:r>
            <a:endParaRPr lang="cs-CZ" dirty="0">
              <a:solidFill>
                <a:srgbClr val="CC0066"/>
              </a:solidFill>
              <a:effectLst>
                <a:outerShdw blurRad="38100" dist="38100" dir="2700000" algn="tl">
                  <a:srgbClr val="000000">
                    <a:alpha val="43137"/>
                  </a:srgbClr>
                </a:outerShdw>
              </a:effectLst>
            </a:endParaRPr>
          </a:p>
          <a:p>
            <a:pPr>
              <a:buClr>
                <a:schemeClr val="accent6">
                  <a:lumMod val="50000"/>
                </a:schemeClr>
              </a:buClr>
              <a:buSzPct val="124000"/>
              <a:buFont typeface="Symbol" panose="05050102010706020507" pitchFamily="18" charset="2"/>
              <a:buChar char=""/>
              <a:defRPr/>
            </a:pPr>
            <a:r>
              <a:rPr lang="cs-CZ" dirty="0" smtClean="0"/>
              <a:t> </a:t>
            </a:r>
            <a:r>
              <a:rPr lang="en-US" dirty="0" smtClean="0"/>
              <a:t>příklad v </a:t>
            </a:r>
            <a:r>
              <a:rPr lang="en-US" dirty="0" err="1" smtClean="0"/>
              <a:t>malbě</a:t>
            </a:r>
            <a:r>
              <a:rPr lang="en-US" dirty="0" smtClean="0"/>
              <a:t> „na </a:t>
            </a:r>
            <a:r>
              <a:rPr lang="en-US" dirty="0" err="1" smtClean="0"/>
              <a:t>motiv</a:t>
            </a:r>
            <a:r>
              <a:rPr lang="en-US" dirty="0" smtClean="0"/>
              <a:t>“ v </a:t>
            </a:r>
            <a:r>
              <a:rPr lang="en-US" dirty="0" err="1" smtClean="0"/>
              <a:t>plenéru</a:t>
            </a:r>
            <a:r>
              <a:rPr lang="en-US" dirty="0" smtClean="0"/>
              <a:t> </a:t>
            </a:r>
          </a:p>
          <a:p>
            <a:pPr marL="0" indent="0">
              <a:buClr>
                <a:schemeClr val="accent6">
                  <a:lumMod val="50000"/>
                </a:schemeClr>
              </a:buClr>
              <a:buFontTx/>
              <a:buNone/>
              <a:defRPr/>
            </a:pPr>
            <a:endParaRPr lang="cs-CZ" sz="3600" b="1" dirty="0" smtClean="0">
              <a:solidFill>
                <a:schemeClr val="accent2"/>
              </a:solidFill>
            </a:endParaRPr>
          </a:p>
          <a:p>
            <a:pPr marL="0" indent="0">
              <a:buClr>
                <a:schemeClr val="accent6">
                  <a:lumMod val="50000"/>
                </a:schemeClr>
              </a:buClr>
              <a:buFontTx/>
              <a:buNone/>
              <a:defRPr/>
            </a:pPr>
            <a:r>
              <a:rPr lang="en-US" sz="3600" b="1" dirty="0" err="1" smtClean="0">
                <a:solidFill>
                  <a:srgbClr val="CC0066"/>
                </a:solidFill>
                <a:effectLst>
                  <a:outerShdw blurRad="38100" dist="38100" dir="2700000" algn="tl">
                    <a:srgbClr val="000000">
                      <a:alpha val="43137"/>
                    </a:srgbClr>
                  </a:outerShdw>
                </a:effectLst>
              </a:rPr>
              <a:t>Édouard</a:t>
            </a:r>
            <a:r>
              <a:rPr lang="en-US" sz="3600" b="1" dirty="0" smtClean="0">
                <a:solidFill>
                  <a:srgbClr val="CC0066"/>
                </a:solidFill>
                <a:effectLst>
                  <a:outerShdw blurRad="38100" dist="38100" dir="2700000" algn="tl">
                    <a:srgbClr val="000000">
                      <a:alpha val="43137"/>
                    </a:srgbClr>
                  </a:outerShdw>
                </a:effectLst>
              </a:rPr>
              <a:t> </a:t>
            </a:r>
            <a:r>
              <a:rPr lang="en-US" sz="3600" b="1" dirty="0" err="1" smtClean="0">
                <a:solidFill>
                  <a:srgbClr val="CC0066"/>
                </a:solidFill>
                <a:effectLst>
                  <a:outerShdw blurRad="38100" dist="38100" dir="2700000" algn="tl">
                    <a:srgbClr val="000000">
                      <a:alpha val="43137"/>
                    </a:srgbClr>
                  </a:outerShdw>
                </a:effectLst>
              </a:rPr>
              <a:t>Manet</a:t>
            </a:r>
            <a:endParaRPr lang="en-US" sz="3600" b="1" dirty="0" smtClean="0">
              <a:solidFill>
                <a:srgbClr val="CC006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787825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750" fill="hold"/>
                                        <p:tgtEl>
                                          <p:spTgt spid="8194"/>
                                        </p:tgtEl>
                                        <p:attrNameLst>
                                          <p:attrName>ppt_w</p:attrName>
                                        </p:attrNameLst>
                                      </p:cBhvr>
                                      <p:tavLst>
                                        <p:tav tm="0">
                                          <p:val>
                                            <p:fltVal val="0"/>
                                          </p:val>
                                        </p:tav>
                                        <p:tav tm="100000">
                                          <p:val>
                                            <p:strVal val="#ppt_w"/>
                                          </p:val>
                                        </p:tav>
                                      </p:tavLst>
                                    </p:anim>
                                    <p:anim calcmode="lin" valueType="num">
                                      <p:cBhvr>
                                        <p:cTn id="8" dur="750" fill="hold"/>
                                        <p:tgtEl>
                                          <p:spTgt spid="8194"/>
                                        </p:tgtEl>
                                        <p:attrNameLst>
                                          <p:attrName>ppt_h</p:attrName>
                                        </p:attrNameLst>
                                      </p:cBhvr>
                                      <p:tavLst>
                                        <p:tav tm="0">
                                          <p:val>
                                            <p:fltVal val="0"/>
                                          </p:val>
                                        </p:tav>
                                        <p:tav tm="100000">
                                          <p:val>
                                            <p:strVal val="#ppt_h"/>
                                          </p:val>
                                        </p:tav>
                                      </p:tavLst>
                                    </p:anim>
                                    <p:anim calcmode="lin" valueType="num">
                                      <p:cBhvr>
                                        <p:cTn id="9" dur="750" fill="hold"/>
                                        <p:tgtEl>
                                          <p:spTgt spid="8194"/>
                                        </p:tgtEl>
                                        <p:attrNameLst>
                                          <p:attrName>style.rotation</p:attrName>
                                        </p:attrNameLst>
                                      </p:cBhvr>
                                      <p:tavLst>
                                        <p:tav tm="0">
                                          <p:val>
                                            <p:fltVal val="90"/>
                                          </p:val>
                                        </p:tav>
                                        <p:tav tm="100000">
                                          <p:val>
                                            <p:fltVal val="0"/>
                                          </p:val>
                                        </p:tav>
                                      </p:tavLst>
                                    </p:anim>
                                    <p:animEffect transition="in" filter="fade">
                                      <p:cBhvr>
                                        <p:cTn id="10" dur="750"/>
                                        <p:tgtEl>
                                          <p:spTgt spid="8194"/>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8195">
                                            <p:txEl>
                                              <p:pRg st="0" end="0"/>
                                            </p:txEl>
                                          </p:spTgt>
                                        </p:tgtEl>
                                        <p:attrNameLst>
                                          <p:attrName>style.visibility</p:attrName>
                                        </p:attrNameLst>
                                      </p:cBhvr>
                                      <p:to>
                                        <p:strVal val="visible"/>
                                      </p:to>
                                    </p:set>
                                    <p:anim calcmode="lin" valueType="num">
                                      <p:cBhvr>
                                        <p:cTn id="15" dur="750" fill="hold"/>
                                        <p:tgtEl>
                                          <p:spTgt spid="8195">
                                            <p:txEl>
                                              <p:pRg st="0" end="0"/>
                                            </p:txEl>
                                          </p:spTgt>
                                        </p:tgtEl>
                                        <p:attrNameLst>
                                          <p:attrName>ppt_w</p:attrName>
                                        </p:attrNameLst>
                                      </p:cBhvr>
                                      <p:tavLst>
                                        <p:tav tm="0">
                                          <p:val>
                                            <p:fltVal val="0"/>
                                          </p:val>
                                        </p:tav>
                                        <p:tav tm="100000">
                                          <p:val>
                                            <p:strVal val="#ppt_w"/>
                                          </p:val>
                                        </p:tav>
                                      </p:tavLst>
                                    </p:anim>
                                    <p:anim calcmode="lin" valueType="num">
                                      <p:cBhvr>
                                        <p:cTn id="16" dur="750" fill="hold"/>
                                        <p:tgtEl>
                                          <p:spTgt spid="8195">
                                            <p:txEl>
                                              <p:pRg st="0" end="0"/>
                                            </p:txEl>
                                          </p:spTgt>
                                        </p:tgtEl>
                                        <p:attrNameLst>
                                          <p:attrName>ppt_h</p:attrName>
                                        </p:attrNameLst>
                                      </p:cBhvr>
                                      <p:tavLst>
                                        <p:tav tm="0">
                                          <p:val>
                                            <p:fltVal val="0"/>
                                          </p:val>
                                        </p:tav>
                                        <p:tav tm="100000">
                                          <p:val>
                                            <p:strVal val="#ppt_h"/>
                                          </p:val>
                                        </p:tav>
                                      </p:tavLst>
                                    </p:anim>
                                    <p:animEffect transition="in" filter="fade">
                                      <p:cBhvr>
                                        <p:cTn id="17" dur="750"/>
                                        <p:tgtEl>
                                          <p:spTgt spid="8195">
                                            <p:txEl>
                                              <p:pRg st="0" end="0"/>
                                            </p:txEl>
                                          </p:spTgt>
                                        </p:tgtEl>
                                      </p:cBhvr>
                                    </p:animEffect>
                                  </p:childTnLst>
                                </p:cTn>
                              </p:par>
                            </p:childTnLst>
                          </p:cTn>
                        </p:par>
                        <p:par>
                          <p:cTn id="18" fill="hold" nodeType="afterGroup">
                            <p:stCondLst>
                              <p:cond delay="750"/>
                            </p:stCondLst>
                            <p:childTnLst>
                              <p:par>
                                <p:cTn id="19" presetID="22" presetClass="entr" presetSubtype="8" fill="hold" grpId="0" nodeType="afterEffect">
                                  <p:stCondLst>
                                    <p:cond delay="500"/>
                                  </p:stCondLst>
                                  <p:childTnLst>
                                    <p:set>
                                      <p:cBhvr>
                                        <p:cTn id="20" dur="1" fill="hold">
                                          <p:stCondLst>
                                            <p:cond delay="0"/>
                                          </p:stCondLst>
                                        </p:cTn>
                                        <p:tgtEl>
                                          <p:spTgt spid="8195">
                                            <p:txEl>
                                              <p:pRg st="1" end="1"/>
                                            </p:txEl>
                                          </p:spTgt>
                                        </p:tgtEl>
                                        <p:attrNameLst>
                                          <p:attrName>style.visibility</p:attrName>
                                        </p:attrNameLst>
                                      </p:cBhvr>
                                      <p:to>
                                        <p:strVal val="visible"/>
                                      </p:to>
                                    </p:set>
                                    <p:animEffect transition="in" filter="wipe(left)">
                                      <p:cBhvr>
                                        <p:cTn id="21" dur="500"/>
                                        <p:tgtEl>
                                          <p:spTgt spid="8195">
                                            <p:txEl>
                                              <p:pRg st="1" end="1"/>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8195">
                                            <p:txEl>
                                              <p:pRg st="3" end="3"/>
                                            </p:txEl>
                                          </p:spTgt>
                                        </p:tgtEl>
                                        <p:attrNameLst>
                                          <p:attrName>style.visibility</p:attrName>
                                        </p:attrNameLst>
                                      </p:cBhvr>
                                      <p:to>
                                        <p:strVal val="visible"/>
                                      </p:to>
                                    </p:set>
                                    <p:anim calcmode="lin" valueType="num">
                                      <p:cBhvr>
                                        <p:cTn id="26" dur="750" fill="hold"/>
                                        <p:tgtEl>
                                          <p:spTgt spid="8195">
                                            <p:txEl>
                                              <p:pRg st="3" end="3"/>
                                            </p:txEl>
                                          </p:spTgt>
                                        </p:tgtEl>
                                        <p:attrNameLst>
                                          <p:attrName>ppt_w</p:attrName>
                                        </p:attrNameLst>
                                      </p:cBhvr>
                                      <p:tavLst>
                                        <p:tav tm="0">
                                          <p:val>
                                            <p:fltVal val="0"/>
                                          </p:val>
                                        </p:tav>
                                        <p:tav tm="100000">
                                          <p:val>
                                            <p:strVal val="#ppt_w"/>
                                          </p:val>
                                        </p:tav>
                                      </p:tavLst>
                                    </p:anim>
                                    <p:anim calcmode="lin" valueType="num">
                                      <p:cBhvr>
                                        <p:cTn id="27" dur="750" fill="hold"/>
                                        <p:tgtEl>
                                          <p:spTgt spid="8195">
                                            <p:txEl>
                                              <p:pRg st="3" end="3"/>
                                            </p:txEl>
                                          </p:spTgt>
                                        </p:tgtEl>
                                        <p:attrNameLst>
                                          <p:attrName>ppt_h</p:attrName>
                                        </p:attrNameLst>
                                      </p:cBhvr>
                                      <p:tavLst>
                                        <p:tav tm="0">
                                          <p:val>
                                            <p:fltVal val="0"/>
                                          </p:val>
                                        </p:tav>
                                        <p:tav tm="100000">
                                          <p:val>
                                            <p:strVal val="#ppt_h"/>
                                          </p:val>
                                        </p:tav>
                                      </p:tavLst>
                                    </p:anim>
                                    <p:animEffect transition="in" filter="fade">
                                      <p:cBhvr>
                                        <p:cTn id="28" dur="750"/>
                                        <p:tgtEl>
                                          <p:spTgt spid="8195">
                                            <p:txEl>
                                              <p:pRg st="3" end="3"/>
                                            </p:txEl>
                                          </p:spTgt>
                                        </p:tgtEl>
                                      </p:cBhvr>
                                    </p:animEffect>
                                  </p:childTnLst>
                                </p:cTn>
                              </p:par>
                            </p:childTnLst>
                          </p:cTn>
                        </p:par>
                        <p:par>
                          <p:cTn id="29" fill="hold" nodeType="afterGroup">
                            <p:stCondLst>
                              <p:cond delay="750"/>
                            </p:stCondLst>
                            <p:childTnLst>
                              <p:par>
                                <p:cTn id="30" presetID="22" presetClass="entr" presetSubtype="8" fill="hold" nodeType="afterEffect">
                                  <p:stCondLst>
                                    <p:cond delay="500"/>
                                  </p:stCondLst>
                                  <p:childTnLst>
                                    <p:set>
                                      <p:cBhvr>
                                        <p:cTn id="31" dur="1" fill="hold">
                                          <p:stCondLst>
                                            <p:cond delay="0"/>
                                          </p:stCondLst>
                                        </p:cTn>
                                        <p:tgtEl>
                                          <p:spTgt spid="8195">
                                            <p:txEl>
                                              <p:pRg st="4" end="4"/>
                                            </p:txEl>
                                          </p:spTgt>
                                        </p:tgtEl>
                                        <p:attrNameLst>
                                          <p:attrName>style.visibility</p:attrName>
                                        </p:attrNameLst>
                                      </p:cBhvr>
                                      <p:to>
                                        <p:strVal val="visible"/>
                                      </p:to>
                                    </p:set>
                                    <p:animEffect transition="in" filter="wipe(left)">
                                      <p:cBhvr>
                                        <p:cTn id="32" dur="500"/>
                                        <p:tgtEl>
                                          <p:spTgt spid="819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 calcmode="lin" valueType="num">
                                      <p:cBhvr>
                                        <p:cTn id="37" dur="750" fill="hold"/>
                                        <p:tgtEl>
                                          <p:spTgt spid="8195">
                                            <p:txEl>
                                              <p:pRg st="6" end="6"/>
                                            </p:txEl>
                                          </p:spTgt>
                                        </p:tgtEl>
                                        <p:attrNameLst>
                                          <p:attrName>ppt_w</p:attrName>
                                        </p:attrNameLst>
                                      </p:cBhvr>
                                      <p:tavLst>
                                        <p:tav tm="0">
                                          <p:val>
                                            <p:fltVal val="0"/>
                                          </p:val>
                                        </p:tav>
                                        <p:tav tm="100000">
                                          <p:val>
                                            <p:strVal val="#ppt_w"/>
                                          </p:val>
                                        </p:tav>
                                      </p:tavLst>
                                    </p:anim>
                                    <p:anim calcmode="lin" valueType="num">
                                      <p:cBhvr>
                                        <p:cTn id="38" dur="750" fill="hold"/>
                                        <p:tgtEl>
                                          <p:spTgt spid="8195">
                                            <p:txEl>
                                              <p:pRg st="6" end="6"/>
                                            </p:txEl>
                                          </p:spTgt>
                                        </p:tgtEl>
                                        <p:attrNameLst>
                                          <p:attrName>ppt_h</p:attrName>
                                        </p:attrNameLst>
                                      </p:cBhvr>
                                      <p:tavLst>
                                        <p:tav tm="0">
                                          <p:val>
                                            <p:fltVal val="0"/>
                                          </p:val>
                                        </p:tav>
                                        <p:tav tm="100000">
                                          <p:val>
                                            <p:strVal val="#ppt_h"/>
                                          </p:val>
                                        </p:tav>
                                      </p:tavLst>
                                    </p:anim>
                                    <p:animEffect transition="in" filter="fade">
                                      <p:cBhvr>
                                        <p:cTn id="39" dur="75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260350"/>
            <a:ext cx="7772400" cy="1081088"/>
          </a:xfrm>
        </p:spPr>
        <p:txBody>
          <a:bodyPr/>
          <a:lstStyle/>
          <a:p>
            <a:pPr>
              <a:defRPr/>
            </a:pPr>
            <a:r>
              <a:rPr lang="en-US" dirty="0" err="1" smtClean="0"/>
              <a:t>Angličtí</a:t>
            </a:r>
            <a:r>
              <a:rPr lang="en-US" dirty="0" smtClean="0"/>
              <a:t> </a:t>
            </a:r>
            <a:r>
              <a:rPr lang="en-US" dirty="0" err="1" smtClean="0"/>
              <a:t>krajináři</a:t>
            </a:r>
            <a:endParaRPr lang="en-US" dirty="0" smtClean="0"/>
          </a:p>
        </p:txBody>
      </p:sp>
      <p:sp>
        <p:nvSpPr>
          <p:cNvPr id="9219" name="Rectangle 3"/>
          <p:cNvSpPr>
            <a:spLocks noGrp="1" noChangeArrowheads="1"/>
          </p:cNvSpPr>
          <p:nvPr>
            <p:ph idx="1"/>
          </p:nvPr>
        </p:nvSpPr>
        <p:spPr>
          <a:xfrm>
            <a:off x="395288" y="1484313"/>
            <a:ext cx="8424862" cy="5113337"/>
          </a:xfrm>
        </p:spPr>
        <p:txBody>
          <a:bodyPr/>
          <a:lstStyle/>
          <a:p>
            <a:pPr>
              <a:buClr>
                <a:schemeClr val="accent6">
                  <a:lumMod val="50000"/>
                </a:schemeClr>
              </a:buClr>
              <a:defRPr/>
            </a:pPr>
            <a:r>
              <a:rPr lang="en-US" dirty="0" err="1" smtClean="0"/>
              <a:t>snaha</a:t>
            </a:r>
            <a:r>
              <a:rPr lang="en-US" dirty="0" smtClean="0"/>
              <a:t> </a:t>
            </a:r>
            <a:r>
              <a:rPr lang="en-US" dirty="0" err="1" smtClean="0"/>
              <a:t>zachytit</a:t>
            </a:r>
            <a:r>
              <a:rPr lang="en-US" dirty="0" smtClean="0"/>
              <a:t> </a:t>
            </a:r>
            <a:r>
              <a:rPr lang="en-US" dirty="0" err="1" smtClean="0"/>
              <a:t>světelné</a:t>
            </a:r>
            <a:r>
              <a:rPr lang="en-US" dirty="0" smtClean="0"/>
              <a:t> </a:t>
            </a:r>
            <a:r>
              <a:rPr lang="en-US" dirty="0" err="1" smtClean="0"/>
              <a:t>efekty</a:t>
            </a:r>
            <a:r>
              <a:rPr lang="en-US" dirty="0" smtClean="0"/>
              <a:t>,</a:t>
            </a:r>
            <a:r>
              <a:rPr lang="cs-CZ" dirty="0" smtClean="0"/>
              <a:t> </a:t>
            </a:r>
            <a:r>
              <a:rPr lang="en-US" dirty="0" err="1" smtClean="0"/>
              <a:t>mlžné</a:t>
            </a:r>
            <a:r>
              <a:rPr lang="en-US" dirty="0" smtClean="0"/>
              <a:t> </a:t>
            </a:r>
            <a:r>
              <a:rPr lang="en-US" dirty="0" err="1" smtClean="0"/>
              <a:t>opary</a:t>
            </a:r>
            <a:r>
              <a:rPr lang="en-US" dirty="0" smtClean="0"/>
              <a:t>...</a:t>
            </a:r>
            <a:endParaRPr lang="cs-CZ" dirty="0" smtClean="0"/>
          </a:p>
          <a:p>
            <a:pPr marL="0" indent="0">
              <a:buClr>
                <a:schemeClr val="accent6">
                  <a:lumMod val="50000"/>
                </a:schemeClr>
              </a:buClr>
              <a:buFontTx/>
              <a:buNone/>
              <a:defRPr/>
            </a:pPr>
            <a:endParaRPr lang="en-US" dirty="0" smtClean="0"/>
          </a:p>
          <a:p>
            <a:pPr marL="0" indent="0">
              <a:buClr>
                <a:schemeClr val="accent6">
                  <a:lumMod val="50000"/>
                </a:schemeClr>
              </a:buClr>
              <a:buFontTx/>
              <a:buNone/>
              <a:defRPr/>
            </a:pPr>
            <a:r>
              <a:rPr lang="en-US" sz="3600" b="1" dirty="0" smtClean="0">
                <a:solidFill>
                  <a:srgbClr val="CC0066"/>
                </a:solidFill>
                <a:effectLst>
                  <a:outerShdw blurRad="38100" dist="38100" dir="2700000" algn="tl">
                    <a:srgbClr val="000000">
                      <a:alpha val="43137"/>
                    </a:srgbClr>
                  </a:outerShdw>
                </a:effectLst>
              </a:rPr>
              <a:t>John Constable</a:t>
            </a:r>
            <a:r>
              <a:rPr lang="cs-CZ" sz="3600" b="1" dirty="0" smtClean="0">
                <a:solidFill>
                  <a:srgbClr val="CC0066"/>
                </a:solidFill>
                <a:effectLst>
                  <a:outerShdw blurRad="38100" dist="38100" dir="2700000" algn="tl">
                    <a:srgbClr val="000000">
                      <a:alpha val="43137"/>
                    </a:srgbClr>
                  </a:outerShdw>
                </a:effectLst>
              </a:rPr>
              <a:t> </a:t>
            </a:r>
            <a:r>
              <a:rPr lang="cs-CZ" sz="3600" dirty="0" smtClean="0"/>
              <a:t>-</a:t>
            </a:r>
            <a:r>
              <a:rPr lang="cs-CZ" sz="3600" b="1" dirty="0" smtClean="0"/>
              <a:t> </a:t>
            </a:r>
            <a:r>
              <a:rPr lang="cs-CZ" dirty="0" smtClean="0"/>
              <a:t>„Obilné pole“</a:t>
            </a:r>
            <a:endParaRPr lang="en-US" dirty="0" smtClean="0"/>
          </a:p>
          <a:p>
            <a:pPr marL="0" indent="0">
              <a:buClr>
                <a:schemeClr val="accent6">
                  <a:lumMod val="50000"/>
                </a:schemeClr>
              </a:buClr>
              <a:buFontTx/>
              <a:buNone/>
              <a:defRPr/>
            </a:pPr>
            <a:endParaRPr lang="en-US" dirty="0" smtClean="0"/>
          </a:p>
          <a:p>
            <a:pPr marL="0" indent="0">
              <a:buClr>
                <a:schemeClr val="accent6">
                  <a:lumMod val="50000"/>
                </a:schemeClr>
              </a:buClr>
              <a:buFontTx/>
              <a:buNone/>
              <a:defRPr/>
            </a:pPr>
            <a:r>
              <a:rPr lang="en-US" sz="3600" b="1" dirty="0" smtClean="0">
                <a:solidFill>
                  <a:srgbClr val="CC0066"/>
                </a:solidFill>
                <a:effectLst>
                  <a:outerShdw blurRad="38100" dist="38100" dir="2700000" algn="tl">
                    <a:srgbClr val="000000">
                      <a:alpha val="43137"/>
                    </a:srgbClr>
                  </a:outerShdw>
                </a:effectLst>
              </a:rPr>
              <a:t>Joseph William Turner</a:t>
            </a:r>
            <a:r>
              <a:rPr lang="cs-CZ" sz="3600" b="1" dirty="0" smtClean="0">
                <a:solidFill>
                  <a:srgbClr val="CC0066"/>
                </a:solidFill>
                <a:effectLst>
                  <a:outerShdw blurRad="38100" dist="38100" dir="2700000" algn="tl">
                    <a:srgbClr val="000000">
                      <a:alpha val="43137"/>
                    </a:srgbClr>
                  </a:outerShdw>
                </a:effectLst>
              </a:rPr>
              <a:t> </a:t>
            </a:r>
            <a:r>
              <a:rPr lang="cs-CZ" sz="3600" dirty="0"/>
              <a:t>-</a:t>
            </a:r>
            <a:r>
              <a:rPr lang="cs-CZ" sz="3600" dirty="0" smtClean="0"/>
              <a:t> „</a:t>
            </a:r>
            <a:r>
              <a:rPr lang="en-US" dirty="0" err="1" smtClean="0"/>
              <a:t>Déšť</a:t>
            </a:r>
            <a:r>
              <a:rPr lang="en-US" dirty="0" smtClean="0"/>
              <a:t>,</a:t>
            </a:r>
            <a:r>
              <a:rPr lang="cs-CZ" dirty="0" smtClean="0"/>
              <a:t> </a:t>
            </a:r>
            <a:r>
              <a:rPr lang="en-US" dirty="0" err="1" smtClean="0"/>
              <a:t>pára</a:t>
            </a:r>
            <a:r>
              <a:rPr lang="en-US" dirty="0" smtClean="0"/>
              <a:t> a </a:t>
            </a:r>
            <a:r>
              <a:rPr lang="en-US" dirty="0" err="1" smtClean="0"/>
              <a:t>rychlost</a:t>
            </a:r>
            <a:r>
              <a:rPr lang="cs-CZ" dirty="0" smtClean="0"/>
              <a:t>“</a:t>
            </a:r>
            <a:endParaRPr lang="en-US" dirty="0" smtClean="0"/>
          </a:p>
        </p:txBody>
      </p:sp>
    </p:spTree>
    <p:extLst>
      <p:ext uri="{BB962C8B-B14F-4D97-AF65-F5344CB8AC3E}">
        <p14:creationId xmlns:p14="http://schemas.microsoft.com/office/powerpoint/2010/main" val="14242445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500" fill="hold"/>
                                        <p:tgtEl>
                                          <p:spTgt spid="9218"/>
                                        </p:tgtEl>
                                        <p:attrNameLst>
                                          <p:attrName>ppt_w</p:attrName>
                                        </p:attrNameLst>
                                      </p:cBhvr>
                                      <p:tavLst>
                                        <p:tav tm="0">
                                          <p:val>
                                            <p:fltVal val="0"/>
                                          </p:val>
                                        </p:tav>
                                        <p:tav tm="100000">
                                          <p:val>
                                            <p:strVal val="#ppt_w"/>
                                          </p:val>
                                        </p:tav>
                                      </p:tavLst>
                                    </p:anim>
                                    <p:anim calcmode="lin" valueType="num">
                                      <p:cBhvr>
                                        <p:cTn id="8" dur="500" fill="hold"/>
                                        <p:tgtEl>
                                          <p:spTgt spid="9218"/>
                                        </p:tgtEl>
                                        <p:attrNameLst>
                                          <p:attrName>ppt_h</p:attrName>
                                        </p:attrNameLst>
                                      </p:cBhvr>
                                      <p:tavLst>
                                        <p:tav tm="0">
                                          <p:val>
                                            <p:fltVal val="0"/>
                                          </p:val>
                                        </p:tav>
                                        <p:tav tm="100000">
                                          <p:val>
                                            <p:strVal val="#ppt_h"/>
                                          </p:val>
                                        </p:tav>
                                      </p:tavLst>
                                    </p:anim>
                                    <p:animEffect transition="in" filter="fade">
                                      <p:cBhvr>
                                        <p:cTn id="9" dur="500"/>
                                        <p:tgtEl>
                                          <p:spTgt spid="9218"/>
                                        </p:tgtEl>
                                      </p:cBhvr>
                                    </p:animEffect>
                                  </p:childTnLst>
                                </p:cTn>
                              </p:par>
                            </p:childTnLst>
                          </p:cTn>
                        </p:par>
                        <p:par>
                          <p:cTn id="10" fill="hold" nodeType="afterGroup">
                            <p:stCondLst>
                              <p:cond delay="500"/>
                            </p:stCondLst>
                            <p:childTnLst>
                              <p:par>
                                <p:cTn id="11" presetID="22" presetClass="entr" presetSubtype="8" fill="hold" grpId="0" nodeType="afterEffect">
                                  <p:stCondLst>
                                    <p:cond delay="500"/>
                                  </p:stCondLst>
                                  <p:childTnLst>
                                    <p:set>
                                      <p:cBhvr>
                                        <p:cTn id="12" dur="1" fill="hold">
                                          <p:stCondLst>
                                            <p:cond delay="0"/>
                                          </p:stCondLst>
                                        </p:cTn>
                                        <p:tgtEl>
                                          <p:spTgt spid="9219">
                                            <p:txEl>
                                              <p:pRg st="0" end="0"/>
                                            </p:txEl>
                                          </p:spTgt>
                                        </p:tgtEl>
                                        <p:attrNameLst>
                                          <p:attrName>style.visibility</p:attrName>
                                        </p:attrNameLst>
                                      </p:cBhvr>
                                      <p:to>
                                        <p:strVal val="visible"/>
                                      </p:to>
                                    </p:set>
                                    <p:animEffect transition="in" filter="wipe(left)">
                                      <p:cBhvr>
                                        <p:cTn id="13" dur="500"/>
                                        <p:tgtEl>
                                          <p:spTgt spid="9219">
                                            <p:txEl>
                                              <p:pRg st="0" end="0"/>
                                            </p:txEl>
                                          </p:spTgt>
                                        </p:tgtEl>
                                      </p:cBhvr>
                                    </p:animEffect>
                                  </p:childTnLst>
                                </p:cTn>
                              </p:par>
                            </p:childTnLst>
                          </p:cTn>
                        </p:par>
                        <p:par>
                          <p:cTn id="14" fill="hold" nodeType="afterGroup">
                            <p:stCondLst>
                              <p:cond delay="1500"/>
                            </p:stCondLst>
                            <p:childTnLst>
                              <p:par>
                                <p:cTn id="15" presetID="22" presetClass="entr" presetSubtype="8" fill="hold" grpId="0" nodeType="afterEffect">
                                  <p:stCondLst>
                                    <p:cond delay="50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wipe(left)">
                                      <p:cBhvr>
                                        <p:cTn id="17" dur="500"/>
                                        <p:tgtEl>
                                          <p:spTgt spid="9219">
                                            <p:txEl>
                                              <p:pRg st="2" end="2"/>
                                            </p:txEl>
                                          </p:spTgt>
                                        </p:tgtEl>
                                      </p:cBhvr>
                                    </p:animEffect>
                                  </p:childTnLst>
                                </p:cTn>
                              </p:par>
                            </p:childTnLst>
                          </p:cTn>
                        </p:par>
                        <p:par>
                          <p:cTn id="18" fill="hold" nodeType="afterGroup">
                            <p:stCondLst>
                              <p:cond delay="2500"/>
                            </p:stCondLst>
                            <p:childTnLst>
                              <p:par>
                                <p:cTn id="19" presetID="22" presetClass="entr" presetSubtype="8" fill="hold" grpId="0" nodeType="afterEffect">
                                  <p:stCondLst>
                                    <p:cond delay="500"/>
                                  </p:stCondLst>
                                  <p:childTnLst>
                                    <p:set>
                                      <p:cBhvr>
                                        <p:cTn id="20" dur="1" fill="hold">
                                          <p:stCondLst>
                                            <p:cond delay="0"/>
                                          </p:stCondLst>
                                        </p:cTn>
                                        <p:tgtEl>
                                          <p:spTgt spid="9219">
                                            <p:txEl>
                                              <p:pRg st="4" end="4"/>
                                            </p:txEl>
                                          </p:spTgt>
                                        </p:tgtEl>
                                        <p:attrNameLst>
                                          <p:attrName>style.visibility</p:attrName>
                                        </p:attrNameLst>
                                      </p:cBhvr>
                                      <p:to>
                                        <p:strVal val="visible"/>
                                      </p:to>
                                    </p:set>
                                    <p:animEffect transition="in" filter="wipe(left)">
                                      <p:cBhvr>
                                        <p:cTn id="21" dur="5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43" name="Picture 3" descr="tur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26988"/>
            <a:ext cx="9182101"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délník 2"/>
          <p:cNvSpPr>
            <a:spLocks noChangeArrowheads="1"/>
          </p:cNvSpPr>
          <p:nvPr/>
        </p:nvSpPr>
        <p:spPr bwMode="auto">
          <a:xfrm>
            <a:off x="179388" y="6237288"/>
            <a:ext cx="88646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0" hangingPunct="0">
              <a:spcBef>
                <a:spcPct val="0"/>
              </a:spcBef>
              <a:buFontTx/>
              <a:buNone/>
              <a:defRPr/>
            </a:pPr>
            <a:r>
              <a:rPr lang="cs-CZ" sz="2800" b="1" dirty="0" smtClean="0">
                <a:solidFill>
                  <a:srgbClr val="FFFFFF"/>
                </a:solidFill>
                <a:effectLst>
                  <a:outerShdw blurRad="38100" dist="38100" dir="2700000" algn="tl">
                    <a:srgbClr val="000000">
                      <a:alpha val="43137"/>
                    </a:srgbClr>
                  </a:outerShdw>
                </a:effectLst>
                <a:latin typeface="Arial"/>
              </a:rPr>
              <a:t>„</a:t>
            </a:r>
            <a:r>
              <a:rPr lang="en-US" sz="2800" b="1" dirty="0" smtClean="0">
                <a:solidFill>
                  <a:srgbClr val="FFFFFF"/>
                </a:solidFill>
                <a:effectLst>
                  <a:outerShdw blurRad="38100" dist="38100" dir="2700000" algn="tl">
                    <a:srgbClr val="000000">
                      <a:alpha val="43137"/>
                    </a:srgbClr>
                  </a:outerShdw>
                </a:effectLst>
                <a:latin typeface="Arial"/>
              </a:rPr>
              <a:t>Joseph William Turner</a:t>
            </a:r>
            <a:r>
              <a:rPr lang="cs-CZ" sz="2800" b="1" dirty="0" smtClean="0">
                <a:solidFill>
                  <a:srgbClr val="FFFFFF"/>
                </a:solidFill>
                <a:effectLst>
                  <a:outerShdw blurRad="38100" dist="38100" dir="2700000" algn="tl">
                    <a:srgbClr val="000000">
                      <a:alpha val="43137"/>
                    </a:srgbClr>
                  </a:outerShdw>
                </a:effectLst>
                <a:latin typeface="Arial"/>
              </a:rPr>
              <a:t> </a:t>
            </a:r>
            <a:r>
              <a:rPr lang="en-US" sz="2800" b="1" dirty="0" smtClean="0">
                <a:solidFill>
                  <a:srgbClr val="FFFFFF"/>
                </a:solidFill>
                <a:effectLst>
                  <a:outerShdw blurRad="38100" dist="38100" dir="2700000" algn="tl">
                    <a:srgbClr val="000000">
                      <a:alpha val="43137"/>
                    </a:srgbClr>
                  </a:outerShdw>
                </a:effectLst>
                <a:latin typeface="Arial"/>
              </a:rPr>
              <a:t>– </a:t>
            </a:r>
            <a:r>
              <a:rPr lang="cs-CZ" sz="2800" b="1" dirty="0" smtClean="0">
                <a:solidFill>
                  <a:srgbClr val="FFFFFF"/>
                </a:solidFill>
                <a:effectLst>
                  <a:outerShdw blurRad="38100" dist="38100" dir="2700000" algn="tl">
                    <a:srgbClr val="000000">
                      <a:alpha val="43137"/>
                    </a:srgbClr>
                  </a:outerShdw>
                </a:effectLst>
                <a:latin typeface="Arial"/>
              </a:rPr>
              <a:t>„</a:t>
            </a:r>
            <a:r>
              <a:rPr lang="en-US" sz="2800" b="1" dirty="0" err="1" smtClean="0">
                <a:solidFill>
                  <a:srgbClr val="FFFFFF"/>
                </a:solidFill>
                <a:effectLst>
                  <a:outerShdw blurRad="38100" dist="38100" dir="2700000" algn="tl">
                    <a:srgbClr val="000000">
                      <a:alpha val="43137"/>
                    </a:srgbClr>
                  </a:outerShdw>
                </a:effectLst>
                <a:latin typeface="Arial"/>
              </a:rPr>
              <a:t>Déšť</a:t>
            </a:r>
            <a:r>
              <a:rPr lang="en-US" sz="2800" b="1" dirty="0" smtClean="0">
                <a:solidFill>
                  <a:srgbClr val="FFFFFF"/>
                </a:solidFill>
                <a:effectLst>
                  <a:outerShdw blurRad="38100" dist="38100" dir="2700000" algn="tl">
                    <a:srgbClr val="000000">
                      <a:alpha val="43137"/>
                    </a:srgbClr>
                  </a:outerShdw>
                </a:effectLst>
                <a:latin typeface="Arial"/>
              </a:rPr>
              <a:t>,</a:t>
            </a:r>
            <a:r>
              <a:rPr lang="cs-CZ" sz="2800" b="1" dirty="0" smtClean="0">
                <a:solidFill>
                  <a:srgbClr val="FFFFFF"/>
                </a:solidFill>
                <a:effectLst>
                  <a:outerShdw blurRad="38100" dist="38100" dir="2700000" algn="tl">
                    <a:srgbClr val="000000">
                      <a:alpha val="43137"/>
                    </a:srgbClr>
                  </a:outerShdw>
                </a:effectLst>
                <a:latin typeface="Arial"/>
              </a:rPr>
              <a:t> </a:t>
            </a:r>
            <a:r>
              <a:rPr lang="en-US" sz="2800" b="1" dirty="0" err="1" smtClean="0">
                <a:solidFill>
                  <a:srgbClr val="FFFFFF"/>
                </a:solidFill>
                <a:effectLst>
                  <a:outerShdw blurRad="38100" dist="38100" dir="2700000" algn="tl">
                    <a:srgbClr val="000000">
                      <a:alpha val="43137"/>
                    </a:srgbClr>
                  </a:outerShdw>
                </a:effectLst>
                <a:latin typeface="Arial"/>
              </a:rPr>
              <a:t>pára</a:t>
            </a:r>
            <a:r>
              <a:rPr lang="en-US" sz="2800" b="1" dirty="0" smtClean="0">
                <a:solidFill>
                  <a:srgbClr val="FFFFFF"/>
                </a:solidFill>
                <a:effectLst>
                  <a:outerShdw blurRad="38100" dist="38100" dir="2700000" algn="tl">
                    <a:srgbClr val="000000">
                      <a:alpha val="43137"/>
                    </a:srgbClr>
                  </a:outerShdw>
                </a:effectLst>
                <a:latin typeface="Arial"/>
              </a:rPr>
              <a:t> a </a:t>
            </a:r>
            <a:r>
              <a:rPr lang="en-US" sz="2800" b="1" dirty="0" err="1" smtClean="0">
                <a:solidFill>
                  <a:srgbClr val="FFFFFF"/>
                </a:solidFill>
                <a:effectLst>
                  <a:outerShdw blurRad="38100" dist="38100" dir="2700000" algn="tl">
                    <a:srgbClr val="000000">
                      <a:alpha val="43137"/>
                    </a:srgbClr>
                  </a:outerShdw>
                </a:effectLst>
                <a:latin typeface="Arial"/>
              </a:rPr>
              <a:t>rychlost</a:t>
            </a:r>
            <a:r>
              <a:rPr lang="cs-CZ" sz="2800" b="1" dirty="0" smtClean="0">
                <a:solidFill>
                  <a:srgbClr val="FFFFFF"/>
                </a:solidFill>
                <a:effectLst>
                  <a:outerShdw blurRad="38100" dist="38100" dir="2700000" algn="tl">
                    <a:srgbClr val="000000">
                      <a:alpha val="43137"/>
                    </a:srgbClr>
                  </a:outerShdw>
                </a:effectLst>
                <a:latin typeface="Arial"/>
              </a:rPr>
              <a:t>“</a:t>
            </a:r>
            <a:endParaRPr lang="en-US" sz="2800" b="1" dirty="0" smtClean="0">
              <a:solidFill>
                <a:srgbClr val="FFFFFF"/>
              </a:solidFill>
              <a:effectLst>
                <a:outerShdw blurRad="38100" dist="38100" dir="2700000" algn="tl">
                  <a:srgbClr val="000000">
                    <a:alpha val="43137"/>
                  </a:srgbClr>
                </a:outerShdw>
              </a:effectLst>
              <a:latin typeface="Arial"/>
            </a:endParaRPr>
          </a:p>
        </p:txBody>
      </p:sp>
      <p:sp>
        <p:nvSpPr>
          <p:cNvPr id="2" name="TextBox 1"/>
          <p:cNvSpPr txBox="1"/>
          <p:nvPr/>
        </p:nvSpPr>
        <p:spPr>
          <a:xfrm>
            <a:off x="8820150" y="6499225"/>
            <a:ext cx="298450" cy="338138"/>
          </a:xfrm>
          <a:prstGeom prst="rect">
            <a:avLst/>
          </a:prstGeom>
          <a:noFill/>
        </p:spPr>
        <p:txBody>
          <a:bodyPr wrap="none">
            <a:spAutoFit/>
          </a:bodyPr>
          <a:lstStyle/>
          <a:p>
            <a:pPr eaLnBrk="0" hangingPunct="0">
              <a:defRPr/>
            </a:pPr>
            <a:r>
              <a:rPr lang="cs-CZ" sz="1600" dirty="0">
                <a:solidFill>
                  <a:srgbClr val="FFFFFF"/>
                </a:solidFill>
                <a:latin typeface="Arial"/>
              </a:rPr>
              <a:t>2</a:t>
            </a:r>
          </a:p>
        </p:txBody>
      </p:sp>
    </p:spTree>
    <p:extLst>
      <p:ext uri="{BB962C8B-B14F-4D97-AF65-F5344CB8AC3E}">
        <p14:creationId xmlns:p14="http://schemas.microsoft.com/office/powerpoint/2010/main" val="39622033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circle(out)">
                                      <p:cBhvr>
                                        <p:cTn id="7" dur="1000"/>
                                        <p:tgtEl>
                                          <p:spTgt spid="10243"/>
                                        </p:tgtEl>
                                      </p:cBhvr>
                                    </p:animEffect>
                                  </p:childTnLst>
                                </p:cTn>
                              </p:par>
                            </p:childTnLst>
                          </p:cTn>
                        </p:par>
                        <p:par>
                          <p:cTn id="8" fill="hold" nodeType="afterGroup">
                            <p:stCondLst>
                              <p:cond delay="1000"/>
                            </p:stCondLst>
                            <p:childTnLst>
                              <p:par>
                                <p:cTn id="9" presetID="42" presetClass="entr" presetSubtype="0" fill="hold" grpId="0" nodeType="afterEffect">
                                  <p:stCondLst>
                                    <p:cond delay="25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11266" name="Group 1"/>
          <p:cNvGrpSpPr>
            <a:grpSpLocks/>
          </p:cNvGrpSpPr>
          <p:nvPr/>
        </p:nvGrpSpPr>
        <p:grpSpPr bwMode="auto">
          <a:xfrm>
            <a:off x="1606550" y="0"/>
            <a:ext cx="5851525" cy="6858000"/>
            <a:chOff x="1606550" y="0"/>
            <a:chExt cx="5851525" cy="6858000"/>
          </a:xfrm>
        </p:grpSpPr>
        <p:pic>
          <p:nvPicPr>
            <p:cNvPr id="11267" name="Picture 2" descr="C:\Documents and Settings\Jelinkova\Dokumenty\Marcela\Výtvarná výchova\4.19.století\2.Romantismus\1.Malířství\20.Obilné pole.jpg"/>
            <p:cNvPicPr>
              <a:picLocks noChangeAspect="1" noChangeArrowheads="1"/>
            </p:cNvPicPr>
            <p:nvPr/>
          </p:nvPicPr>
          <p:blipFill>
            <a:blip r:embed="rId2"/>
            <a:srcRect/>
            <a:stretch>
              <a:fillRect/>
            </a:stretch>
          </p:blipFill>
          <p:spPr bwMode="auto">
            <a:xfrm>
              <a:off x="1606550" y="0"/>
              <a:ext cx="5851525" cy="6858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Obdélník 2"/>
            <p:cNvSpPr>
              <a:spLocks noChangeArrowheads="1"/>
            </p:cNvSpPr>
            <p:nvPr/>
          </p:nvSpPr>
          <p:spPr bwMode="auto">
            <a:xfrm>
              <a:off x="2143125" y="6286500"/>
              <a:ext cx="18473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pPr>
              <a:endParaRPr lang="cs-CZ" sz="2800" b="1" smtClean="0">
                <a:solidFill>
                  <a:srgbClr val="FFFFFF"/>
                </a:solidFill>
                <a:latin typeface="Times New Roman" panose="02020603050405020304" pitchFamily="18" charset="0"/>
              </a:endParaRPr>
            </a:p>
          </p:txBody>
        </p:sp>
      </p:grpSp>
      <p:sp>
        <p:nvSpPr>
          <p:cNvPr id="2" name="Text Placeholder 1"/>
          <p:cNvSpPr>
            <a:spLocks noGrp="1"/>
          </p:cNvSpPr>
          <p:nvPr>
            <p:ph type="body" sz="quarter" idx="13"/>
          </p:nvPr>
        </p:nvSpPr>
        <p:spPr>
          <a:xfrm>
            <a:off x="1835150" y="6286500"/>
            <a:ext cx="5551488" cy="914400"/>
          </a:xfrm>
        </p:spPr>
        <p:txBody>
          <a:bodyPr/>
          <a:lstStyle/>
          <a:p>
            <a:pPr algn="ctr">
              <a:defRPr/>
            </a:pPr>
            <a:r>
              <a:rPr lang="cs-CZ" sz="2800" dirty="0"/>
              <a:t>John </a:t>
            </a:r>
            <a:r>
              <a:rPr lang="cs-CZ" sz="2800" dirty="0" err="1"/>
              <a:t>Constable</a:t>
            </a:r>
            <a:r>
              <a:rPr lang="cs-CZ" sz="2800" dirty="0"/>
              <a:t> – „Obilné </a:t>
            </a:r>
            <a:r>
              <a:rPr lang="cs-CZ" sz="2800" dirty="0" smtClean="0"/>
              <a:t>pole“</a:t>
            </a:r>
            <a:endParaRPr lang="cs-CZ" sz="2800" dirty="0"/>
          </a:p>
        </p:txBody>
      </p:sp>
      <p:sp>
        <p:nvSpPr>
          <p:cNvPr id="8" name="TextBox 7"/>
          <p:cNvSpPr txBox="1"/>
          <p:nvPr/>
        </p:nvSpPr>
        <p:spPr>
          <a:xfrm>
            <a:off x="8748713" y="6499225"/>
            <a:ext cx="298450" cy="338138"/>
          </a:xfrm>
          <a:prstGeom prst="rect">
            <a:avLst/>
          </a:prstGeom>
          <a:noFill/>
        </p:spPr>
        <p:txBody>
          <a:bodyPr wrap="none">
            <a:spAutoFit/>
          </a:bodyPr>
          <a:lstStyle/>
          <a:p>
            <a:pPr eaLnBrk="0" hangingPunct="0">
              <a:defRPr/>
            </a:pPr>
            <a:r>
              <a:rPr lang="cs-CZ" sz="1600" dirty="0">
                <a:solidFill>
                  <a:srgbClr val="000000"/>
                </a:solidFill>
                <a:latin typeface="Arial"/>
              </a:rPr>
              <a:t>3</a:t>
            </a:r>
          </a:p>
        </p:txBody>
      </p:sp>
    </p:spTree>
    <p:extLst>
      <p:ext uri="{BB962C8B-B14F-4D97-AF65-F5344CB8AC3E}">
        <p14:creationId xmlns:p14="http://schemas.microsoft.com/office/powerpoint/2010/main" val="332018352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circle(out)">
                                      <p:cBhvr>
                                        <p:cTn id="7" dur="1000"/>
                                        <p:tgtEl>
                                          <p:spTgt spid="11266"/>
                                        </p:tgtEl>
                                      </p:cBhvr>
                                    </p:animEffect>
                                  </p:childTnLst>
                                </p:cTn>
                              </p:par>
                            </p:childTnLst>
                          </p:cTn>
                        </p:par>
                        <p:par>
                          <p:cTn id="8" fill="hold" nodeType="afterGroup">
                            <p:stCondLst>
                              <p:cond delay="1000"/>
                            </p:stCondLst>
                            <p:childTnLst>
                              <p:par>
                                <p:cTn id="9" presetID="2" presetClass="entr" presetSubtype="4" fill="hold" grpId="0" nodeType="afterEffect">
                                  <p:stCondLst>
                                    <p:cond delay="25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290" name="Rectangle 2"/>
          <p:cNvSpPr>
            <a:spLocks noGrp="1" noChangeArrowheads="1"/>
          </p:cNvSpPr>
          <p:nvPr>
            <p:ph type="title"/>
          </p:nvPr>
        </p:nvSpPr>
        <p:spPr>
          <a:xfrm>
            <a:off x="685800" y="609600"/>
            <a:ext cx="7772400" cy="1219200"/>
          </a:xfrm>
        </p:spPr>
        <p:txBody>
          <a:bodyPr/>
          <a:lstStyle/>
          <a:p>
            <a:pPr>
              <a:lnSpc>
                <a:spcPct val="70000"/>
              </a:lnSpc>
              <a:defRPr/>
            </a:pPr>
            <a:r>
              <a:rPr lang="en-US" dirty="0" err="1" smtClean="0"/>
              <a:t>Barbizonská</a:t>
            </a:r>
            <a:r>
              <a:rPr lang="en-US" dirty="0" smtClean="0"/>
              <a:t> </a:t>
            </a:r>
            <a:r>
              <a:rPr lang="en-US" dirty="0" err="1" smtClean="0"/>
              <a:t>škola</a:t>
            </a:r>
            <a:endParaRPr lang="en-US" dirty="0" smtClean="0"/>
          </a:p>
        </p:txBody>
      </p:sp>
      <p:sp useBgFill="1">
        <p:nvSpPr>
          <p:cNvPr id="16387" name="Rectangle 3"/>
          <p:cNvSpPr>
            <a:spLocks noGrp="1" noChangeArrowheads="1"/>
          </p:cNvSpPr>
          <p:nvPr>
            <p:ph idx="1"/>
          </p:nvPr>
        </p:nvSpPr>
        <p:spPr>
          <a:xfrm>
            <a:off x="685800" y="1981200"/>
            <a:ext cx="7772400" cy="4343400"/>
          </a:xfrm>
        </p:spPr>
        <p:txBody>
          <a:bodyPr/>
          <a:lstStyle/>
          <a:p>
            <a:pPr>
              <a:buClr>
                <a:srgbClr val="7030A0"/>
              </a:buClr>
              <a:buSzPct val="120000"/>
              <a:defRPr/>
            </a:pPr>
            <a:r>
              <a:rPr lang="cs-CZ" dirty="0" err="1"/>
              <a:t>f</a:t>
            </a:r>
            <a:r>
              <a:rPr lang="en-US" dirty="0" err="1" smtClean="0"/>
              <a:t>rancouzští</a:t>
            </a:r>
            <a:r>
              <a:rPr lang="en-US" dirty="0" smtClean="0"/>
              <a:t> </a:t>
            </a:r>
            <a:r>
              <a:rPr lang="en-US" dirty="0" err="1" smtClean="0"/>
              <a:t>realisté</a:t>
            </a:r>
            <a:r>
              <a:rPr lang="en-US" dirty="0" smtClean="0"/>
              <a:t> 19.</a:t>
            </a:r>
            <a:r>
              <a:rPr lang="cs-CZ" dirty="0" smtClean="0"/>
              <a:t> </a:t>
            </a:r>
            <a:r>
              <a:rPr lang="en-US" dirty="0" err="1" smtClean="0"/>
              <a:t>století</a:t>
            </a:r>
            <a:endParaRPr lang="en-US" dirty="0" smtClean="0"/>
          </a:p>
          <a:p>
            <a:pPr>
              <a:buClr>
                <a:srgbClr val="7030A0"/>
              </a:buClr>
              <a:buSzPct val="120000"/>
              <a:defRPr/>
            </a:pPr>
            <a:r>
              <a:rPr lang="en-US" dirty="0" err="1" smtClean="0"/>
              <a:t>malba</a:t>
            </a:r>
            <a:r>
              <a:rPr lang="en-US" dirty="0" smtClean="0"/>
              <a:t> </a:t>
            </a:r>
            <a:r>
              <a:rPr lang="en-US" dirty="0" err="1" smtClean="0"/>
              <a:t>krajinných</a:t>
            </a:r>
            <a:r>
              <a:rPr lang="en-US" dirty="0" smtClean="0"/>
              <a:t> </a:t>
            </a:r>
            <a:r>
              <a:rPr lang="en-US" dirty="0" err="1" smtClean="0"/>
              <a:t>motivů</a:t>
            </a:r>
            <a:r>
              <a:rPr lang="en-US" dirty="0" smtClean="0"/>
              <a:t> v </a:t>
            </a:r>
            <a:r>
              <a:rPr lang="en-US" dirty="0" err="1" smtClean="0"/>
              <a:t>plenéru</a:t>
            </a:r>
            <a:r>
              <a:rPr lang="en-US" dirty="0" smtClean="0"/>
              <a:t> </a:t>
            </a:r>
            <a:r>
              <a:rPr lang="en-US" dirty="0" err="1" smtClean="0"/>
              <a:t>nedaleko</a:t>
            </a:r>
            <a:r>
              <a:rPr lang="en-US" dirty="0" smtClean="0"/>
              <a:t> </a:t>
            </a:r>
            <a:r>
              <a:rPr lang="en-US" dirty="0" err="1" smtClean="0"/>
              <a:t>vesnice</a:t>
            </a:r>
            <a:r>
              <a:rPr lang="en-US" dirty="0" smtClean="0"/>
              <a:t> Barbizon</a:t>
            </a:r>
          </a:p>
          <a:p>
            <a:pPr>
              <a:defRPr/>
            </a:pPr>
            <a:endParaRPr lang="en-US" dirty="0" smtClean="0"/>
          </a:p>
          <a:p>
            <a:pPr marL="0" indent="0" algn="ctr">
              <a:buClr>
                <a:schemeClr val="tx1"/>
              </a:buClr>
              <a:buNone/>
              <a:defRPr/>
            </a:pPr>
            <a:r>
              <a:rPr lang="en-US" sz="3600" b="1" dirty="0" err="1" smtClean="0">
                <a:solidFill>
                  <a:srgbClr val="CC0066"/>
                </a:solidFill>
                <a:effectLst>
                  <a:outerShdw blurRad="38100" dist="38100" dir="2700000" algn="tl">
                    <a:srgbClr val="000000">
                      <a:alpha val="43137"/>
                    </a:srgbClr>
                  </a:outerShdw>
                </a:effectLst>
              </a:rPr>
              <a:t>Théodor</a:t>
            </a:r>
            <a:r>
              <a:rPr lang="cs-CZ" sz="3600" b="1" dirty="0" smtClean="0">
                <a:solidFill>
                  <a:srgbClr val="CC0066"/>
                </a:solidFill>
                <a:effectLst>
                  <a:outerShdw blurRad="38100" dist="38100" dir="2700000" algn="tl">
                    <a:srgbClr val="000000">
                      <a:alpha val="43137"/>
                    </a:srgbClr>
                  </a:outerShdw>
                </a:effectLst>
              </a:rPr>
              <a:t>e</a:t>
            </a:r>
            <a:r>
              <a:rPr lang="en-US" sz="3600" b="1" dirty="0" smtClean="0">
                <a:solidFill>
                  <a:srgbClr val="CC0066"/>
                </a:solidFill>
                <a:effectLst>
                  <a:outerShdw blurRad="38100" dist="38100" dir="2700000" algn="tl">
                    <a:srgbClr val="000000">
                      <a:alpha val="43137"/>
                    </a:srgbClr>
                  </a:outerShdw>
                </a:effectLst>
              </a:rPr>
              <a:t> Rousseau</a:t>
            </a:r>
          </a:p>
        </p:txBody>
      </p:sp>
    </p:spTree>
    <p:extLst>
      <p:ext uri="{BB962C8B-B14F-4D97-AF65-F5344CB8AC3E}">
        <p14:creationId xmlns:p14="http://schemas.microsoft.com/office/powerpoint/2010/main" val="22049237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p:cTn id="7" dur="1250" fill="hold"/>
                                        <p:tgtEl>
                                          <p:spTgt spid="12290"/>
                                        </p:tgtEl>
                                        <p:attrNameLst>
                                          <p:attrName>ppt_w</p:attrName>
                                        </p:attrNameLst>
                                      </p:cBhvr>
                                      <p:tavLst>
                                        <p:tav tm="0">
                                          <p:val>
                                            <p:fltVal val="0"/>
                                          </p:val>
                                        </p:tav>
                                        <p:tav tm="100000">
                                          <p:val>
                                            <p:strVal val="#ppt_w"/>
                                          </p:val>
                                        </p:tav>
                                      </p:tavLst>
                                    </p:anim>
                                    <p:anim calcmode="lin" valueType="num">
                                      <p:cBhvr>
                                        <p:cTn id="8" dur="1250" fill="hold"/>
                                        <p:tgtEl>
                                          <p:spTgt spid="12290"/>
                                        </p:tgtEl>
                                        <p:attrNameLst>
                                          <p:attrName>ppt_h</p:attrName>
                                        </p:attrNameLst>
                                      </p:cBhvr>
                                      <p:tavLst>
                                        <p:tav tm="0">
                                          <p:val>
                                            <p:fltVal val="0"/>
                                          </p:val>
                                        </p:tav>
                                        <p:tav tm="100000">
                                          <p:val>
                                            <p:strVal val="#ppt_h"/>
                                          </p:val>
                                        </p:tav>
                                      </p:tavLst>
                                    </p:anim>
                                    <p:anim calcmode="lin" valueType="num">
                                      <p:cBhvr>
                                        <p:cTn id="9" dur="1250" fill="hold"/>
                                        <p:tgtEl>
                                          <p:spTgt spid="12290"/>
                                        </p:tgtEl>
                                        <p:attrNameLst>
                                          <p:attrName>style.rotation</p:attrName>
                                        </p:attrNameLst>
                                      </p:cBhvr>
                                      <p:tavLst>
                                        <p:tav tm="0">
                                          <p:val>
                                            <p:fltVal val="90"/>
                                          </p:val>
                                        </p:tav>
                                        <p:tav tm="100000">
                                          <p:val>
                                            <p:fltVal val="0"/>
                                          </p:val>
                                        </p:tav>
                                      </p:tavLst>
                                    </p:anim>
                                    <p:animEffect transition="in" filter="fade">
                                      <p:cBhvr>
                                        <p:cTn id="10" dur="1250"/>
                                        <p:tgtEl>
                                          <p:spTgt spid="12290"/>
                                        </p:tgtEl>
                                      </p:cBhvr>
                                    </p:animEffect>
                                  </p:childTnLst>
                                </p:cTn>
                              </p:par>
                            </p:childTnLst>
                          </p:cTn>
                        </p:par>
                        <p:par>
                          <p:cTn id="11" fill="hold" nodeType="afterGroup">
                            <p:stCondLst>
                              <p:cond delay="1250"/>
                            </p:stCondLst>
                            <p:childTnLst>
                              <p:par>
                                <p:cTn id="12" presetID="22" presetClass="entr" presetSubtype="8" fill="hold" grpId="0" nodeType="afterEffect">
                                  <p:stCondLst>
                                    <p:cond delay="500"/>
                                  </p:stCondLst>
                                  <p:childTnLst>
                                    <p:set>
                                      <p:cBhvr>
                                        <p:cTn id="13" dur="1" fill="hold">
                                          <p:stCondLst>
                                            <p:cond delay="0"/>
                                          </p:stCondLst>
                                        </p:cTn>
                                        <p:tgtEl>
                                          <p:spTgt spid="16387">
                                            <p:bg/>
                                          </p:spTgt>
                                        </p:tgtEl>
                                        <p:attrNameLst>
                                          <p:attrName>style.visibility</p:attrName>
                                        </p:attrNameLst>
                                      </p:cBhvr>
                                      <p:to>
                                        <p:strVal val="visible"/>
                                      </p:to>
                                    </p:set>
                                    <p:animEffect transition="in" filter="wipe(left)">
                                      <p:cBhvr>
                                        <p:cTn id="14" dur="500"/>
                                        <p:tgtEl>
                                          <p:spTgt spid="16387">
                                            <p:bg/>
                                          </p:spTgt>
                                        </p:tgtEl>
                                      </p:cBhvr>
                                    </p:animEffect>
                                  </p:childTnLst>
                                </p:cTn>
                              </p:par>
                            </p:childTnLst>
                          </p:cTn>
                        </p:par>
                        <p:par>
                          <p:cTn id="15" fill="hold" nodeType="afterGroup">
                            <p:stCondLst>
                              <p:cond delay="2250"/>
                            </p:stCondLst>
                            <p:childTnLst>
                              <p:par>
                                <p:cTn id="16" presetID="22" presetClass="entr" presetSubtype="8" fill="hold" grpId="0" nodeType="afterEffect">
                                  <p:stCondLst>
                                    <p:cond delay="500"/>
                                  </p:stCondLst>
                                  <p:childTnLst>
                                    <p:set>
                                      <p:cBhvr>
                                        <p:cTn id="17" dur="1" fill="hold">
                                          <p:stCondLst>
                                            <p:cond delay="0"/>
                                          </p:stCondLst>
                                        </p:cTn>
                                        <p:tgtEl>
                                          <p:spTgt spid="16387">
                                            <p:txEl>
                                              <p:pRg st="0" end="0"/>
                                            </p:txEl>
                                          </p:spTgt>
                                        </p:tgtEl>
                                        <p:attrNameLst>
                                          <p:attrName>style.visibility</p:attrName>
                                        </p:attrNameLst>
                                      </p:cBhvr>
                                      <p:to>
                                        <p:strVal val="visible"/>
                                      </p:to>
                                    </p:set>
                                    <p:animEffect transition="in" filter="wipe(left)">
                                      <p:cBhvr>
                                        <p:cTn id="18" dur="500"/>
                                        <p:tgtEl>
                                          <p:spTgt spid="16387">
                                            <p:txEl>
                                              <p:pRg st="0" end="0"/>
                                            </p:txEl>
                                          </p:spTgt>
                                        </p:tgtEl>
                                      </p:cBhvr>
                                    </p:animEffect>
                                  </p:childTnLst>
                                </p:cTn>
                              </p:par>
                            </p:childTnLst>
                          </p:cTn>
                        </p:par>
                        <p:par>
                          <p:cTn id="19" fill="hold" nodeType="afterGroup">
                            <p:stCondLst>
                              <p:cond delay="3250"/>
                            </p:stCondLst>
                            <p:childTnLst>
                              <p:par>
                                <p:cTn id="20" presetID="22" presetClass="entr" presetSubtype="8" fill="hold" grpId="0" nodeType="afterEffect">
                                  <p:stCondLst>
                                    <p:cond delay="500"/>
                                  </p:stCondLst>
                                  <p:childTnLst>
                                    <p:set>
                                      <p:cBhvr>
                                        <p:cTn id="21" dur="1" fill="hold">
                                          <p:stCondLst>
                                            <p:cond delay="0"/>
                                          </p:stCondLst>
                                        </p:cTn>
                                        <p:tgtEl>
                                          <p:spTgt spid="16387">
                                            <p:txEl>
                                              <p:pRg st="1" end="1"/>
                                            </p:txEl>
                                          </p:spTgt>
                                        </p:tgtEl>
                                        <p:attrNameLst>
                                          <p:attrName>style.visibility</p:attrName>
                                        </p:attrNameLst>
                                      </p:cBhvr>
                                      <p:to>
                                        <p:strVal val="visible"/>
                                      </p:to>
                                    </p:set>
                                    <p:animEffect transition="in" filter="wipe(left)">
                                      <p:cBhvr>
                                        <p:cTn id="22" dur="500"/>
                                        <p:tgtEl>
                                          <p:spTgt spid="16387">
                                            <p:txEl>
                                              <p:pRg st="1" end="1"/>
                                            </p:txEl>
                                          </p:spTgt>
                                        </p:tgtEl>
                                      </p:cBhvr>
                                    </p:animEffect>
                                  </p:childTnLst>
                                </p:cTn>
                              </p:par>
                            </p:childTnLst>
                          </p:cTn>
                        </p:par>
                        <p:par>
                          <p:cTn id="23" fill="hold" nodeType="afterGroup">
                            <p:stCondLst>
                              <p:cond delay="4250"/>
                            </p:stCondLst>
                            <p:childTnLst>
                              <p:par>
                                <p:cTn id="24" presetID="22" presetClass="entr" presetSubtype="8" fill="hold" grpId="0" nodeType="afterEffect">
                                  <p:stCondLst>
                                    <p:cond delay="500"/>
                                  </p:stCondLst>
                                  <p:childTnLst>
                                    <p:set>
                                      <p:cBhvr>
                                        <p:cTn id="25" dur="1" fill="hold">
                                          <p:stCondLst>
                                            <p:cond delay="0"/>
                                          </p:stCondLst>
                                        </p:cTn>
                                        <p:tgtEl>
                                          <p:spTgt spid="16387">
                                            <p:txEl>
                                              <p:pRg st="3" end="3"/>
                                            </p:txEl>
                                          </p:spTgt>
                                        </p:tgtEl>
                                        <p:attrNameLst>
                                          <p:attrName>style.visibility</p:attrName>
                                        </p:attrNameLst>
                                      </p:cBhvr>
                                      <p:to>
                                        <p:strVal val="visible"/>
                                      </p:to>
                                    </p:set>
                                    <p:animEffect transition="in" filter="wipe(left)">
                                      <p:cBhvr>
                                        <p:cTn id="26" dur="500"/>
                                        <p:tgtEl>
                                          <p:spTgt spid="163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nimBg="1"/>
      <p:bldP spid="1638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138" y="-6350"/>
            <a:ext cx="9312276"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délník 3"/>
          <p:cNvSpPr/>
          <p:nvPr/>
        </p:nvSpPr>
        <p:spPr bwMode="auto">
          <a:xfrm>
            <a:off x="933368" y="6165850"/>
            <a:ext cx="7311040" cy="584775"/>
          </a:xfrm>
          <a:prstGeom prst="rect">
            <a:avLst/>
          </a:prstGeom>
        </p:spPr>
        <p:txBody>
          <a:bodyPr wrap="none">
            <a:spAutoFit/>
          </a:bodyPr>
          <a:lstStyle/>
          <a:p>
            <a:pPr eaLnBrk="0" hangingPunct="0">
              <a:defRPr/>
            </a:pPr>
            <a:r>
              <a:rPr lang="cs-CZ" sz="3200" b="1" dirty="0" smtClean="0">
                <a:solidFill>
                  <a:srgbClr val="FFFFFF"/>
                </a:solidFill>
                <a:effectLst>
                  <a:outerShdw blurRad="38100" dist="38100" dir="2700000" algn="tl">
                    <a:srgbClr val="000000">
                      <a:alpha val="43137"/>
                    </a:srgbClr>
                  </a:outerShdw>
                </a:effectLst>
                <a:latin typeface="Arial"/>
              </a:rPr>
              <a:t>T</a:t>
            </a:r>
            <a:r>
              <a:rPr lang="cs-CZ" sz="3200" b="1" dirty="0">
                <a:solidFill>
                  <a:srgbClr val="FFFFFF"/>
                </a:solidFill>
                <a:effectLst>
                  <a:outerShdw blurRad="38100" dist="38100" dir="2700000" algn="tl">
                    <a:srgbClr val="000000">
                      <a:alpha val="43137"/>
                    </a:srgbClr>
                  </a:outerShdw>
                </a:effectLst>
                <a:latin typeface="Arial"/>
              </a:rPr>
              <a:t>. Rousseau – „</a:t>
            </a:r>
            <a:r>
              <a:rPr lang="cs-CZ" sz="3200" b="1" dirty="0" err="1">
                <a:solidFill>
                  <a:srgbClr val="FFFFFF"/>
                </a:solidFill>
                <a:effectLst>
                  <a:outerShdw blurRad="38100" dist="38100" dir="2700000" algn="tl">
                    <a:srgbClr val="000000">
                      <a:alpha val="43137"/>
                    </a:srgbClr>
                  </a:outerShdw>
                </a:effectLst>
                <a:latin typeface="Arial"/>
              </a:rPr>
              <a:t>Barbizonská</a:t>
            </a:r>
            <a:r>
              <a:rPr lang="cs-CZ" sz="3200" b="1" dirty="0">
                <a:solidFill>
                  <a:srgbClr val="FFFFFF"/>
                </a:solidFill>
                <a:effectLst>
                  <a:outerShdw blurRad="38100" dist="38100" dir="2700000" algn="tl">
                    <a:srgbClr val="000000">
                      <a:alpha val="43137"/>
                    </a:srgbClr>
                  </a:outerShdw>
                </a:effectLst>
                <a:latin typeface="Arial"/>
              </a:rPr>
              <a:t> krajina“</a:t>
            </a:r>
          </a:p>
        </p:txBody>
      </p:sp>
      <p:sp>
        <p:nvSpPr>
          <p:cNvPr id="6" name="TextBox 5"/>
          <p:cNvSpPr txBox="1"/>
          <p:nvPr/>
        </p:nvSpPr>
        <p:spPr>
          <a:xfrm>
            <a:off x="8820150" y="6453188"/>
            <a:ext cx="298450" cy="338137"/>
          </a:xfrm>
          <a:prstGeom prst="rect">
            <a:avLst/>
          </a:prstGeom>
          <a:noFill/>
        </p:spPr>
        <p:txBody>
          <a:bodyPr wrap="none">
            <a:spAutoFit/>
          </a:bodyPr>
          <a:lstStyle/>
          <a:p>
            <a:pPr eaLnBrk="0" hangingPunct="0">
              <a:defRPr/>
            </a:pPr>
            <a:r>
              <a:rPr lang="cs-CZ" sz="1600" dirty="0" smtClean="0">
                <a:solidFill>
                  <a:srgbClr val="FFFFFF"/>
                </a:solidFill>
                <a:latin typeface="Arial"/>
              </a:rPr>
              <a:t>4</a:t>
            </a:r>
            <a:endParaRPr lang="cs-CZ" sz="1600" dirty="0">
              <a:solidFill>
                <a:srgbClr val="FFFFFF"/>
              </a:solidFill>
              <a:latin typeface="Arial"/>
            </a:endParaRPr>
          </a:p>
        </p:txBody>
      </p:sp>
    </p:spTree>
    <p:extLst>
      <p:ext uri="{BB962C8B-B14F-4D97-AF65-F5344CB8AC3E}">
        <p14:creationId xmlns:p14="http://schemas.microsoft.com/office/powerpoint/2010/main" val="404809372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nodeType="afterGroup">
                            <p:stCondLst>
                              <p:cond delay="1000"/>
                            </p:stCondLst>
                            <p:childTnLst>
                              <p:par>
                                <p:cTn id="9" presetID="2" presetClass="entr" presetSubtype="4" fill="hold" grpId="0" nodeType="afterEffect">
                                  <p:stCondLst>
                                    <p:cond delay="25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2" name="Group 1"/>
          <p:cNvGrpSpPr>
            <a:grpSpLocks/>
          </p:cNvGrpSpPr>
          <p:nvPr/>
        </p:nvGrpSpPr>
        <p:grpSpPr bwMode="auto">
          <a:xfrm>
            <a:off x="5940425" y="1468438"/>
            <a:ext cx="2849563" cy="4892675"/>
            <a:chOff x="5939976" y="1467876"/>
            <a:chExt cx="2850418" cy="4892489"/>
          </a:xfrm>
        </p:grpSpPr>
        <p:sp>
          <p:nvSpPr>
            <p:cNvPr id="26630" name="Rectangle 8"/>
            <p:cNvSpPr>
              <a:spLocks noChangeArrowheads="1"/>
            </p:cNvSpPr>
            <p:nvPr/>
          </p:nvSpPr>
          <p:spPr bwMode="auto">
            <a:xfrm>
              <a:off x="6326757" y="5898700"/>
              <a:ext cx="215315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16165D"/>
                </a:buClr>
                <a:buSzPct val="120000"/>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ClrTx/>
                <a:buSzTx/>
                <a:buFontTx/>
                <a:buNone/>
              </a:pPr>
              <a:r>
                <a:rPr lang="cs-CZ" sz="2400" smtClean="0">
                  <a:solidFill>
                    <a:srgbClr val="000000"/>
                  </a:solidFill>
                </a:rPr>
                <a:t>Nadar - Manet</a:t>
              </a:r>
            </a:p>
          </p:txBody>
        </p:sp>
        <p:pic>
          <p:nvPicPr>
            <p:cNvPr id="16392" name="Picture 8" descr="http://upload.wikimedia.org/wikipedia/commons/8/88/%C3%89douard_Mane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9976" y="1467876"/>
              <a:ext cx="2850418" cy="442736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grpSp>
      <p:sp useBgFill="1">
        <p:nvSpPr>
          <p:cNvPr id="9218" name="Rectangle 2"/>
          <p:cNvSpPr>
            <a:spLocks noGrp="1" noChangeArrowheads="1"/>
          </p:cNvSpPr>
          <p:nvPr>
            <p:ph type="title"/>
          </p:nvPr>
        </p:nvSpPr>
        <p:spPr>
          <a:xfrm>
            <a:off x="685800" y="260350"/>
            <a:ext cx="7772400" cy="1081088"/>
          </a:xfrm>
        </p:spPr>
        <p:txBody>
          <a:bodyPr/>
          <a:lstStyle/>
          <a:p>
            <a:pPr>
              <a:defRPr/>
            </a:pPr>
            <a:r>
              <a:rPr lang="en-US" sz="4400" dirty="0" err="1" smtClean="0">
                <a:solidFill>
                  <a:srgbClr val="CC0066"/>
                </a:solidFill>
              </a:rPr>
              <a:t>Édouard</a:t>
            </a:r>
            <a:r>
              <a:rPr lang="en-US" sz="4400" dirty="0" smtClean="0">
                <a:solidFill>
                  <a:srgbClr val="CC0066"/>
                </a:solidFill>
              </a:rPr>
              <a:t> </a:t>
            </a:r>
            <a:r>
              <a:rPr lang="en-US" sz="4400" dirty="0" err="1" smtClean="0">
                <a:solidFill>
                  <a:srgbClr val="CC0066"/>
                </a:solidFill>
              </a:rPr>
              <a:t>Manet</a:t>
            </a:r>
            <a:r>
              <a:rPr lang="cs-CZ" sz="4400" dirty="0" smtClean="0">
                <a:solidFill>
                  <a:srgbClr val="CC0066"/>
                </a:solidFill>
              </a:rPr>
              <a:t/>
            </a:r>
            <a:br>
              <a:rPr lang="cs-CZ" sz="4400" dirty="0" smtClean="0">
                <a:solidFill>
                  <a:srgbClr val="CC0066"/>
                </a:solidFill>
              </a:rPr>
            </a:br>
            <a:r>
              <a:rPr lang="cs-CZ" sz="2800" b="0" dirty="0" smtClean="0">
                <a:solidFill>
                  <a:schemeClr val="tx1"/>
                </a:solidFill>
              </a:rPr>
              <a:t>(1832 – 1883)</a:t>
            </a:r>
            <a:endParaRPr lang="en-US" sz="2800" b="0" dirty="0" smtClean="0">
              <a:solidFill>
                <a:schemeClr val="tx1"/>
              </a:solidFill>
            </a:endParaRPr>
          </a:p>
        </p:txBody>
      </p:sp>
      <p:sp useBgFill="1">
        <p:nvSpPr>
          <p:cNvPr id="9219" name="Rectangle 3"/>
          <p:cNvSpPr>
            <a:spLocks noGrp="1" noChangeArrowheads="1"/>
          </p:cNvSpPr>
          <p:nvPr>
            <p:ph idx="1"/>
          </p:nvPr>
        </p:nvSpPr>
        <p:spPr>
          <a:xfrm>
            <a:off x="179388" y="1484313"/>
            <a:ext cx="5616575" cy="5113337"/>
          </a:xfrm>
        </p:spPr>
        <p:txBody>
          <a:bodyPr/>
          <a:lstStyle/>
          <a:p>
            <a:r>
              <a:rPr lang="en-US" sz="2400" dirty="0" err="1" smtClean="0"/>
              <a:t>francouzský</a:t>
            </a:r>
            <a:r>
              <a:rPr lang="en-US" sz="2400" dirty="0" smtClean="0"/>
              <a:t> </a:t>
            </a:r>
            <a:r>
              <a:rPr lang="en-US" sz="2400" dirty="0" err="1" smtClean="0"/>
              <a:t>malíř</a:t>
            </a:r>
            <a:endParaRPr lang="cs-CZ" sz="2400" dirty="0" smtClean="0"/>
          </a:p>
          <a:p>
            <a:pPr lvl="1"/>
            <a:r>
              <a:rPr lang="cs-CZ" sz="2000" dirty="0" smtClean="0"/>
              <a:t>ústřední postava přechodu od realismu k impresionismu</a:t>
            </a:r>
          </a:p>
          <a:p>
            <a:r>
              <a:rPr lang="cs-CZ" sz="2400" dirty="0" smtClean="0"/>
              <a:t>pocházel ze zámožné rodiny</a:t>
            </a:r>
          </a:p>
          <a:p>
            <a:pPr lvl="1"/>
            <a:r>
              <a:rPr lang="cs-CZ" sz="2000" dirty="0" smtClean="0"/>
              <a:t>otec byl majetný soudce a matka dcerou diplomata, jeho kmotrem byl švédský král</a:t>
            </a:r>
          </a:p>
          <a:p>
            <a:r>
              <a:rPr lang="cs-CZ" sz="2400" dirty="0" smtClean="0"/>
              <a:t>toužil stát se malířem, ale studoval práva a na přání otce vstoupil do námořnictva</a:t>
            </a:r>
          </a:p>
          <a:p>
            <a:pPr lvl="1"/>
            <a:r>
              <a:rPr lang="pt-BR" sz="2000" dirty="0" smtClean="0"/>
              <a:t>vstoupil do malířské dílny Thomase Coutura a přihlásil se na lekce umění v Louvre</a:t>
            </a:r>
            <a:endParaRPr lang="cs-CZ" sz="2000" dirty="0" smtClean="0"/>
          </a:p>
          <a:p>
            <a:pPr lvl="1"/>
            <a:r>
              <a:rPr lang="cs-CZ" sz="2000" dirty="0" smtClean="0"/>
              <a:t>v době svých studií hodně cestoval a inspiroval se díly starých mistrů</a:t>
            </a:r>
          </a:p>
        </p:txBody>
      </p:sp>
      <p:sp>
        <p:nvSpPr>
          <p:cNvPr id="7" name="TextBox 6"/>
          <p:cNvSpPr txBox="1"/>
          <p:nvPr/>
        </p:nvSpPr>
        <p:spPr>
          <a:xfrm>
            <a:off x="8450263" y="5467350"/>
            <a:ext cx="298450" cy="338138"/>
          </a:xfrm>
          <a:prstGeom prst="rect">
            <a:avLst/>
          </a:prstGeom>
          <a:noFill/>
        </p:spPr>
        <p:txBody>
          <a:bodyPr wrap="none">
            <a:spAutoFit/>
          </a:bodyPr>
          <a:lstStyle/>
          <a:p>
            <a:pPr eaLnBrk="0" hangingPunct="0">
              <a:defRPr/>
            </a:pPr>
            <a:r>
              <a:rPr lang="cs-CZ" sz="1600" dirty="0" smtClean="0">
                <a:solidFill>
                  <a:srgbClr val="000000"/>
                </a:solidFill>
                <a:latin typeface="Arial"/>
              </a:rPr>
              <a:t>5</a:t>
            </a:r>
            <a:endParaRPr lang="cs-CZ" sz="1600" dirty="0">
              <a:solidFill>
                <a:srgbClr val="000000"/>
              </a:solidFill>
              <a:latin typeface="Arial"/>
            </a:endParaRPr>
          </a:p>
        </p:txBody>
      </p:sp>
    </p:spTree>
    <p:extLst>
      <p:ext uri="{BB962C8B-B14F-4D97-AF65-F5344CB8AC3E}">
        <p14:creationId xmlns:p14="http://schemas.microsoft.com/office/powerpoint/2010/main" val="25191562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750" fill="hold"/>
                                        <p:tgtEl>
                                          <p:spTgt spid="9218"/>
                                        </p:tgtEl>
                                        <p:attrNameLst>
                                          <p:attrName>ppt_w</p:attrName>
                                        </p:attrNameLst>
                                      </p:cBhvr>
                                      <p:tavLst>
                                        <p:tav tm="0">
                                          <p:val>
                                            <p:fltVal val="0"/>
                                          </p:val>
                                        </p:tav>
                                        <p:tav tm="100000">
                                          <p:val>
                                            <p:strVal val="#ppt_w"/>
                                          </p:val>
                                        </p:tav>
                                      </p:tavLst>
                                    </p:anim>
                                    <p:anim calcmode="lin" valueType="num">
                                      <p:cBhvr>
                                        <p:cTn id="8" dur="750" fill="hold"/>
                                        <p:tgtEl>
                                          <p:spTgt spid="9218"/>
                                        </p:tgtEl>
                                        <p:attrNameLst>
                                          <p:attrName>ppt_h</p:attrName>
                                        </p:attrNameLst>
                                      </p:cBhvr>
                                      <p:tavLst>
                                        <p:tav tm="0">
                                          <p:val>
                                            <p:fltVal val="0"/>
                                          </p:val>
                                        </p:tav>
                                        <p:tav tm="100000">
                                          <p:val>
                                            <p:strVal val="#ppt_h"/>
                                          </p:val>
                                        </p:tav>
                                      </p:tavLst>
                                    </p:anim>
                                    <p:animEffect transition="in" filter="fade">
                                      <p:cBhvr>
                                        <p:cTn id="9" dur="750"/>
                                        <p:tgtEl>
                                          <p:spTgt spid="9218"/>
                                        </p:tgtEl>
                                      </p:cBhvr>
                                    </p:animEffect>
                                  </p:childTnLst>
                                </p:cTn>
                              </p:par>
                            </p:childTnLst>
                          </p:cTn>
                        </p:par>
                        <p:par>
                          <p:cTn id="10" fill="hold" nodeType="afterGroup">
                            <p:stCondLst>
                              <p:cond delay="750"/>
                            </p:stCondLst>
                            <p:childTnLst>
                              <p:par>
                                <p:cTn id="11" presetID="22" presetClass="entr" presetSubtype="4" fill="hold" nodeType="afterEffect">
                                  <p:stCondLst>
                                    <p:cond delay="25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par>
                          <p:cTn id="14" fill="hold" nodeType="afterGroup">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par>
                          <p:cTn id="18" fill="hold" nodeType="afterGroup">
                            <p:stCondLst>
                              <p:cond delay="2000"/>
                            </p:stCondLst>
                            <p:childTnLst>
                              <p:par>
                                <p:cTn id="19" presetID="22" presetClass="entr" presetSubtype="8" fill="hold" grpId="0" nodeType="afterEffect">
                                  <p:stCondLst>
                                    <p:cond delay="0"/>
                                  </p:stCondLst>
                                  <p:childTnLst>
                                    <p:set>
                                      <p:cBhvr>
                                        <p:cTn id="20" dur="1" fill="hold">
                                          <p:stCondLst>
                                            <p:cond delay="0"/>
                                          </p:stCondLst>
                                        </p:cTn>
                                        <p:tgtEl>
                                          <p:spTgt spid="9219">
                                            <p:txEl>
                                              <p:pRg st="0" end="0"/>
                                            </p:txEl>
                                          </p:spTgt>
                                        </p:tgtEl>
                                        <p:attrNameLst>
                                          <p:attrName>style.visibility</p:attrName>
                                        </p:attrNameLst>
                                      </p:cBhvr>
                                      <p:to>
                                        <p:strVal val="visible"/>
                                      </p:to>
                                    </p:set>
                                    <p:animEffect transition="in" filter="wipe(left)">
                                      <p:cBhvr>
                                        <p:cTn id="21" dur="500"/>
                                        <p:tgtEl>
                                          <p:spTgt spid="9219">
                                            <p:txEl>
                                              <p:pRg st="0" end="0"/>
                                            </p:txEl>
                                          </p:spTgt>
                                        </p:tgtEl>
                                      </p:cBhvr>
                                    </p:animEffect>
                                  </p:childTnLst>
                                </p:cTn>
                              </p:par>
                              <p:par>
                                <p:cTn id="22" presetID="22" presetClass="entr" presetSubtype="8" fill="hold" grpId="0" nodeType="withEffect">
                                  <p:stCondLst>
                                    <p:cond delay="750"/>
                                  </p:stCondLst>
                                  <p:childTnLst>
                                    <p:set>
                                      <p:cBhvr>
                                        <p:cTn id="23" dur="1" fill="hold">
                                          <p:stCondLst>
                                            <p:cond delay="0"/>
                                          </p:stCondLst>
                                        </p:cTn>
                                        <p:tgtEl>
                                          <p:spTgt spid="9219">
                                            <p:txEl>
                                              <p:pRg st="1" end="1"/>
                                            </p:txEl>
                                          </p:spTgt>
                                        </p:tgtEl>
                                        <p:attrNameLst>
                                          <p:attrName>style.visibility</p:attrName>
                                        </p:attrNameLst>
                                      </p:cBhvr>
                                      <p:to>
                                        <p:strVal val="visible"/>
                                      </p:to>
                                    </p:set>
                                    <p:animEffect transition="in" filter="wipe(left)">
                                      <p:cBhvr>
                                        <p:cTn id="24" dur="500"/>
                                        <p:tgtEl>
                                          <p:spTgt spid="9219">
                                            <p:txEl>
                                              <p:pRg st="1" end="1"/>
                                            </p:txEl>
                                          </p:spTgt>
                                        </p:tgtEl>
                                      </p:cBhvr>
                                    </p:animEffect>
                                  </p:childTnLst>
                                </p:cTn>
                              </p:par>
                            </p:childTnLst>
                          </p:cTn>
                        </p:par>
                        <p:par>
                          <p:cTn id="25" fill="hold" nodeType="afterGroup">
                            <p:stCondLst>
                              <p:cond delay="3250"/>
                            </p:stCondLst>
                            <p:childTnLst>
                              <p:par>
                                <p:cTn id="26" presetID="22" presetClass="entr" presetSubtype="8" fill="hold" grpId="0" nodeType="afterEffect">
                                  <p:stCondLst>
                                    <p:cond delay="750"/>
                                  </p:stCondLst>
                                  <p:childTnLst>
                                    <p:set>
                                      <p:cBhvr>
                                        <p:cTn id="27" dur="1" fill="hold">
                                          <p:stCondLst>
                                            <p:cond delay="0"/>
                                          </p:stCondLst>
                                        </p:cTn>
                                        <p:tgtEl>
                                          <p:spTgt spid="9219">
                                            <p:txEl>
                                              <p:pRg st="2" end="2"/>
                                            </p:txEl>
                                          </p:spTgt>
                                        </p:tgtEl>
                                        <p:attrNameLst>
                                          <p:attrName>style.visibility</p:attrName>
                                        </p:attrNameLst>
                                      </p:cBhvr>
                                      <p:to>
                                        <p:strVal val="visible"/>
                                      </p:to>
                                    </p:set>
                                    <p:animEffect transition="in" filter="wipe(left)">
                                      <p:cBhvr>
                                        <p:cTn id="28" dur="500"/>
                                        <p:tgtEl>
                                          <p:spTgt spid="9219">
                                            <p:txEl>
                                              <p:pRg st="2" end="2"/>
                                            </p:txEl>
                                          </p:spTgt>
                                        </p:tgtEl>
                                      </p:cBhvr>
                                    </p:animEffect>
                                  </p:childTnLst>
                                </p:cTn>
                              </p:par>
                            </p:childTnLst>
                          </p:cTn>
                        </p:par>
                        <p:par>
                          <p:cTn id="29" fill="hold" nodeType="afterGroup">
                            <p:stCondLst>
                              <p:cond delay="4500"/>
                            </p:stCondLst>
                            <p:childTnLst>
                              <p:par>
                                <p:cTn id="30" presetID="22" presetClass="entr" presetSubtype="8" fill="hold" grpId="0" nodeType="afterEffect">
                                  <p:stCondLst>
                                    <p:cond delay="500"/>
                                  </p:stCondLst>
                                  <p:childTnLst>
                                    <p:set>
                                      <p:cBhvr>
                                        <p:cTn id="31" dur="1" fill="hold">
                                          <p:stCondLst>
                                            <p:cond delay="0"/>
                                          </p:stCondLst>
                                        </p:cTn>
                                        <p:tgtEl>
                                          <p:spTgt spid="9219">
                                            <p:txEl>
                                              <p:pRg st="3" end="3"/>
                                            </p:txEl>
                                          </p:spTgt>
                                        </p:tgtEl>
                                        <p:attrNameLst>
                                          <p:attrName>style.visibility</p:attrName>
                                        </p:attrNameLst>
                                      </p:cBhvr>
                                      <p:to>
                                        <p:strVal val="visible"/>
                                      </p:to>
                                    </p:set>
                                    <p:animEffect transition="in" filter="wipe(left)">
                                      <p:cBhvr>
                                        <p:cTn id="32" dur="500"/>
                                        <p:tgtEl>
                                          <p:spTgt spid="9219">
                                            <p:txEl>
                                              <p:pRg st="3" end="3"/>
                                            </p:txEl>
                                          </p:spTgt>
                                        </p:tgtEl>
                                      </p:cBhvr>
                                    </p:animEffect>
                                  </p:childTnLst>
                                </p:cTn>
                              </p:par>
                            </p:childTnLst>
                          </p:cTn>
                        </p:par>
                        <p:par>
                          <p:cTn id="33" fill="hold" nodeType="afterGroup">
                            <p:stCondLst>
                              <p:cond delay="5500"/>
                            </p:stCondLst>
                            <p:childTnLst>
                              <p:par>
                                <p:cTn id="34" presetID="22" presetClass="entr" presetSubtype="8" fill="hold" grpId="0" nodeType="afterEffect">
                                  <p:stCondLst>
                                    <p:cond delay="750"/>
                                  </p:stCondLst>
                                  <p:childTnLst>
                                    <p:set>
                                      <p:cBhvr>
                                        <p:cTn id="35" dur="1" fill="hold">
                                          <p:stCondLst>
                                            <p:cond delay="0"/>
                                          </p:stCondLst>
                                        </p:cTn>
                                        <p:tgtEl>
                                          <p:spTgt spid="9219">
                                            <p:txEl>
                                              <p:pRg st="4" end="4"/>
                                            </p:txEl>
                                          </p:spTgt>
                                        </p:tgtEl>
                                        <p:attrNameLst>
                                          <p:attrName>style.visibility</p:attrName>
                                        </p:attrNameLst>
                                      </p:cBhvr>
                                      <p:to>
                                        <p:strVal val="visible"/>
                                      </p:to>
                                    </p:set>
                                    <p:animEffect transition="in" filter="wipe(left)">
                                      <p:cBhvr>
                                        <p:cTn id="36" dur="500"/>
                                        <p:tgtEl>
                                          <p:spTgt spid="9219">
                                            <p:txEl>
                                              <p:pRg st="4" end="4"/>
                                            </p:txEl>
                                          </p:spTgt>
                                        </p:tgtEl>
                                      </p:cBhvr>
                                    </p:animEffect>
                                  </p:childTnLst>
                                </p:cTn>
                              </p:par>
                            </p:childTnLst>
                          </p:cTn>
                        </p:par>
                        <p:par>
                          <p:cTn id="37" fill="hold" nodeType="afterGroup">
                            <p:stCondLst>
                              <p:cond delay="6750"/>
                            </p:stCondLst>
                            <p:childTnLst>
                              <p:par>
                                <p:cTn id="38" presetID="22" presetClass="entr" presetSubtype="8" fill="hold" grpId="0" nodeType="afterEffect">
                                  <p:stCondLst>
                                    <p:cond delay="750"/>
                                  </p:stCondLst>
                                  <p:childTnLst>
                                    <p:set>
                                      <p:cBhvr>
                                        <p:cTn id="39" dur="1" fill="hold">
                                          <p:stCondLst>
                                            <p:cond delay="0"/>
                                          </p:stCondLst>
                                        </p:cTn>
                                        <p:tgtEl>
                                          <p:spTgt spid="9219">
                                            <p:txEl>
                                              <p:pRg st="5" end="5"/>
                                            </p:txEl>
                                          </p:spTgt>
                                        </p:tgtEl>
                                        <p:attrNameLst>
                                          <p:attrName>style.visibility</p:attrName>
                                        </p:attrNameLst>
                                      </p:cBhvr>
                                      <p:to>
                                        <p:strVal val="visible"/>
                                      </p:to>
                                    </p:set>
                                    <p:animEffect transition="in" filter="wipe(left)">
                                      <p:cBhvr>
                                        <p:cTn id="40" dur="500"/>
                                        <p:tgtEl>
                                          <p:spTgt spid="9219">
                                            <p:txEl>
                                              <p:pRg st="5" end="5"/>
                                            </p:txEl>
                                          </p:spTgt>
                                        </p:tgtEl>
                                      </p:cBhvr>
                                    </p:animEffect>
                                  </p:childTnLst>
                                </p:cTn>
                              </p:par>
                            </p:childTnLst>
                          </p:cTn>
                        </p:par>
                        <p:par>
                          <p:cTn id="41" fill="hold" nodeType="afterGroup">
                            <p:stCondLst>
                              <p:cond delay="8000"/>
                            </p:stCondLst>
                            <p:childTnLst>
                              <p:par>
                                <p:cTn id="42" presetID="22" presetClass="entr" presetSubtype="8" fill="hold" grpId="0" nodeType="afterEffect">
                                  <p:stCondLst>
                                    <p:cond delay="750"/>
                                  </p:stCondLst>
                                  <p:childTnLst>
                                    <p:set>
                                      <p:cBhvr>
                                        <p:cTn id="43" dur="1" fill="hold">
                                          <p:stCondLst>
                                            <p:cond delay="0"/>
                                          </p:stCondLst>
                                        </p:cTn>
                                        <p:tgtEl>
                                          <p:spTgt spid="9219">
                                            <p:txEl>
                                              <p:pRg st="6" end="6"/>
                                            </p:txEl>
                                          </p:spTgt>
                                        </p:tgtEl>
                                        <p:attrNameLst>
                                          <p:attrName>style.visibility</p:attrName>
                                        </p:attrNameLst>
                                      </p:cBhvr>
                                      <p:to>
                                        <p:strVal val="visible"/>
                                      </p:to>
                                    </p:set>
                                    <p:animEffect transition="in" filter="wipe(left)">
                                      <p:cBhvr>
                                        <p:cTn id="44" dur="500"/>
                                        <p:tgtEl>
                                          <p:spTgt spid="9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9219" grpId="0" uiExpand="1" build="p" autoUpdateAnimBg="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350"/>
            <a:ext cx="7772400" cy="1081088"/>
          </a:xfrm>
        </p:spPr>
        <p:txBody>
          <a:bodyPr/>
          <a:lstStyle/>
          <a:p>
            <a:pPr>
              <a:defRPr/>
            </a:pPr>
            <a:r>
              <a:rPr lang="cs-CZ" dirty="0" smtClean="0"/>
              <a:t>Salon</a:t>
            </a:r>
            <a:endParaRPr lang="cs-CZ" dirty="0"/>
          </a:p>
        </p:txBody>
      </p:sp>
      <p:sp>
        <p:nvSpPr>
          <p:cNvPr id="3" name="Content Placeholder 2"/>
          <p:cNvSpPr>
            <a:spLocks noGrp="1"/>
          </p:cNvSpPr>
          <p:nvPr>
            <p:ph idx="1"/>
          </p:nvPr>
        </p:nvSpPr>
        <p:spPr>
          <a:xfrm>
            <a:off x="323850" y="1341438"/>
            <a:ext cx="8496300" cy="5111750"/>
          </a:xfrm>
        </p:spPr>
        <p:txBody>
          <a:bodyPr/>
          <a:lstStyle/>
          <a:p>
            <a:r>
              <a:rPr lang="cs-CZ" sz="2800" dirty="0" smtClean="0"/>
              <a:t>od roku 1667, kdy byla založena Académie des </a:t>
            </a:r>
            <a:r>
              <a:rPr lang="cs-CZ" sz="2800" dirty="0" err="1" smtClean="0"/>
              <a:t>Beaux-Arts</a:t>
            </a:r>
            <a:endParaRPr lang="cs-CZ" sz="2800" dirty="0" smtClean="0"/>
          </a:p>
          <a:p>
            <a:r>
              <a:rPr lang="cs-CZ" sz="2800" dirty="0" smtClean="0"/>
              <a:t>konal se každý rok v Louvru a byl sponzorován králem</a:t>
            </a:r>
          </a:p>
          <a:p>
            <a:pPr lvl="1"/>
            <a:r>
              <a:rPr lang="cs-CZ" sz="2400" dirty="0" smtClean="0"/>
              <a:t>průměrně bylo vystavováno až 4000 obrazů</a:t>
            </a:r>
          </a:p>
          <a:p>
            <a:pPr lvl="1"/>
            <a:r>
              <a:rPr lang="cs-CZ" sz="2400" dirty="0" smtClean="0"/>
              <a:t>nejdříve v nich mohli vystavovat pouze členové Akademie, později byly otevřeny také umělcům z veřejnosti</a:t>
            </a:r>
          </a:p>
          <a:p>
            <a:r>
              <a:rPr lang="cs-CZ" sz="2800" dirty="0" smtClean="0"/>
              <a:t>poroty Salonu složené ze členů Akademie rozhodovaly o tom, která díla budou vystavena a která dostanou ocenění</a:t>
            </a:r>
          </a:p>
        </p:txBody>
      </p:sp>
    </p:spTree>
    <p:extLst>
      <p:ext uri="{BB962C8B-B14F-4D97-AF65-F5344CB8AC3E}">
        <p14:creationId xmlns:p14="http://schemas.microsoft.com/office/powerpoint/2010/main" val="98102313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fill="hold"/>
                                        <p:tgtEl>
                                          <p:spTgt spid="2"/>
                                        </p:tgtEl>
                                        <p:attrNameLst>
                                          <p:attrName>ppt_w</p:attrName>
                                        </p:attrNameLst>
                                      </p:cBhvr>
                                      <p:tavLst>
                                        <p:tav tm="0">
                                          <p:val>
                                            <p:fltVal val="0"/>
                                          </p:val>
                                        </p:tav>
                                        <p:tav tm="100000">
                                          <p:val>
                                            <p:strVal val="#ppt_w"/>
                                          </p:val>
                                        </p:tav>
                                      </p:tavLst>
                                    </p:anim>
                                    <p:anim calcmode="lin" valueType="num">
                                      <p:cBhvr>
                                        <p:cTn id="8" dur="750" fill="hold"/>
                                        <p:tgtEl>
                                          <p:spTgt spid="2"/>
                                        </p:tgtEl>
                                        <p:attrNameLst>
                                          <p:attrName>ppt_h</p:attrName>
                                        </p:attrNameLst>
                                      </p:cBhvr>
                                      <p:tavLst>
                                        <p:tav tm="0">
                                          <p:val>
                                            <p:fltVal val="0"/>
                                          </p:val>
                                        </p:tav>
                                        <p:tav tm="100000">
                                          <p:val>
                                            <p:strVal val="#ppt_h"/>
                                          </p:val>
                                        </p:tav>
                                      </p:tavLst>
                                    </p:anim>
                                    <p:animEffect transition="in" filter="fade">
                                      <p:cBhvr>
                                        <p:cTn id="9" dur="750"/>
                                        <p:tgtEl>
                                          <p:spTgt spid="2"/>
                                        </p:tgtEl>
                                      </p:cBhvr>
                                    </p:animEffect>
                                  </p:childTnLst>
                                </p:cTn>
                              </p:par>
                            </p:childTnLst>
                          </p:cTn>
                        </p:par>
                        <p:par>
                          <p:cTn id="10" fill="hold" nodeType="afterGroup">
                            <p:stCondLst>
                              <p:cond delay="750"/>
                            </p:stCondLst>
                            <p:childTnLst>
                              <p:par>
                                <p:cTn id="11" presetID="22" presetClass="entr" presetSubtype="8" fill="hold" grpId="0" nodeType="afterEffect">
                                  <p:stCondLst>
                                    <p:cond delay="5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left)">
                                      <p:cBhvr>
                                        <p:cTn id="13" dur="750"/>
                                        <p:tgtEl>
                                          <p:spTgt spid="3">
                                            <p:txEl>
                                              <p:pRg st="0" end="0"/>
                                            </p:txEl>
                                          </p:spTgt>
                                        </p:tgtEl>
                                      </p:cBhvr>
                                    </p:animEffect>
                                  </p:childTnLst>
                                </p:cTn>
                              </p:par>
                            </p:childTnLst>
                          </p:cTn>
                        </p:par>
                        <p:par>
                          <p:cTn id="14" fill="hold" nodeType="afterGroup">
                            <p:stCondLst>
                              <p:cond delay="2000"/>
                            </p:stCondLst>
                            <p:childTnLst>
                              <p:par>
                                <p:cTn id="15" presetID="22" presetClass="entr" presetSubtype="8" fill="hold" grpId="0" nodeType="afterEffect">
                                  <p:stCondLst>
                                    <p:cond delay="50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left)">
                                      <p:cBhvr>
                                        <p:cTn id="17" dur="750"/>
                                        <p:tgtEl>
                                          <p:spTgt spid="3">
                                            <p:txEl>
                                              <p:pRg st="1" end="1"/>
                                            </p:txEl>
                                          </p:spTgt>
                                        </p:tgtEl>
                                      </p:cBhvr>
                                    </p:animEffect>
                                  </p:childTnLst>
                                </p:cTn>
                              </p:par>
                            </p:childTnLst>
                          </p:cTn>
                        </p:par>
                        <p:par>
                          <p:cTn id="18" fill="hold" nodeType="afterGroup">
                            <p:stCondLst>
                              <p:cond delay="3250"/>
                            </p:stCondLst>
                            <p:childTnLst>
                              <p:par>
                                <p:cTn id="19" presetID="22" presetClass="entr" presetSubtype="8" fill="hold" grpId="0" nodeType="afterEffect">
                                  <p:stCondLst>
                                    <p:cond delay="50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left)">
                                      <p:cBhvr>
                                        <p:cTn id="21" dur="750"/>
                                        <p:tgtEl>
                                          <p:spTgt spid="3">
                                            <p:txEl>
                                              <p:pRg st="2" end="2"/>
                                            </p:txEl>
                                          </p:spTgt>
                                        </p:tgtEl>
                                      </p:cBhvr>
                                    </p:animEffect>
                                  </p:childTnLst>
                                </p:cTn>
                              </p:par>
                            </p:childTnLst>
                          </p:cTn>
                        </p:par>
                        <p:par>
                          <p:cTn id="22" fill="hold" nodeType="afterGroup">
                            <p:stCondLst>
                              <p:cond delay="4500"/>
                            </p:stCondLst>
                            <p:childTnLst>
                              <p:par>
                                <p:cTn id="23" presetID="22" presetClass="entr" presetSubtype="8" fill="hold" grpId="0" nodeType="afterEffect">
                                  <p:stCondLst>
                                    <p:cond delay="50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left)">
                                      <p:cBhvr>
                                        <p:cTn id="25" dur="750"/>
                                        <p:tgtEl>
                                          <p:spTgt spid="3">
                                            <p:txEl>
                                              <p:pRg st="3" end="3"/>
                                            </p:txEl>
                                          </p:spTgt>
                                        </p:tgtEl>
                                      </p:cBhvr>
                                    </p:animEffect>
                                  </p:childTnLst>
                                </p:cTn>
                              </p:par>
                            </p:childTnLst>
                          </p:cTn>
                        </p:par>
                        <p:par>
                          <p:cTn id="26" fill="hold" nodeType="afterGroup">
                            <p:stCondLst>
                              <p:cond delay="5750"/>
                            </p:stCondLst>
                            <p:childTnLst>
                              <p:par>
                                <p:cTn id="27" presetID="22" presetClass="entr" presetSubtype="8" fill="hold" grpId="0" nodeType="afterEffect">
                                  <p:stCondLst>
                                    <p:cond delay="50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left)">
                                      <p:cBhvr>
                                        <p:cTn id="29"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1338" y="0"/>
            <a:ext cx="10585451"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2"/>
          <p:cNvSpPr>
            <a:spLocks noGrp="1"/>
          </p:cNvSpPr>
          <p:nvPr>
            <p:ph type="body" sz="quarter" idx="13"/>
          </p:nvPr>
        </p:nvSpPr>
        <p:spPr>
          <a:xfrm>
            <a:off x="-323850" y="5589588"/>
            <a:ext cx="9828213" cy="914400"/>
          </a:xfrm>
        </p:spPr>
        <p:txBody>
          <a:bodyPr/>
          <a:lstStyle/>
          <a:p>
            <a:pPr algn="ctr">
              <a:defRPr/>
            </a:pPr>
            <a:r>
              <a:rPr lang="cs-CZ" sz="2800" dirty="0" smtClean="0"/>
              <a:t>Joseph </a:t>
            </a:r>
            <a:r>
              <a:rPr lang="cs-CZ" sz="2800" dirty="0"/>
              <a:t>H</a:t>
            </a:r>
            <a:r>
              <a:rPr lang="cs-CZ" sz="2800" dirty="0" smtClean="0"/>
              <a:t>eim – „Král předává ceny umělcům vystavujícím v salonu</a:t>
            </a:r>
            <a:r>
              <a:rPr lang="cs-CZ" sz="2800" dirty="0"/>
              <a:t> </a:t>
            </a:r>
            <a:r>
              <a:rPr lang="cs-CZ" sz="2800" dirty="0" smtClean="0"/>
              <a:t>v roce </a:t>
            </a:r>
            <a:r>
              <a:rPr lang="en-US" sz="2800" dirty="0" smtClean="0"/>
              <a:t>1824 </a:t>
            </a:r>
            <a:r>
              <a:rPr lang="cs-CZ" sz="2800" dirty="0" smtClean="0"/>
              <a:t>v </a:t>
            </a:r>
            <a:r>
              <a:rPr lang="en-US" sz="2800" dirty="0" err="1" smtClean="0"/>
              <a:t>Louvr</a:t>
            </a:r>
            <a:r>
              <a:rPr lang="cs-CZ" sz="2800" dirty="0" smtClean="0"/>
              <a:t>u“</a:t>
            </a:r>
            <a:r>
              <a:rPr lang="en-US" sz="2800" dirty="0" smtClean="0"/>
              <a:t>, 1827</a:t>
            </a:r>
            <a:endParaRPr lang="cs-CZ" sz="2800" dirty="0"/>
          </a:p>
        </p:txBody>
      </p:sp>
      <p:sp>
        <p:nvSpPr>
          <p:cNvPr id="4" name="TextBox 3"/>
          <p:cNvSpPr txBox="1"/>
          <p:nvPr/>
        </p:nvSpPr>
        <p:spPr>
          <a:xfrm>
            <a:off x="9625013" y="6501668"/>
            <a:ext cx="298450" cy="338137"/>
          </a:xfrm>
          <a:prstGeom prst="rect">
            <a:avLst/>
          </a:prstGeom>
          <a:noFill/>
        </p:spPr>
        <p:txBody>
          <a:bodyPr wrap="none">
            <a:spAutoFit/>
          </a:bodyPr>
          <a:lstStyle/>
          <a:p>
            <a:pPr eaLnBrk="0" hangingPunct="0">
              <a:defRPr/>
            </a:pPr>
            <a:r>
              <a:rPr lang="cs-CZ" sz="1600" dirty="0" smtClean="0">
                <a:solidFill>
                  <a:srgbClr val="FFFFFF"/>
                </a:solidFill>
                <a:latin typeface="Arial"/>
              </a:rPr>
              <a:t>6</a:t>
            </a:r>
            <a:endParaRPr lang="cs-CZ" sz="1600" dirty="0">
              <a:solidFill>
                <a:srgbClr val="FFFFFF"/>
              </a:solidFill>
              <a:latin typeface="Arial"/>
            </a:endParaRPr>
          </a:p>
        </p:txBody>
      </p:sp>
    </p:spTree>
    <p:extLst>
      <p:ext uri="{BB962C8B-B14F-4D97-AF65-F5344CB8AC3E}">
        <p14:creationId xmlns:p14="http://schemas.microsoft.com/office/powerpoint/2010/main" val="19349728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887605" y="1526744"/>
            <a:ext cx="2873798" cy="4970894"/>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685800" y="193675"/>
            <a:ext cx="7772400" cy="1143000"/>
          </a:xfrm>
        </p:spPr>
        <p:txBody>
          <a:bodyPr/>
          <a:lstStyle/>
          <a:p>
            <a:pPr>
              <a:defRPr/>
            </a:pPr>
            <a:r>
              <a:rPr lang="cs-CZ" dirty="0" smtClean="0"/>
              <a:t>Piják absintu</a:t>
            </a:r>
            <a:endParaRPr lang="cs-CZ" dirty="0"/>
          </a:p>
        </p:txBody>
      </p:sp>
      <p:sp>
        <p:nvSpPr>
          <p:cNvPr id="3" name="Content Placeholder 2"/>
          <p:cNvSpPr>
            <a:spLocks noGrp="1"/>
          </p:cNvSpPr>
          <p:nvPr>
            <p:ph idx="1"/>
          </p:nvPr>
        </p:nvSpPr>
        <p:spPr>
          <a:xfrm>
            <a:off x="179388" y="1557338"/>
            <a:ext cx="5545137" cy="5040312"/>
          </a:xfrm>
        </p:spPr>
        <p:txBody>
          <a:bodyPr/>
          <a:lstStyle/>
          <a:p>
            <a:r>
              <a:rPr lang="cs-CZ" sz="2800" dirty="0" smtClean="0"/>
              <a:t>1856 – po odchodu od </a:t>
            </a:r>
            <a:r>
              <a:rPr lang="cs-CZ" sz="2800" dirty="0" err="1" smtClean="0"/>
              <a:t>Coutura</a:t>
            </a:r>
            <a:r>
              <a:rPr lang="cs-CZ" sz="2800" dirty="0" smtClean="0"/>
              <a:t> si založil na </a:t>
            </a:r>
            <a:r>
              <a:rPr lang="cs-CZ" sz="2800" dirty="0" err="1" smtClean="0"/>
              <a:t>Rue</a:t>
            </a:r>
            <a:r>
              <a:rPr lang="cs-CZ" sz="2800" dirty="0" smtClean="0"/>
              <a:t> </a:t>
            </a:r>
            <a:r>
              <a:rPr lang="cs-CZ" sz="2800" dirty="0" err="1" smtClean="0"/>
              <a:t>Lavoisier</a:t>
            </a:r>
            <a:r>
              <a:rPr lang="cs-CZ" sz="2800" dirty="0" smtClean="0"/>
              <a:t> vlastní ateliér</a:t>
            </a:r>
          </a:p>
          <a:p>
            <a:r>
              <a:rPr lang="cs-CZ" sz="2800" dirty="0" smtClean="0"/>
              <a:t>1859 – předložil Salonu svou první práci: „Pijáka absintu“</a:t>
            </a:r>
          </a:p>
          <a:p>
            <a:pPr lvl="1"/>
            <a:r>
              <a:rPr lang="cs-CZ" sz="2400" dirty="0" smtClean="0"/>
              <a:t>byl však odmítnut, jako se mu ostatně stávalo téměř po celou jeho uměleckou kariéru</a:t>
            </a:r>
          </a:p>
          <a:p>
            <a:pPr lvl="1"/>
            <a:r>
              <a:rPr lang="cs-CZ" sz="2400" dirty="0" smtClean="0"/>
              <a:t>na Salonu nebyl příliš pochopen</a:t>
            </a:r>
          </a:p>
          <a:p>
            <a:pPr lvl="1"/>
            <a:r>
              <a:rPr lang="cs-CZ" sz="2400" dirty="0" smtClean="0"/>
              <a:t>jeho obrazy často vyvolaly skandál</a:t>
            </a:r>
          </a:p>
        </p:txBody>
      </p:sp>
      <p:sp>
        <p:nvSpPr>
          <p:cNvPr id="5" name="TextBox 4"/>
          <p:cNvSpPr txBox="1"/>
          <p:nvPr/>
        </p:nvSpPr>
        <p:spPr>
          <a:xfrm>
            <a:off x="8428038" y="6157913"/>
            <a:ext cx="298450" cy="339725"/>
          </a:xfrm>
          <a:prstGeom prst="rect">
            <a:avLst/>
          </a:prstGeom>
          <a:noFill/>
        </p:spPr>
        <p:txBody>
          <a:bodyPr wrap="none">
            <a:spAutoFit/>
          </a:bodyPr>
          <a:lstStyle/>
          <a:p>
            <a:pPr eaLnBrk="0" hangingPunct="0">
              <a:defRPr/>
            </a:pPr>
            <a:r>
              <a:rPr lang="cs-CZ" sz="1600" dirty="0" smtClean="0">
                <a:solidFill>
                  <a:srgbClr val="000000"/>
                </a:solidFill>
                <a:latin typeface="Arial"/>
              </a:rPr>
              <a:t>7</a:t>
            </a:r>
            <a:endParaRPr lang="cs-CZ" sz="1600" dirty="0">
              <a:solidFill>
                <a:srgbClr val="000000"/>
              </a:solidFill>
              <a:latin typeface="Arial"/>
            </a:endParaRPr>
          </a:p>
        </p:txBody>
      </p:sp>
    </p:spTree>
    <p:extLst>
      <p:ext uri="{BB962C8B-B14F-4D97-AF65-F5344CB8AC3E}">
        <p14:creationId xmlns:p14="http://schemas.microsoft.com/office/powerpoint/2010/main" val="41108268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fill="hold"/>
                                        <p:tgtEl>
                                          <p:spTgt spid="2"/>
                                        </p:tgtEl>
                                        <p:attrNameLst>
                                          <p:attrName>ppt_w</p:attrName>
                                        </p:attrNameLst>
                                      </p:cBhvr>
                                      <p:tavLst>
                                        <p:tav tm="0">
                                          <p:val>
                                            <p:fltVal val="0"/>
                                          </p:val>
                                        </p:tav>
                                        <p:tav tm="100000">
                                          <p:val>
                                            <p:strVal val="#ppt_w"/>
                                          </p:val>
                                        </p:tav>
                                      </p:tavLst>
                                    </p:anim>
                                    <p:anim calcmode="lin" valueType="num">
                                      <p:cBhvr>
                                        <p:cTn id="8" dur="750" fill="hold"/>
                                        <p:tgtEl>
                                          <p:spTgt spid="2"/>
                                        </p:tgtEl>
                                        <p:attrNameLst>
                                          <p:attrName>ppt_h</p:attrName>
                                        </p:attrNameLst>
                                      </p:cBhvr>
                                      <p:tavLst>
                                        <p:tav tm="0">
                                          <p:val>
                                            <p:fltVal val="0"/>
                                          </p:val>
                                        </p:tav>
                                        <p:tav tm="100000">
                                          <p:val>
                                            <p:strVal val="#ppt_h"/>
                                          </p:val>
                                        </p:tav>
                                      </p:tavLst>
                                    </p:anim>
                                    <p:animEffect transition="in" filter="fade">
                                      <p:cBhvr>
                                        <p:cTn id="9" dur="750"/>
                                        <p:tgtEl>
                                          <p:spTgt spid="2"/>
                                        </p:tgtEl>
                                      </p:cBhvr>
                                    </p:animEffect>
                                  </p:childTnLst>
                                </p:cTn>
                              </p:par>
                            </p:childTnLst>
                          </p:cTn>
                        </p:par>
                        <p:par>
                          <p:cTn id="10" fill="hold" nodeType="afterGroup">
                            <p:stCondLst>
                              <p:cond delay="750"/>
                            </p:stCondLst>
                            <p:childTnLst>
                              <p:par>
                                <p:cTn id="11" presetID="22" presetClass="entr" presetSubtype="4" fill="hold"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750"/>
                                        <p:tgtEl>
                                          <p:spTgt spid="6"/>
                                        </p:tgtEl>
                                      </p:cBhvr>
                                    </p:animEffect>
                                  </p:childTnLst>
                                </p:cTn>
                              </p:par>
                              <p:par>
                                <p:cTn id="14" presetID="10" presetClass="entr" presetSubtype="0" fill="hold" grpId="0" nodeType="withEffect">
                                  <p:stCondLst>
                                    <p:cond delay="25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1750"/>
                            </p:stCondLst>
                            <p:childTnLst>
                              <p:par>
                                <p:cTn id="18" presetID="22" presetClass="entr" presetSubtype="8" fill="hold" grpId="0" nodeType="afterEffect">
                                  <p:stCondLst>
                                    <p:cond delay="50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wipe(left)">
                                      <p:cBhvr>
                                        <p:cTn id="20" dur="500"/>
                                        <p:tgtEl>
                                          <p:spTgt spid="3">
                                            <p:txEl>
                                              <p:pRg st="0" end="0"/>
                                            </p:txEl>
                                          </p:spTgt>
                                        </p:tgtEl>
                                      </p:cBhvr>
                                    </p:animEffect>
                                  </p:childTnLst>
                                </p:cTn>
                              </p:par>
                            </p:childTnLst>
                          </p:cTn>
                        </p:par>
                        <p:par>
                          <p:cTn id="21" fill="hold">
                            <p:stCondLst>
                              <p:cond delay="2750"/>
                            </p:stCondLst>
                            <p:childTnLst>
                              <p:par>
                                <p:cTn id="22" presetID="22" presetClass="entr" presetSubtype="8" fill="hold" grpId="0" nodeType="afterEffect">
                                  <p:stCondLst>
                                    <p:cond delay="50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wipe(left)">
                                      <p:cBhvr>
                                        <p:cTn id="24" dur="500"/>
                                        <p:tgtEl>
                                          <p:spTgt spid="3">
                                            <p:txEl>
                                              <p:pRg st="1" end="1"/>
                                            </p:txEl>
                                          </p:spTgt>
                                        </p:tgtEl>
                                      </p:cBhvr>
                                    </p:animEffect>
                                  </p:childTnLst>
                                </p:cTn>
                              </p:par>
                            </p:childTnLst>
                          </p:cTn>
                        </p:par>
                        <p:par>
                          <p:cTn id="25" fill="hold">
                            <p:stCondLst>
                              <p:cond delay="3750"/>
                            </p:stCondLst>
                            <p:childTnLst>
                              <p:par>
                                <p:cTn id="26" presetID="22" presetClass="entr" presetSubtype="8" fill="hold" grpId="0" nodeType="afterEffect">
                                  <p:stCondLst>
                                    <p:cond delay="50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left)">
                                      <p:cBhvr>
                                        <p:cTn id="28" dur="500"/>
                                        <p:tgtEl>
                                          <p:spTgt spid="3">
                                            <p:txEl>
                                              <p:pRg st="2" end="2"/>
                                            </p:txEl>
                                          </p:spTgt>
                                        </p:tgtEl>
                                      </p:cBhvr>
                                    </p:animEffect>
                                  </p:childTnLst>
                                </p:cTn>
                              </p:par>
                            </p:childTnLst>
                          </p:cTn>
                        </p:par>
                        <p:par>
                          <p:cTn id="29" fill="hold">
                            <p:stCondLst>
                              <p:cond delay="4750"/>
                            </p:stCondLst>
                            <p:childTnLst>
                              <p:par>
                                <p:cTn id="30" presetID="22" presetClass="entr" presetSubtype="8" fill="hold" grpId="0" nodeType="afterEffect">
                                  <p:stCondLst>
                                    <p:cond delay="50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left)">
                                      <p:cBhvr>
                                        <p:cTn id="32" dur="500"/>
                                        <p:tgtEl>
                                          <p:spTgt spid="3">
                                            <p:txEl>
                                              <p:pRg st="3" end="3"/>
                                            </p:txEl>
                                          </p:spTgt>
                                        </p:tgtEl>
                                      </p:cBhvr>
                                    </p:animEffect>
                                  </p:childTnLst>
                                </p:cTn>
                              </p:par>
                            </p:childTnLst>
                          </p:cTn>
                        </p:par>
                        <p:par>
                          <p:cTn id="33" fill="hold">
                            <p:stCondLst>
                              <p:cond delay="5750"/>
                            </p:stCondLst>
                            <p:childTnLst>
                              <p:par>
                                <p:cTn id="34" presetID="22" presetClass="entr" presetSubtype="8" fill="hold" grpId="0" nodeType="afterEffect">
                                  <p:stCondLst>
                                    <p:cond delay="50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wipe(left)">
                                      <p:cBhvr>
                                        <p:cTn id="3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350"/>
            <a:ext cx="7772400" cy="1081088"/>
          </a:xfrm>
        </p:spPr>
        <p:txBody>
          <a:bodyPr/>
          <a:lstStyle/>
          <a:p>
            <a:pPr>
              <a:defRPr/>
            </a:pPr>
            <a:r>
              <a:rPr lang="cs-CZ" dirty="0"/>
              <a:t>1863 – </a:t>
            </a:r>
            <a:r>
              <a:rPr lang="cs-CZ" dirty="0" smtClean="0"/>
              <a:t>Salon odmítnutých</a:t>
            </a:r>
            <a:endParaRPr lang="cs-CZ" dirty="0"/>
          </a:p>
        </p:txBody>
      </p:sp>
      <p:sp>
        <p:nvSpPr>
          <p:cNvPr id="3" name="Content Placeholder 2"/>
          <p:cNvSpPr>
            <a:spLocks noGrp="1"/>
          </p:cNvSpPr>
          <p:nvPr>
            <p:ph idx="1"/>
          </p:nvPr>
        </p:nvSpPr>
        <p:spPr>
          <a:xfrm>
            <a:off x="3779838" y="1412875"/>
            <a:ext cx="5184775" cy="5111750"/>
          </a:xfrm>
        </p:spPr>
        <p:txBody>
          <a:bodyPr/>
          <a:lstStyle/>
          <a:p>
            <a:r>
              <a:rPr lang="cs-CZ" sz="2800" dirty="0" smtClean="0"/>
              <a:t>pařížskou smetánku šokoval vystavením obrazu „Snídaně v trávě“</a:t>
            </a:r>
          </a:p>
          <a:p>
            <a:pPr lvl="1"/>
            <a:r>
              <a:rPr lang="cs-CZ" sz="2400" dirty="0" smtClean="0"/>
              <a:t>vadila plošnost malby a muži v černých žaketech vedle nahých těl žen</a:t>
            </a:r>
          </a:p>
          <a:p>
            <a:r>
              <a:rPr lang="cs-CZ" sz="2800" dirty="0" smtClean="0"/>
              <a:t>1865 – vystavil obraz „Olympia“</a:t>
            </a:r>
          </a:p>
          <a:p>
            <a:pPr lvl="1"/>
            <a:r>
              <a:rPr lang="cs-CZ" sz="2400" dirty="0" smtClean="0"/>
              <a:t>akt dráždil smysly, kontrast nahého těla s pletí černošky, vadila i absence stupňovaného světla a stínu</a:t>
            </a:r>
          </a:p>
        </p:txBody>
      </p:sp>
      <p:grpSp>
        <p:nvGrpSpPr>
          <p:cNvPr id="9" name="Group 8"/>
          <p:cNvGrpSpPr>
            <a:grpSpLocks/>
          </p:cNvGrpSpPr>
          <p:nvPr/>
        </p:nvGrpSpPr>
        <p:grpSpPr bwMode="auto">
          <a:xfrm>
            <a:off x="323850" y="1470025"/>
            <a:ext cx="3206750" cy="4460875"/>
            <a:chOff x="323528" y="1469810"/>
            <a:chExt cx="3206426" cy="4461677"/>
          </a:xfrm>
        </p:grpSpPr>
        <p:grpSp>
          <p:nvGrpSpPr>
            <p:cNvPr id="31749" name="Group 6"/>
            <p:cNvGrpSpPr>
              <a:grpSpLocks/>
            </p:cNvGrpSpPr>
            <p:nvPr/>
          </p:nvGrpSpPr>
          <p:grpSpPr bwMode="auto">
            <a:xfrm>
              <a:off x="323528" y="1469810"/>
              <a:ext cx="3206426" cy="4461677"/>
              <a:chOff x="323528" y="1469810"/>
              <a:chExt cx="3206426" cy="4461677"/>
            </a:xfrm>
          </p:grpSpPr>
          <p:pic>
            <p:nvPicPr>
              <p:cNvPr id="4" name="Picture 3"/>
              <p:cNvPicPr>
                <a:picLocks noChangeAspect="1"/>
              </p:cNvPicPr>
              <p:nvPr/>
            </p:nvPicPr>
            <p:blipFill>
              <a:blip r:embed="rId3"/>
              <a:stretch>
                <a:fillRect/>
              </a:stretch>
            </p:blipFill>
            <p:spPr>
              <a:xfrm>
                <a:off x="323528" y="1469810"/>
                <a:ext cx="3206426" cy="3918654"/>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48928" y="5469442"/>
                <a:ext cx="3042930" cy="462045"/>
              </a:xfrm>
              <a:prstGeom prst="rect">
                <a:avLst/>
              </a:prstGeom>
            </p:spPr>
            <p:txBody>
              <a:bodyPr wrap="none">
                <a:spAutoFit/>
              </a:bodyPr>
              <a:lstStyle/>
              <a:p>
                <a:pPr eaLnBrk="0" hangingPunct="0">
                  <a:defRPr/>
                </a:pPr>
                <a:r>
                  <a:rPr lang="cs-CZ" sz="2400" dirty="0">
                    <a:solidFill>
                      <a:srgbClr val="000000"/>
                    </a:solidFill>
                    <a:latin typeface="Arial"/>
                  </a:rPr>
                  <a:t>Autoportrét s paletou</a:t>
                </a:r>
              </a:p>
            </p:txBody>
          </p:sp>
        </p:grpSp>
        <p:sp>
          <p:nvSpPr>
            <p:cNvPr id="8" name="TextBox 7"/>
            <p:cNvSpPr txBox="1"/>
            <p:nvPr/>
          </p:nvSpPr>
          <p:spPr>
            <a:xfrm>
              <a:off x="3212486" y="5042327"/>
              <a:ext cx="298420" cy="338199"/>
            </a:xfrm>
            <a:prstGeom prst="rect">
              <a:avLst/>
            </a:prstGeom>
            <a:noFill/>
          </p:spPr>
          <p:txBody>
            <a:bodyPr wrap="none">
              <a:spAutoFit/>
            </a:bodyPr>
            <a:lstStyle/>
            <a:p>
              <a:pPr eaLnBrk="0" hangingPunct="0">
                <a:defRPr/>
              </a:pPr>
              <a:r>
                <a:rPr lang="cs-CZ" sz="1600" dirty="0" smtClean="0">
                  <a:solidFill>
                    <a:srgbClr val="FFFFFF"/>
                  </a:solidFill>
                  <a:latin typeface="Arial"/>
                </a:rPr>
                <a:t>8</a:t>
              </a:r>
              <a:endParaRPr lang="cs-CZ" sz="1600" dirty="0">
                <a:solidFill>
                  <a:srgbClr val="FFFFFF"/>
                </a:solidFill>
                <a:latin typeface="Arial"/>
              </a:endParaRPr>
            </a:p>
          </p:txBody>
        </p:sp>
      </p:grpSp>
    </p:spTree>
    <p:extLst>
      <p:ext uri="{BB962C8B-B14F-4D97-AF65-F5344CB8AC3E}">
        <p14:creationId xmlns:p14="http://schemas.microsoft.com/office/powerpoint/2010/main" val="38526527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750" fill="hold"/>
                                        <p:tgtEl>
                                          <p:spTgt spid="2"/>
                                        </p:tgtEl>
                                        <p:attrNameLst>
                                          <p:attrName>ppt_w</p:attrName>
                                        </p:attrNameLst>
                                      </p:cBhvr>
                                      <p:tavLst>
                                        <p:tav tm="0">
                                          <p:val>
                                            <p:fltVal val="0"/>
                                          </p:val>
                                        </p:tav>
                                        <p:tav tm="100000">
                                          <p:val>
                                            <p:strVal val="#ppt_w"/>
                                          </p:val>
                                        </p:tav>
                                      </p:tavLst>
                                    </p:anim>
                                    <p:anim calcmode="lin" valueType="num">
                                      <p:cBhvr>
                                        <p:cTn id="8" dur="750" fill="hold"/>
                                        <p:tgtEl>
                                          <p:spTgt spid="2"/>
                                        </p:tgtEl>
                                        <p:attrNameLst>
                                          <p:attrName>ppt_h</p:attrName>
                                        </p:attrNameLst>
                                      </p:cBhvr>
                                      <p:tavLst>
                                        <p:tav tm="0">
                                          <p:val>
                                            <p:fltVal val="0"/>
                                          </p:val>
                                        </p:tav>
                                        <p:tav tm="100000">
                                          <p:val>
                                            <p:strVal val="#ppt_h"/>
                                          </p:val>
                                        </p:tav>
                                      </p:tavLst>
                                    </p:anim>
                                    <p:animEffect transition="in" filter="fade">
                                      <p:cBhvr>
                                        <p:cTn id="9" dur="750"/>
                                        <p:tgtEl>
                                          <p:spTgt spid="2"/>
                                        </p:tgtEl>
                                      </p:cBhvr>
                                    </p:animEffect>
                                  </p:childTnLst>
                                </p:cTn>
                              </p:par>
                            </p:childTnLst>
                          </p:cTn>
                        </p:par>
                        <p:par>
                          <p:cTn id="10" fill="hold" nodeType="afterGroup">
                            <p:stCondLst>
                              <p:cond delay="750"/>
                            </p:stCondLst>
                            <p:childTnLst>
                              <p:par>
                                <p:cTn id="11" presetID="22" presetClass="entr" presetSubtype="4" fill="hold"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750"/>
                                        <p:tgtEl>
                                          <p:spTgt spid="9"/>
                                        </p:tgtEl>
                                      </p:cBhvr>
                                    </p:animEffect>
                                  </p:childTnLst>
                                </p:cTn>
                              </p:par>
                            </p:childTnLst>
                          </p:cTn>
                        </p:par>
                        <p:par>
                          <p:cTn id="14" fill="hold" nodeType="afterGroup">
                            <p:stCondLst>
                              <p:cond delay="1500"/>
                            </p:stCondLst>
                            <p:childTnLst>
                              <p:par>
                                <p:cTn id="15" presetID="22" presetClass="entr" presetSubtype="8" fill="hold" grpId="0" nodeType="afterEffect">
                                  <p:stCondLst>
                                    <p:cond delay="50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left)">
                                      <p:cBhvr>
                                        <p:cTn id="17" dur="500"/>
                                        <p:tgtEl>
                                          <p:spTgt spid="3">
                                            <p:txEl>
                                              <p:pRg st="0" end="0"/>
                                            </p:txEl>
                                          </p:spTgt>
                                        </p:tgtEl>
                                      </p:cBhvr>
                                    </p:animEffect>
                                  </p:childTnLst>
                                </p:cTn>
                              </p:par>
                            </p:childTnLst>
                          </p:cTn>
                        </p:par>
                        <p:par>
                          <p:cTn id="18" fill="hold" nodeType="afterGroup">
                            <p:stCondLst>
                              <p:cond delay="2500"/>
                            </p:stCondLst>
                            <p:childTnLst>
                              <p:par>
                                <p:cTn id="19" presetID="22" presetClass="entr" presetSubtype="8" fill="hold" grpId="0" nodeType="afterEffect">
                                  <p:stCondLst>
                                    <p:cond delay="50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wipe(left)">
                                      <p:cBhvr>
                                        <p:cTn id="21" dur="500"/>
                                        <p:tgtEl>
                                          <p:spTgt spid="3">
                                            <p:txEl>
                                              <p:pRg st="1" end="1"/>
                                            </p:txEl>
                                          </p:spTgt>
                                        </p:tgtEl>
                                      </p:cBhvr>
                                    </p:animEffect>
                                  </p:childTnLst>
                                </p:cTn>
                              </p:par>
                            </p:childTnLst>
                          </p:cTn>
                        </p:par>
                        <p:par>
                          <p:cTn id="22" fill="hold" nodeType="afterGroup">
                            <p:stCondLst>
                              <p:cond delay="3500"/>
                            </p:stCondLst>
                            <p:childTnLst>
                              <p:par>
                                <p:cTn id="23" presetID="22" presetClass="entr" presetSubtype="8" fill="hold" grpId="0" nodeType="afterEffect">
                                  <p:stCondLst>
                                    <p:cond delay="5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left)">
                                      <p:cBhvr>
                                        <p:cTn id="25" dur="500"/>
                                        <p:tgtEl>
                                          <p:spTgt spid="3">
                                            <p:txEl>
                                              <p:pRg st="2" end="2"/>
                                            </p:txEl>
                                          </p:spTgt>
                                        </p:tgtEl>
                                      </p:cBhvr>
                                    </p:animEffect>
                                  </p:childTnLst>
                                </p:cTn>
                              </p:par>
                            </p:childTnLst>
                          </p:cTn>
                        </p:par>
                        <p:par>
                          <p:cTn id="26" fill="hold" nodeType="afterGroup">
                            <p:stCondLst>
                              <p:cond delay="4500"/>
                            </p:stCondLst>
                            <p:childTnLst>
                              <p:par>
                                <p:cTn id="27" presetID="22" presetClass="entr" presetSubtype="8" fill="hold" grpId="0" nodeType="afterEffect">
                                  <p:stCondLst>
                                    <p:cond delay="50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left)">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http://upload.wikimedia.org/wikipedia/commons/3/3a/Edouard_Manet_02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47242"/>
            <a:ext cx="9180513" cy="7032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Placeholder 1"/>
          <p:cNvSpPr>
            <a:spLocks noGrp="1"/>
          </p:cNvSpPr>
          <p:nvPr>
            <p:ph type="body" sz="quarter" idx="13"/>
          </p:nvPr>
        </p:nvSpPr>
        <p:spPr>
          <a:xfrm>
            <a:off x="2411413" y="6115050"/>
            <a:ext cx="4667250" cy="914400"/>
          </a:xfrm>
        </p:spPr>
        <p:txBody>
          <a:bodyPr/>
          <a:lstStyle/>
          <a:p>
            <a:pPr algn="ctr">
              <a:defRPr/>
            </a:pPr>
            <a:r>
              <a:rPr lang="cs-CZ" dirty="0"/>
              <a:t>„Snídaně v trávě“</a:t>
            </a:r>
          </a:p>
          <a:p>
            <a:pPr algn="ctr">
              <a:defRPr/>
            </a:pPr>
            <a:endParaRPr lang="cs-CZ" dirty="0"/>
          </a:p>
        </p:txBody>
      </p:sp>
      <p:sp>
        <p:nvSpPr>
          <p:cNvPr id="5" name="Rectangle 4"/>
          <p:cNvSpPr/>
          <p:nvPr/>
        </p:nvSpPr>
        <p:spPr>
          <a:xfrm>
            <a:off x="8773060" y="6456776"/>
            <a:ext cx="298480" cy="338554"/>
          </a:xfrm>
          <a:prstGeom prst="rect">
            <a:avLst/>
          </a:prstGeom>
        </p:spPr>
        <p:txBody>
          <a:bodyPr wrap="none">
            <a:spAutoFit/>
          </a:bodyPr>
          <a:lstStyle/>
          <a:p>
            <a:pPr eaLnBrk="0" hangingPunct="0">
              <a:defRPr/>
            </a:pPr>
            <a:r>
              <a:rPr lang="cs-CZ" sz="1600" dirty="0" smtClean="0">
                <a:solidFill>
                  <a:srgbClr val="FFFFFF"/>
                </a:solidFill>
                <a:latin typeface="Arial"/>
              </a:rPr>
              <a:t>9</a:t>
            </a:r>
            <a:endParaRPr lang="cs-CZ" sz="1600" dirty="0">
              <a:solidFill>
                <a:srgbClr val="FFFFFF"/>
              </a:solidFill>
              <a:latin typeface="Arial"/>
            </a:endParaRPr>
          </a:p>
        </p:txBody>
      </p:sp>
      <p:grpSp>
        <p:nvGrpSpPr>
          <p:cNvPr id="9" name="Group 8"/>
          <p:cNvGrpSpPr>
            <a:grpSpLocks/>
          </p:cNvGrpSpPr>
          <p:nvPr/>
        </p:nvGrpSpPr>
        <p:grpSpPr bwMode="auto">
          <a:xfrm>
            <a:off x="-1" y="-506016"/>
            <a:ext cx="9342215" cy="7391400"/>
            <a:chOff x="86215" y="-99156"/>
            <a:chExt cx="9180512" cy="7392693"/>
          </a:xfrm>
        </p:grpSpPr>
        <p:pic>
          <p:nvPicPr>
            <p:cNvPr id="33799"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6215" y="-99156"/>
              <a:ext cx="9180512" cy="7392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Placeholder 1"/>
            <p:cNvSpPr txBox="1">
              <a:spLocks/>
            </p:cNvSpPr>
            <p:nvPr/>
          </p:nvSpPr>
          <p:spPr bwMode="auto">
            <a:xfrm>
              <a:off x="1426280" y="6165092"/>
              <a:ext cx="6553728" cy="914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l" rtl="0" eaLnBrk="0" fontAlgn="base" hangingPunct="0">
                <a:spcBef>
                  <a:spcPct val="20000"/>
                </a:spcBef>
                <a:spcAft>
                  <a:spcPct val="0"/>
                </a:spcAft>
                <a:buNone/>
                <a:defRPr sz="3200" b="1">
                  <a:solidFill>
                    <a:schemeClr val="bg1"/>
                  </a:solidFill>
                  <a:effectLst>
                    <a:outerShdw blurRad="38100" dist="38100" dir="2700000" algn="tl">
                      <a:srgbClr val="000000">
                        <a:alpha val="43137"/>
                      </a:srgbClr>
                    </a:outerShdw>
                  </a:effectLst>
                  <a:latin typeface="+mj-lt"/>
                  <a:ea typeface="+mn-ea"/>
                  <a:cs typeface="+mn-cs"/>
                </a:defRPr>
              </a:lvl1pPr>
              <a:lvl2pPr marL="742950" indent="-285750" algn="l" rtl="0" eaLnBrk="0" fontAlgn="base" hangingPunct="0">
                <a:spcBef>
                  <a:spcPct val="20000"/>
                </a:spcBef>
                <a:spcAft>
                  <a:spcPct val="0"/>
                </a:spcAft>
                <a:buChar char="–"/>
                <a:defRPr sz="2800">
                  <a:solidFill>
                    <a:schemeClr val="bg1"/>
                  </a:solidFill>
                  <a:latin typeface="+mj-lt"/>
                </a:defRPr>
              </a:lvl2pPr>
              <a:lvl3pPr marL="1143000" indent="-228600" algn="l" rtl="0" eaLnBrk="0" fontAlgn="base" hangingPunct="0">
                <a:spcBef>
                  <a:spcPct val="20000"/>
                </a:spcBef>
                <a:spcAft>
                  <a:spcPct val="0"/>
                </a:spcAft>
                <a:buChar char="•"/>
                <a:defRPr sz="2400">
                  <a:solidFill>
                    <a:schemeClr val="bg1"/>
                  </a:solidFill>
                  <a:latin typeface="+mj-lt"/>
                </a:defRPr>
              </a:lvl3pPr>
              <a:lvl4pPr marL="1600200" indent="-228600" algn="l" rtl="0" eaLnBrk="0" fontAlgn="base" hangingPunct="0">
                <a:spcBef>
                  <a:spcPct val="20000"/>
                </a:spcBef>
                <a:spcAft>
                  <a:spcPct val="0"/>
                </a:spcAft>
                <a:buChar char="–"/>
                <a:defRPr sz="2000">
                  <a:solidFill>
                    <a:schemeClr val="bg1"/>
                  </a:solidFill>
                  <a:latin typeface="+mj-lt"/>
                </a:defRPr>
              </a:lvl4pPr>
              <a:lvl5pPr marL="2057400" indent="-228600" algn="l" rtl="0" eaLnBrk="0" fontAlgn="base" hangingPunct="0">
                <a:spcBef>
                  <a:spcPct val="20000"/>
                </a:spcBef>
                <a:spcAft>
                  <a:spcPct val="0"/>
                </a:spcAft>
                <a:buChar char="»"/>
                <a:defRPr sz="2000">
                  <a:solidFill>
                    <a:schemeClr val="bg1"/>
                  </a:solidFill>
                  <a:latin typeface="+mj-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gn="ctr">
                <a:defRPr/>
              </a:pPr>
              <a:r>
                <a:rPr lang="cs-CZ" kern="0" dirty="0" smtClean="0">
                  <a:solidFill>
                    <a:srgbClr val="FFFFFF"/>
                  </a:solidFill>
                </a:rPr>
                <a:t>Tizian – „Venkovský koncert“</a:t>
              </a:r>
              <a:endParaRPr lang="cs-CZ" kern="0" dirty="0">
                <a:solidFill>
                  <a:srgbClr val="FFFFFF"/>
                </a:solidFill>
              </a:endParaRPr>
            </a:p>
          </p:txBody>
        </p:sp>
      </p:grpSp>
      <p:sp>
        <p:nvSpPr>
          <p:cNvPr id="12" name="TextBox 11"/>
          <p:cNvSpPr txBox="1"/>
          <p:nvPr/>
        </p:nvSpPr>
        <p:spPr>
          <a:xfrm>
            <a:off x="8833242" y="6472473"/>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10</a:t>
            </a:r>
            <a:endParaRPr lang="cs-CZ" sz="1600" dirty="0">
              <a:solidFill>
                <a:srgbClr val="FFFFFF"/>
              </a:solidFill>
              <a:latin typeface="Arial"/>
            </a:endParaRPr>
          </a:p>
        </p:txBody>
      </p:sp>
    </p:spTree>
    <p:extLst>
      <p:ext uri="{BB962C8B-B14F-4D97-AF65-F5344CB8AC3E}">
        <p14:creationId xmlns:p14="http://schemas.microsoft.com/office/powerpoint/2010/main" val="21666861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out)">
                                      <p:cBhvr>
                                        <p:cTn id="7" dur="1000"/>
                                        <p:tgtEl>
                                          <p:spTgt spid="1026"/>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additive="base">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1" presetClass="entr" presetSubtype="1"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heel(1)">
                                      <p:cBhvr>
                                        <p:cTn id="21" dur="2000"/>
                                        <p:tgtEl>
                                          <p:spTgt spid="9"/>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1" presetClass="exit" presetSubtype="3" fill="hold" nodeType="clickEffect">
                                  <p:stCondLst>
                                    <p:cond delay="0"/>
                                  </p:stCondLst>
                                  <p:childTnLst>
                                    <p:animEffect transition="out" filter="wheel(3)">
                                      <p:cBhvr>
                                        <p:cTn id="29" dur="2000"/>
                                        <p:tgtEl>
                                          <p:spTgt spid="9"/>
                                        </p:tgtEl>
                                      </p:cBhvr>
                                    </p:animEffect>
                                    <p:set>
                                      <p:cBhvr>
                                        <p:cTn id="30" dur="1" fill="hold">
                                          <p:stCondLst>
                                            <p:cond delay="1999"/>
                                          </p:stCondLst>
                                        </p:cTn>
                                        <p:tgtEl>
                                          <p:spTgt spid="9"/>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12" grpId="0"/>
      <p:bldP spid="12" grpId="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483" name="Picture 2" descr="olymp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588"/>
            <a:ext cx="9677400"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délník 2"/>
          <p:cNvSpPr>
            <a:spLocks noChangeArrowheads="1"/>
          </p:cNvSpPr>
          <p:nvPr/>
        </p:nvSpPr>
        <p:spPr bwMode="auto">
          <a:xfrm>
            <a:off x="3314700" y="214313"/>
            <a:ext cx="216058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defRPr/>
            </a:pPr>
            <a:r>
              <a:rPr lang="cs-CZ" sz="2800" b="1" dirty="0" smtClean="0">
                <a:solidFill>
                  <a:srgbClr val="FFFFFF"/>
                </a:solidFill>
                <a:latin typeface="Arial"/>
              </a:rPr>
              <a:t>„</a:t>
            </a:r>
            <a:r>
              <a:rPr lang="en-US" b="1" dirty="0" smtClean="0">
                <a:solidFill>
                  <a:srgbClr val="FFFFFF"/>
                </a:solidFill>
                <a:effectLst>
                  <a:outerShdw blurRad="38100" dist="38100" dir="2700000" algn="tl">
                    <a:srgbClr val="000000">
                      <a:alpha val="43137"/>
                    </a:srgbClr>
                  </a:outerShdw>
                </a:effectLst>
                <a:latin typeface="Arial"/>
              </a:rPr>
              <a:t>Olympia</a:t>
            </a:r>
            <a:r>
              <a:rPr lang="en-US" sz="2800" b="1" dirty="0" smtClean="0">
                <a:solidFill>
                  <a:srgbClr val="FFFFFF"/>
                </a:solidFill>
                <a:latin typeface="Arial"/>
              </a:rPr>
              <a:t>”</a:t>
            </a:r>
            <a:endParaRPr lang="cs-CZ" sz="2400" b="1" dirty="0" smtClean="0">
              <a:solidFill>
                <a:srgbClr val="FFFFFF"/>
              </a:solidFill>
              <a:latin typeface="Arial"/>
            </a:endParaRPr>
          </a:p>
        </p:txBody>
      </p:sp>
      <p:grpSp>
        <p:nvGrpSpPr>
          <p:cNvPr id="4" name="Group 3"/>
          <p:cNvGrpSpPr>
            <a:grpSpLocks/>
          </p:cNvGrpSpPr>
          <p:nvPr/>
        </p:nvGrpSpPr>
        <p:grpSpPr bwMode="auto">
          <a:xfrm>
            <a:off x="-533400" y="-20638"/>
            <a:ext cx="9677400" cy="7045326"/>
            <a:chOff x="-533399" y="-19968"/>
            <a:chExt cx="9677400" cy="7044969"/>
          </a:xfrm>
        </p:grpSpPr>
        <p:pic>
          <p:nvPicPr>
            <p:cNvPr id="3584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399" y="-19968"/>
              <a:ext cx="9677400" cy="7044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txBox="1">
              <a:spLocks/>
            </p:cNvSpPr>
            <p:nvPr/>
          </p:nvSpPr>
          <p:spPr bwMode="auto">
            <a:xfrm>
              <a:off x="1254126" y="267355"/>
              <a:ext cx="6515100" cy="914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l" rtl="0" eaLnBrk="0" fontAlgn="base" hangingPunct="0">
                <a:spcBef>
                  <a:spcPct val="20000"/>
                </a:spcBef>
                <a:spcAft>
                  <a:spcPct val="0"/>
                </a:spcAft>
                <a:buNone/>
                <a:defRPr sz="3200" b="1">
                  <a:solidFill>
                    <a:schemeClr val="bg1"/>
                  </a:solidFill>
                  <a:effectLst>
                    <a:outerShdw blurRad="38100" dist="38100" dir="2700000" algn="tl">
                      <a:srgbClr val="000000">
                        <a:alpha val="43137"/>
                      </a:srgbClr>
                    </a:outerShdw>
                  </a:effectLst>
                  <a:latin typeface="+mj-lt"/>
                  <a:ea typeface="+mn-ea"/>
                  <a:cs typeface="+mn-cs"/>
                </a:defRPr>
              </a:lvl1pPr>
              <a:lvl2pPr marL="742950" indent="-285750" algn="l" rtl="0" eaLnBrk="0" fontAlgn="base" hangingPunct="0">
                <a:spcBef>
                  <a:spcPct val="20000"/>
                </a:spcBef>
                <a:spcAft>
                  <a:spcPct val="0"/>
                </a:spcAft>
                <a:buChar char="–"/>
                <a:defRPr sz="2800">
                  <a:solidFill>
                    <a:schemeClr val="bg1"/>
                  </a:solidFill>
                  <a:latin typeface="+mj-lt"/>
                </a:defRPr>
              </a:lvl2pPr>
              <a:lvl3pPr marL="1143000" indent="-228600" algn="l" rtl="0" eaLnBrk="0" fontAlgn="base" hangingPunct="0">
                <a:spcBef>
                  <a:spcPct val="20000"/>
                </a:spcBef>
                <a:spcAft>
                  <a:spcPct val="0"/>
                </a:spcAft>
                <a:buChar char="•"/>
                <a:defRPr sz="2400">
                  <a:solidFill>
                    <a:schemeClr val="bg1"/>
                  </a:solidFill>
                  <a:latin typeface="+mj-lt"/>
                </a:defRPr>
              </a:lvl3pPr>
              <a:lvl4pPr marL="1600200" indent="-228600" algn="l" rtl="0" eaLnBrk="0" fontAlgn="base" hangingPunct="0">
                <a:spcBef>
                  <a:spcPct val="20000"/>
                </a:spcBef>
                <a:spcAft>
                  <a:spcPct val="0"/>
                </a:spcAft>
                <a:buChar char="–"/>
                <a:defRPr sz="2000">
                  <a:solidFill>
                    <a:schemeClr val="bg1"/>
                  </a:solidFill>
                  <a:latin typeface="+mj-lt"/>
                </a:defRPr>
              </a:lvl4pPr>
              <a:lvl5pPr marL="2057400" indent="-228600" algn="l" rtl="0" eaLnBrk="0" fontAlgn="base" hangingPunct="0">
                <a:spcBef>
                  <a:spcPct val="20000"/>
                </a:spcBef>
                <a:spcAft>
                  <a:spcPct val="0"/>
                </a:spcAft>
                <a:buChar char="»"/>
                <a:defRPr sz="2000">
                  <a:solidFill>
                    <a:schemeClr val="bg1"/>
                  </a:solidFill>
                  <a:latin typeface="+mj-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gn="ctr">
                <a:defRPr/>
              </a:pPr>
              <a:r>
                <a:rPr lang="cs-CZ" kern="0" dirty="0" smtClean="0">
                  <a:solidFill>
                    <a:srgbClr val="FFFFFF"/>
                  </a:solidFill>
                </a:rPr>
                <a:t>Tizian – „</a:t>
              </a:r>
              <a:r>
                <a:rPr lang="cs-CZ" kern="0" dirty="0" err="1" smtClean="0">
                  <a:solidFill>
                    <a:srgbClr val="FFFFFF"/>
                  </a:solidFill>
                </a:rPr>
                <a:t>Urbinská</a:t>
              </a:r>
              <a:r>
                <a:rPr lang="cs-CZ" kern="0" dirty="0" smtClean="0">
                  <a:solidFill>
                    <a:srgbClr val="FFFFFF"/>
                  </a:solidFill>
                </a:rPr>
                <a:t> Venuše“</a:t>
              </a:r>
              <a:endParaRPr lang="cs-CZ" kern="0" dirty="0">
                <a:solidFill>
                  <a:srgbClr val="FFFFFF"/>
                </a:solidFill>
              </a:endParaRPr>
            </a:p>
          </p:txBody>
        </p:sp>
      </p:grpSp>
      <p:sp>
        <p:nvSpPr>
          <p:cNvPr id="9" name="TextBox 8"/>
          <p:cNvSpPr txBox="1"/>
          <p:nvPr/>
        </p:nvSpPr>
        <p:spPr>
          <a:xfrm>
            <a:off x="8532813" y="6524625"/>
            <a:ext cx="397032" cy="338554"/>
          </a:xfrm>
          <a:prstGeom prst="rect">
            <a:avLst/>
          </a:prstGeom>
          <a:noFill/>
        </p:spPr>
        <p:txBody>
          <a:bodyPr wrap="none">
            <a:spAutoFit/>
          </a:bodyPr>
          <a:lstStyle/>
          <a:p>
            <a:pPr eaLnBrk="0" hangingPunct="0">
              <a:defRPr/>
            </a:pPr>
            <a:r>
              <a:rPr lang="cs-CZ" sz="1600" dirty="0" smtClean="0">
                <a:solidFill>
                  <a:srgbClr val="FFFFFF"/>
                </a:solidFill>
                <a:latin typeface="Arial"/>
              </a:rPr>
              <a:t>11</a:t>
            </a:r>
            <a:endParaRPr lang="cs-CZ" sz="1600" dirty="0">
              <a:solidFill>
                <a:srgbClr val="FFFFFF"/>
              </a:solidFill>
              <a:latin typeface="Arial"/>
            </a:endParaRPr>
          </a:p>
        </p:txBody>
      </p:sp>
      <p:sp>
        <p:nvSpPr>
          <p:cNvPr id="10" name="TextBox 9"/>
          <p:cNvSpPr txBox="1"/>
          <p:nvPr/>
        </p:nvSpPr>
        <p:spPr>
          <a:xfrm>
            <a:off x="8532813" y="6479148"/>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10</a:t>
            </a:r>
            <a:endParaRPr lang="cs-CZ" sz="1600" dirty="0">
              <a:solidFill>
                <a:srgbClr val="FFFFFF"/>
              </a:solidFill>
              <a:latin typeface="Arial"/>
            </a:endParaRPr>
          </a:p>
        </p:txBody>
      </p:sp>
    </p:spTree>
    <p:extLst>
      <p:ext uri="{BB962C8B-B14F-4D97-AF65-F5344CB8AC3E}">
        <p14:creationId xmlns:p14="http://schemas.microsoft.com/office/powerpoint/2010/main" val="1866588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circle(out)">
                                      <p:cBhvr>
                                        <p:cTn id="7" dur="1000"/>
                                        <p:tgtEl>
                                          <p:spTgt spid="20483"/>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par>
                          <p:cTn id="12" fill="hold" nodeType="afterGroup">
                            <p:stCondLst>
                              <p:cond delay="1500"/>
                            </p:stCondLst>
                            <p:childTnLst>
                              <p:par>
                                <p:cTn id="13" presetID="2" presetClass="entr" presetSubtype="1"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1" presetClass="entr" presetSubtype="1"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par>
                                <p:cTn id="22" presetID="1" presetClass="exit" presetSubtype="0" fill="hold" grpId="1" nodeType="withEffect">
                                  <p:stCondLst>
                                    <p:cond delay="0"/>
                                  </p:stCondLst>
                                  <p:childTnLst>
                                    <p:set>
                                      <p:cBhvr>
                                        <p:cTn id="23" dur="1" fill="hold">
                                          <p:stCondLst>
                                            <p:cond delay="0"/>
                                          </p:stCondLst>
                                        </p:cTn>
                                        <p:tgtEl>
                                          <p:spTgt spid="9"/>
                                        </p:tgtEl>
                                        <p:attrNameLst>
                                          <p:attrName>style.visibility</p:attrName>
                                        </p:attrNameLst>
                                      </p:cBhvr>
                                      <p:to>
                                        <p:strVal val="hidden"/>
                                      </p:to>
                                    </p:set>
                                  </p:childTnLst>
                                </p:cTn>
                              </p:par>
                            </p:childTnLst>
                          </p:cTn>
                        </p:par>
                        <p:par>
                          <p:cTn id="24" fill="hold" nodeType="afterGroup">
                            <p:stCondLst>
                              <p:cond delay="2000"/>
                            </p:stCondLst>
                            <p:childTnLst>
                              <p:par>
                                <p:cTn id="25" presetID="10"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1" presetClass="exit" presetSubtype="2" fill="hold" nodeType="clickEffect">
                                  <p:stCondLst>
                                    <p:cond delay="0"/>
                                  </p:stCondLst>
                                  <p:childTnLst>
                                    <p:animEffect transition="out" filter="wheel(2)">
                                      <p:cBhvr>
                                        <p:cTn id="31" dur="2000"/>
                                        <p:tgtEl>
                                          <p:spTgt spid="4"/>
                                        </p:tgtEl>
                                      </p:cBhvr>
                                    </p:animEffect>
                                    <p:set>
                                      <p:cBhvr>
                                        <p:cTn id="32" dur="1" fill="hold">
                                          <p:stCondLst>
                                            <p:cond delay="1999"/>
                                          </p:stCondLst>
                                        </p:cTn>
                                        <p:tgtEl>
                                          <p:spTgt spid="4"/>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9" grpId="1"/>
      <p:bldP spid="10" grpId="0"/>
      <p:bldP spid="10" grpId="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21506" name="Group 1"/>
          <p:cNvGrpSpPr>
            <a:grpSpLocks/>
          </p:cNvGrpSpPr>
          <p:nvPr/>
        </p:nvGrpSpPr>
        <p:grpSpPr bwMode="auto">
          <a:xfrm>
            <a:off x="-150167" y="-226302"/>
            <a:ext cx="10194775" cy="7183694"/>
            <a:chOff x="-790283" y="-26198"/>
            <a:chExt cx="8934747" cy="6908011"/>
          </a:xfrm>
        </p:grpSpPr>
        <p:pic>
          <p:nvPicPr>
            <p:cNvPr id="36874" name="Picture 2" descr="C:\Documents and Settings\Jelinkova\Dokumenty\Marcela\Výtvarná výchova\4.19.století\4.Impresionismus\Nová složka\Edouard Manet\12.Poprava císaře Maxmilliana v Mexiku 186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83" y="-26198"/>
              <a:ext cx="8172450"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délník 2"/>
            <p:cNvSpPr>
              <a:spLocks noChangeArrowheads="1"/>
            </p:cNvSpPr>
            <p:nvPr/>
          </p:nvSpPr>
          <p:spPr bwMode="auto">
            <a:xfrm>
              <a:off x="1499653" y="6358197"/>
              <a:ext cx="6644811" cy="523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defRPr/>
              </a:pPr>
              <a:endParaRPr lang="cs-CZ" sz="2800" b="1" dirty="0" smtClean="0">
                <a:solidFill>
                  <a:srgbClr val="FFFFFF"/>
                </a:solidFill>
                <a:effectLst>
                  <a:outerShdw blurRad="38100" dist="38100" dir="2700000" algn="tl">
                    <a:srgbClr val="000000">
                      <a:alpha val="43137"/>
                    </a:srgbClr>
                  </a:outerShdw>
                </a:effectLst>
                <a:latin typeface="Times New Roman" panose="02020603050405020304" pitchFamily="18" charset="0"/>
              </a:endParaRPr>
            </a:p>
          </p:txBody>
        </p:sp>
      </p:grpSp>
      <p:sp>
        <p:nvSpPr>
          <p:cNvPr id="2" name="Text Placeholder 1"/>
          <p:cNvSpPr>
            <a:spLocks noGrp="1"/>
          </p:cNvSpPr>
          <p:nvPr>
            <p:ph type="body" sz="quarter" idx="13"/>
          </p:nvPr>
        </p:nvSpPr>
        <p:spPr>
          <a:xfrm>
            <a:off x="107950" y="5937250"/>
            <a:ext cx="8916988" cy="841375"/>
          </a:xfrm>
        </p:spPr>
        <p:txBody>
          <a:bodyPr/>
          <a:lstStyle/>
          <a:p>
            <a:pPr algn="ctr">
              <a:defRPr/>
            </a:pPr>
            <a:r>
              <a:rPr lang="cs-CZ" dirty="0"/>
              <a:t>„Poprava císaře </a:t>
            </a:r>
            <a:r>
              <a:rPr lang="cs-CZ" dirty="0" smtClean="0"/>
              <a:t>Maxmiliana </a:t>
            </a:r>
            <a:r>
              <a:rPr lang="cs-CZ" dirty="0"/>
              <a:t>v Mexiku</a:t>
            </a:r>
            <a:r>
              <a:rPr lang="cs-CZ" dirty="0" smtClean="0"/>
              <a:t>“, 1868</a:t>
            </a:r>
            <a:endParaRPr lang="cs-CZ" dirty="0"/>
          </a:p>
          <a:p>
            <a:pPr algn="ctr">
              <a:defRPr/>
            </a:pPr>
            <a:endParaRPr lang="cs-CZ" dirty="0"/>
          </a:p>
        </p:txBody>
      </p:sp>
      <p:sp>
        <p:nvSpPr>
          <p:cNvPr id="6" name="TextBox 5"/>
          <p:cNvSpPr txBox="1"/>
          <p:nvPr/>
        </p:nvSpPr>
        <p:spPr>
          <a:xfrm>
            <a:off x="8551863" y="6389688"/>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13</a:t>
            </a:r>
            <a:endParaRPr lang="cs-CZ" sz="1600" dirty="0">
              <a:solidFill>
                <a:srgbClr val="FFFFFF"/>
              </a:solidFill>
              <a:latin typeface="Arial"/>
            </a:endParaRPr>
          </a:p>
        </p:txBody>
      </p:sp>
      <p:grpSp>
        <p:nvGrpSpPr>
          <p:cNvPr id="7" name="Group 6"/>
          <p:cNvGrpSpPr>
            <a:grpSpLocks/>
          </p:cNvGrpSpPr>
          <p:nvPr/>
        </p:nvGrpSpPr>
        <p:grpSpPr bwMode="auto">
          <a:xfrm>
            <a:off x="-205806" y="-321043"/>
            <a:ext cx="9411100" cy="7223126"/>
            <a:chOff x="804327" y="13606"/>
            <a:chExt cx="9257494" cy="7106274"/>
          </a:xfrm>
        </p:grpSpPr>
        <p:grpSp>
          <p:nvGrpSpPr>
            <p:cNvPr id="36870" name="Group 4"/>
            <p:cNvGrpSpPr>
              <a:grpSpLocks/>
            </p:cNvGrpSpPr>
            <p:nvPr/>
          </p:nvGrpSpPr>
          <p:grpSpPr bwMode="auto">
            <a:xfrm>
              <a:off x="804327" y="13606"/>
              <a:ext cx="9257494" cy="7106274"/>
              <a:chOff x="804327" y="13606"/>
              <a:chExt cx="9257494" cy="7106274"/>
            </a:xfrm>
          </p:grpSpPr>
          <p:pic>
            <p:nvPicPr>
              <p:cNvPr id="3687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4327" y="13606"/>
                <a:ext cx="9197200" cy="7106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2"/>
              <p:cNvSpPr txBox="1">
                <a:spLocks/>
              </p:cNvSpPr>
              <p:nvPr/>
            </p:nvSpPr>
            <p:spPr bwMode="auto">
              <a:xfrm>
                <a:off x="917155" y="6060222"/>
                <a:ext cx="9144666" cy="913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l" rtl="0" eaLnBrk="0" fontAlgn="base" hangingPunct="0">
                  <a:spcBef>
                    <a:spcPct val="20000"/>
                  </a:spcBef>
                  <a:spcAft>
                    <a:spcPct val="0"/>
                  </a:spcAft>
                  <a:buNone/>
                  <a:defRPr sz="3200" b="1">
                    <a:solidFill>
                      <a:schemeClr val="bg1"/>
                    </a:solidFill>
                    <a:effectLst>
                      <a:outerShdw blurRad="38100" dist="38100" dir="2700000" algn="tl">
                        <a:srgbClr val="000000">
                          <a:alpha val="43137"/>
                        </a:srgbClr>
                      </a:outerShdw>
                    </a:effectLst>
                    <a:latin typeface="+mj-lt"/>
                    <a:ea typeface="+mn-ea"/>
                    <a:cs typeface="+mn-cs"/>
                  </a:defRPr>
                </a:lvl1pPr>
                <a:lvl2pPr marL="742950" indent="-285750" algn="l" rtl="0" eaLnBrk="0" fontAlgn="base" hangingPunct="0">
                  <a:spcBef>
                    <a:spcPct val="20000"/>
                  </a:spcBef>
                  <a:spcAft>
                    <a:spcPct val="0"/>
                  </a:spcAft>
                  <a:buChar char="–"/>
                  <a:defRPr sz="2800">
                    <a:solidFill>
                      <a:schemeClr val="bg1"/>
                    </a:solidFill>
                    <a:latin typeface="+mj-lt"/>
                  </a:defRPr>
                </a:lvl2pPr>
                <a:lvl3pPr marL="1143000" indent="-228600" algn="l" rtl="0" eaLnBrk="0" fontAlgn="base" hangingPunct="0">
                  <a:spcBef>
                    <a:spcPct val="20000"/>
                  </a:spcBef>
                  <a:spcAft>
                    <a:spcPct val="0"/>
                  </a:spcAft>
                  <a:buChar char="•"/>
                  <a:defRPr sz="2400">
                    <a:solidFill>
                      <a:schemeClr val="bg1"/>
                    </a:solidFill>
                    <a:latin typeface="+mj-lt"/>
                  </a:defRPr>
                </a:lvl3pPr>
                <a:lvl4pPr marL="1600200" indent="-228600" algn="l" rtl="0" eaLnBrk="0" fontAlgn="base" hangingPunct="0">
                  <a:spcBef>
                    <a:spcPct val="20000"/>
                  </a:spcBef>
                  <a:spcAft>
                    <a:spcPct val="0"/>
                  </a:spcAft>
                  <a:buChar char="–"/>
                  <a:defRPr sz="2000">
                    <a:solidFill>
                      <a:schemeClr val="bg1"/>
                    </a:solidFill>
                    <a:latin typeface="+mj-lt"/>
                  </a:defRPr>
                </a:lvl4pPr>
                <a:lvl5pPr marL="2057400" indent="-228600" algn="l" rtl="0" eaLnBrk="0" fontAlgn="base" hangingPunct="0">
                  <a:spcBef>
                    <a:spcPct val="20000"/>
                  </a:spcBef>
                  <a:spcAft>
                    <a:spcPct val="0"/>
                  </a:spcAft>
                  <a:buChar char="»"/>
                  <a:defRPr sz="2000">
                    <a:solidFill>
                      <a:schemeClr val="bg1"/>
                    </a:solidFill>
                    <a:latin typeface="+mj-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gn="ctr">
                  <a:defRPr/>
                </a:pPr>
                <a:r>
                  <a:rPr lang="cs-CZ" kern="0" dirty="0" smtClean="0">
                    <a:solidFill>
                      <a:srgbClr val="FFFFFF"/>
                    </a:solidFill>
                  </a:rPr>
                  <a:t>Francisco de </a:t>
                </a:r>
                <a:r>
                  <a:rPr lang="cs-CZ" kern="0" dirty="0" err="1" smtClean="0">
                    <a:solidFill>
                      <a:srgbClr val="FFFFFF"/>
                    </a:solidFill>
                  </a:rPr>
                  <a:t>Goya</a:t>
                </a:r>
                <a:r>
                  <a:rPr lang="cs-CZ" kern="0" dirty="0" smtClean="0">
                    <a:solidFill>
                      <a:srgbClr val="FFFFFF"/>
                    </a:solidFill>
                  </a:rPr>
                  <a:t> – „Poprava vzbouřenců v Madridu“, 1814</a:t>
                </a:r>
                <a:endParaRPr lang="cs-CZ" kern="0" dirty="0">
                  <a:solidFill>
                    <a:srgbClr val="FFFFFF"/>
                  </a:solidFill>
                </a:endParaRPr>
              </a:p>
            </p:txBody>
          </p:sp>
        </p:grpSp>
        <p:sp>
          <p:nvSpPr>
            <p:cNvPr id="10" name="TextBox 9"/>
            <p:cNvSpPr txBox="1"/>
            <p:nvPr/>
          </p:nvSpPr>
          <p:spPr>
            <a:xfrm>
              <a:off x="9423079" y="6713806"/>
              <a:ext cx="405563" cy="333077"/>
            </a:xfrm>
            <a:prstGeom prst="rect">
              <a:avLst/>
            </a:prstGeom>
            <a:noFill/>
          </p:spPr>
          <p:txBody>
            <a:bodyPr wrap="none">
              <a:spAutoFit/>
            </a:bodyPr>
            <a:lstStyle/>
            <a:p>
              <a:pPr eaLnBrk="0" hangingPunct="0">
                <a:defRPr/>
              </a:pPr>
              <a:r>
                <a:rPr lang="cs-CZ" sz="1600" dirty="0" smtClean="0">
                  <a:solidFill>
                    <a:srgbClr val="FFFFFF"/>
                  </a:solidFill>
                  <a:latin typeface="Arial"/>
                </a:rPr>
                <a:t>14</a:t>
              </a:r>
              <a:endParaRPr lang="cs-CZ" sz="1600" dirty="0">
                <a:solidFill>
                  <a:srgbClr val="FFFFFF"/>
                </a:solidFill>
                <a:latin typeface="Arial"/>
              </a:endParaRPr>
            </a:p>
          </p:txBody>
        </p:sp>
      </p:grpSp>
    </p:spTree>
    <p:extLst>
      <p:ext uri="{BB962C8B-B14F-4D97-AF65-F5344CB8AC3E}">
        <p14:creationId xmlns:p14="http://schemas.microsoft.com/office/powerpoint/2010/main" val="217974666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circle(out)">
                                      <p:cBhvr>
                                        <p:cTn id="7" dur="1000"/>
                                        <p:tgtEl>
                                          <p:spTgt spid="21506"/>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additive="base">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1" presetClass="entr" presetSubtype="1"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heel(1)">
                                      <p:cBhvr>
                                        <p:cTn id="21" dur="2000"/>
                                        <p:tgtEl>
                                          <p:spTgt spid="7"/>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1" presetClass="exit" presetSubtype="3" fill="hold" nodeType="clickEffect">
                                  <p:stCondLst>
                                    <p:cond delay="0"/>
                                  </p:stCondLst>
                                  <p:childTnLst>
                                    <p:animEffect transition="out" filter="wheel(3)">
                                      <p:cBhvr>
                                        <p:cTn id="25" dur="2000"/>
                                        <p:tgtEl>
                                          <p:spTgt spid="7"/>
                                        </p:tgtEl>
                                      </p:cBhvr>
                                    </p:animEffect>
                                    <p:set>
                                      <p:cBhvr>
                                        <p:cTn id="26"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31746" name="Group 1"/>
          <p:cNvGrpSpPr>
            <a:grpSpLocks/>
          </p:cNvGrpSpPr>
          <p:nvPr/>
        </p:nvGrpSpPr>
        <p:grpSpPr bwMode="auto">
          <a:xfrm>
            <a:off x="1925638" y="0"/>
            <a:ext cx="5310187" cy="6858000"/>
            <a:chOff x="1926108" y="0"/>
            <a:chExt cx="5310188" cy="6858000"/>
          </a:xfrm>
        </p:grpSpPr>
        <p:pic>
          <p:nvPicPr>
            <p:cNvPr id="37894" name="Picture 4" descr="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6108" y="0"/>
              <a:ext cx="53101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délník 3"/>
            <p:cNvSpPr/>
            <p:nvPr/>
          </p:nvSpPr>
          <p:spPr>
            <a:xfrm>
              <a:off x="2643658" y="6215063"/>
              <a:ext cx="184150" cy="523875"/>
            </a:xfrm>
            <a:prstGeom prst="rect">
              <a:avLst/>
            </a:prstGeom>
          </p:spPr>
          <p:txBody>
            <a:bodyPr wrap="none">
              <a:spAutoFit/>
            </a:bodyPr>
            <a:lstStyle/>
            <a:p>
              <a:pPr eaLnBrk="0" hangingPunct="0">
                <a:defRPr/>
              </a:pPr>
              <a:endParaRPr lang="cs-CZ" sz="2800" b="1" dirty="0">
                <a:solidFill>
                  <a:srgbClr val="FFFFFF"/>
                </a:solidFill>
                <a:effectLst>
                  <a:outerShdw blurRad="38100" dist="38100" dir="2700000" algn="tl">
                    <a:srgbClr val="000000">
                      <a:alpha val="43137"/>
                    </a:srgbClr>
                  </a:outerShdw>
                </a:effectLst>
                <a:latin typeface="Times New Roman"/>
              </a:endParaRPr>
            </a:p>
          </p:txBody>
        </p:sp>
      </p:grpSp>
      <p:sp>
        <p:nvSpPr>
          <p:cNvPr id="3" name="Text Placeholder 2"/>
          <p:cNvSpPr>
            <a:spLocks noGrp="1"/>
          </p:cNvSpPr>
          <p:nvPr>
            <p:ph type="body" sz="quarter" idx="13"/>
          </p:nvPr>
        </p:nvSpPr>
        <p:spPr>
          <a:xfrm>
            <a:off x="1560513" y="6281738"/>
            <a:ext cx="6035675" cy="914400"/>
          </a:xfrm>
        </p:spPr>
        <p:txBody>
          <a:bodyPr/>
          <a:lstStyle/>
          <a:p>
            <a:pPr algn="ctr">
              <a:defRPr/>
            </a:pPr>
            <a:r>
              <a:rPr lang="cs-CZ" dirty="0"/>
              <a:t>„Portrét Emila </a:t>
            </a:r>
            <a:r>
              <a:rPr lang="cs-CZ" dirty="0" err="1"/>
              <a:t>Zoly</a:t>
            </a:r>
            <a:r>
              <a:rPr lang="cs-CZ" dirty="0" smtClean="0"/>
              <a:t>“, 1868</a:t>
            </a:r>
            <a:endParaRPr lang="cs-CZ" dirty="0"/>
          </a:p>
          <a:p>
            <a:pPr algn="ctr">
              <a:defRPr/>
            </a:pPr>
            <a:endParaRPr lang="cs-CZ" dirty="0"/>
          </a:p>
        </p:txBody>
      </p:sp>
      <p:sp>
        <p:nvSpPr>
          <p:cNvPr id="37892" name="Rectangle 5"/>
          <p:cNvSpPr>
            <a:spLocks noGrp="1" noChangeArrowheads="1"/>
          </p:cNvSpPr>
          <p:nvPr>
            <p:ph type="title" idx="4294967295"/>
          </p:nvPr>
        </p:nvSpPr>
        <p:spPr>
          <a:xfrm>
            <a:off x="0" y="609600"/>
            <a:ext cx="7772400" cy="1143000"/>
          </a:xfrm>
        </p:spPr>
        <p:txBody>
          <a:bodyPr/>
          <a:lstStyle/>
          <a:p>
            <a:r>
              <a:rPr lang="cs-CZ" smtClean="0"/>
              <a:t> </a:t>
            </a:r>
          </a:p>
        </p:txBody>
      </p:sp>
      <p:sp>
        <p:nvSpPr>
          <p:cNvPr id="8" name="TextBox 7"/>
          <p:cNvSpPr txBox="1"/>
          <p:nvPr/>
        </p:nvSpPr>
        <p:spPr>
          <a:xfrm>
            <a:off x="8604250" y="6508750"/>
            <a:ext cx="412292" cy="338554"/>
          </a:xfrm>
          <a:prstGeom prst="rect">
            <a:avLst/>
          </a:prstGeom>
          <a:noFill/>
        </p:spPr>
        <p:txBody>
          <a:bodyPr wrap="none">
            <a:spAutoFit/>
          </a:bodyPr>
          <a:lstStyle/>
          <a:p>
            <a:pPr eaLnBrk="0" hangingPunct="0">
              <a:defRPr/>
            </a:pPr>
            <a:r>
              <a:rPr lang="cs-CZ" sz="1600" dirty="0" smtClean="0">
                <a:solidFill>
                  <a:srgbClr val="000000"/>
                </a:solidFill>
                <a:latin typeface="Arial"/>
              </a:rPr>
              <a:t>15</a:t>
            </a:r>
            <a:endParaRPr lang="cs-CZ" sz="1600" dirty="0">
              <a:solidFill>
                <a:srgbClr val="000000"/>
              </a:solidFill>
              <a:latin typeface="Arial"/>
            </a:endParaRPr>
          </a:p>
        </p:txBody>
      </p:sp>
    </p:spTree>
    <p:extLst>
      <p:ext uri="{BB962C8B-B14F-4D97-AF65-F5344CB8AC3E}">
        <p14:creationId xmlns:p14="http://schemas.microsoft.com/office/powerpoint/2010/main" val="3953580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circle(out)">
                                      <p:cBhvr>
                                        <p:cTn id="7" dur="1000"/>
                                        <p:tgtEl>
                                          <p:spTgt spid="31746"/>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500"/>
                                        <p:tgtEl>
                                          <p:spTgt spid="8">
                                            <p:txEl>
                                              <p:pRg st="0" end="0"/>
                                            </p:txEl>
                                          </p:spTgt>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13" y="-6350"/>
            <a:ext cx="9180513"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Placeholder 1"/>
          <p:cNvSpPr>
            <a:spLocks noGrp="1"/>
          </p:cNvSpPr>
          <p:nvPr>
            <p:ph type="body" sz="quarter" idx="13"/>
          </p:nvPr>
        </p:nvSpPr>
        <p:spPr>
          <a:xfrm>
            <a:off x="1468438" y="5899150"/>
            <a:ext cx="6211887" cy="914400"/>
          </a:xfrm>
        </p:spPr>
        <p:txBody>
          <a:bodyPr/>
          <a:lstStyle/>
          <a:p>
            <a:pPr algn="ctr">
              <a:defRPr/>
            </a:pPr>
            <a:r>
              <a:rPr lang="cs-CZ" dirty="0" smtClean="0"/>
              <a:t>„Snídaně v Ateliéru“, 1868</a:t>
            </a:r>
            <a:endParaRPr lang="cs-CZ" dirty="0"/>
          </a:p>
        </p:txBody>
      </p:sp>
      <p:sp>
        <p:nvSpPr>
          <p:cNvPr id="4" name="TextBox 3"/>
          <p:cNvSpPr txBox="1"/>
          <p:nvPr/>
        </p:nvSpPr>
        <p:spPr>
          <a:xfrm>
            <a:off x="8624888" y="6402388"/>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16</a:t>
            </a:r>
            <a:endParaRPr lang="cs-CZ" sz="1600" dirty="0">
              <a:solidFill>
                <a:srgbClr val="FFFFFF"/>
              </a:solidFill>
              <a:latin typeface="Arial"/>
            </a:endParaRPr>
          </a:p>
        </p:txBody>
      </p:sp>
    </p:spTree>
    <p:extLst>
      <p:ext uri="{BB962C8B-B14F-4D97-AF65-F5344CB8AC3E}">
        <p14:creationId xmlns:p14="http://schemas.microsoft.com/office/powerpoint/2010/main" val="20704442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1000"/>
                                        <p:tgtEl>
                                          <p:spTgt spid="3"/>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additive="base">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a:grpSpLocks/>
          </p:cNvGrpSpPr>
          <p:nvPr/>
        </p:nvGrpSpPr>
        <p:grpSpPr bwMode="auto">
          <a:xfrm>
            <a:off x="179388" y="357188"/>
            <a:ext cx="4344529" cy="6436141"/>
            <a:chOff x="4741064" y="500063"/>
            <a:chExt cx="4344927" cy="6303837"/>
          </a:xfrm>
        </p:grpSpPr>
        <p:grpSp>
          <p:nvGrpSpPr>
            <p:cNvPr id="41991" name="Group 1"/>
            <p:cNvGrpSpPr>
              <a:grpSpLocks/>
            </p:cNvGrpSpPr>
            <p:nvPr/>
          </p:nvGrpSpPr>
          <p:grpSpPr bwMode="auto">
            <a:xfrm>
              <a:off x="4741064" y="500063"/>
              <a:ext cx="4248539" cy="6029773"/>
              <a:chOff x="4741064" y="500063"/>
              <a:chExt cx="4248539" cy="6029773"/>
            </a:xfrm>
          </p:grpSpPr>
          <p:pic>
            <p:nvPicPr>
              <p:cNvPr id="25604" name="Picture 2" descr="C:\Documents and Settings\Jelinkova\Dokumenty\Marcela\Výtvarná výchova\4.19.století\4.Impresionismus\Nová složka\Edouard Manet\9.Balkon 1869.jpg"/>
              <p:cNvPicPr>
                <a:picLocks noChangeAspect="1" noChangeArrowheads="1"/>
              </p:cNvPicPr>
              <p:nvPr/>
            </p:nvPicPr>
            <p:blipFill>
              <a:blip r:embed="rId3"/>
              <a:srcRect/>
              <a:stretch>
                <a:fillRect/>
              </a:stretch>
            </p:blipFill>
            <p:spPr bwMode="auto">
              <a:xfrm>
                <a:off x="4741064" y="500063"/>
                <a:ext cx="4248539" cy="60297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Obdélník 4"/>
              <p:cNvSpPr>
                <a:spLocks noChangeArrowheads="1"/>
              </p:cNvSpPr>
              <p:nvPr/>
            </p:nvSpPr>
            <p:spPr bwMode="auto">
              <a:xfrm>
                <a:off x="5193542" y="526495"/>
                <a:ext cx="3363729" cy="512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defRPr/>
                </a:pPr>
                <a:r>
                  <a:rPr lang="cs-CZ" sz="2800" b="1" smtClean="0">
                    <a:solidFill>
                      <a:srgbClr val="FFFFFF"/>
                    </a:solidFill>
                    <a:latin typeface="Arial"/>
                  </a:rPr>
                  <a:t>„</a:t>
                </a:r>
                <a:r>
                  <a:rPr lang="cs-CZ" sz="2800" b="1" smtClean="0">
                    <a:solidFill>
                      <a:srgbClr val="FFFFFF"/>
                    </a:solidFill>
                    <a:effectLst>
                      <a:outerShdw blurRad="38100" dist="38100" dir="2700000" algn="tl">
                        <a:srgbClr val="000000">
                          <a:alpha val="43137"/>
                        </a:srgbClr>
                      </a:outerShdw>
                    </a:effectLst>
                    <a:latin typeface="Arial"/>
                  </a:rPr>
                  <a:t>Balkon</a:t>
                </a:r>
                <a:r>
                  <a:rPr lang="cs-CZ" sz="2800" b="1" dirty="0" smtClean="0">
                    <a:solidFill>
                      <a:srgbClr val="FFFFFF"/>
                    </a:solidFill>
                    <a:latin typeface="Arial"/>
                  </a:rPr>
                  <a:t>“, 1868-69 </a:t>
                </a:r>
              </a:p>
            </p:txBody>
          </p:sp>
        </p:grpSp>
        <p:sp>
          <p:nvSpPr>
            <p:cNvPr id="8" name="TextBox 7"/>
            <p:cNvSpPr txBox="1"/>
            <p:nvPr/>
          </p:nvSpPr>
          <p:spPr>
            <a:xfrm>
              <a:off x="8673661" y="6472305"/>
              <a:ext cx="412330" cy="331595"/>
            </a:xfrm>
            <a:prstGeom prst="rect">
              <a:avLst/>
            </a:prstGeom>
            <a:noFill/>
          </p:spPr>
          <p:txBody>
            <a:bodyPr wrap="none">
              <a:spAutoFit/>
            </a:bodyPr>
            <a:lstStyle/>
            <a:p>
              <a:pPr eaLnBrk="0" hangingPunct="0">
                <a:defRPr/>
              </a:pPr>
              <a:r>
                <a:rPr lang="cs-CZ" sz="1600" dirty="0" smtClean="0">
                  <a:solidFill>
                    <a:srgbClr val="000000"/>
                  </a:solidFill>
                  <a:latin typeface="Arial"/>
                </a:rPr>
                <a:t>17</a:t>
              </a:r>
              <a:endParaRPr lang="cs-CZ" sz="1600" dirty="0">
                <a:solidFill>
                  <a:srgbClr val="000000"/>
                </a:solidFill>
                <a:latin typeface="Arial"/>
              </a:endParaRPr>
            </a:p>
          </p:txBody>
        </p:sp>
      </p:grpSp>
      <p:grpSp>
        <p:nvGrpSpPr>
          <p:cNvPr id="3" name="Group 2"/>
          <p:cNvGrpSpPr>
            <a:grpSpLocks/>
          </p:cNvGrpSpPr>
          <p:nvPr/>
        </p:nvGrpSpPr>
        <p:grpSpPr bwMode="auto">
          <a:xfrm>
            <a:off x="4427538" y="357188"/>
            <a:ext cx="4692650" cy="6394866"/>
            <a:chOff x="-9078" y="500063"/>
            <a:chExt cx="4692309" cy="6394866"/>
          </a:xfrm>
        </p:grpSpPr>
        <p:pic>
          <p:nvPicPr>
            <p:cNvPr id="25602" name="Picture 3" descr="C:\Documents and Settings\Jelinkova\Dokumenty\Marcela\Výtvarná výchova\4.19.století\4.Impresionismus\Nová složka\Edouard Manet\10.E.Manet - Berthe Morisitová.jpg"/>
            <p:cNvPicPr>
              <a:picLocks noChangeAspect="1" noChangeArrowheads="1"/>
            </p:cNvPicPr>
            <p:nvPr/>
          </p:nvPicPr>
          <p:blipFill>
            <a:blip r:embed="rId4"/>
            <a:srcRect/>
            <a:stretch>
              <a:fillRect/>
            </a:stretch>
          </p:blipFill>
          <p:spPr bwMode="auto">
            <a:xfrm>
              <a:off x="135374" y="500063"/>
              <a:ext cx="4436741" cy="61150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bdélník 4"/>
            <p:cNvSpPr>
              <a:spLocks noChangeArrowheads="1"/>
            </p:cNvSpPr>
            <p:nvPr/>
          </p:nvSpPr>
          <p:spPr bwMode="auto">
            <a:xfrm>
              <a:off x="-9078" y="5978525"/>
              <a:ext cx="4692309"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defRPr/>
              </a:pPr>
              <a:r>
                <a:rPr lang="cs-CZ" sz="2800" b="1" dirty="0" smtClean="0">
                  <a:solidFill>
                    <a:srgbClr val="FFFFFF"/>
                  </a:solidFill>
                  <a:latin typeface="Arial"/>
                </a:rPr>
                <a:t>„</a:t>
              </a:r>
              <a:r>
                <a:rPr lang="cs-CZ" sz="2800" b="1" dirty="0" err="1" smtClean="0">
                  <a:solidFill>
                    <a:srgbClr val="FFFFFF"/>
                  </a:solidFill>
                  <a:latin typeface="Arial"/>
                </a:rPr>
                <a:t>Berthe</a:t>
              </a:r>
              <a:r>
                <a:rPr lang="cs-CZ" sz="2800" b="1" dirty="0" smtClean="0">
                  <a:solidFill>
                    <a:srgbClr val="FFFFFF"/>
                  </a:solidFill>
                  <a:latin typeface="Arial"/>
                </a:rPr>
                <a:t> </a:t>
              </a:r>
              <a:r>
                <a:rPr lang="cs-CZ" sz="2800" b="1" dirty="0" err="1" smtClean="0">
                  <a:solidFill>
                    <a:srgbClr val="FFFFFF"/>
                  </a:solidFill>
                  <a:latin typeface="Arial"/>
                </a:rPr>
                <a:t>Morisotová</a:t>
              </a:r>
              <a:r>
                <a:rPr lang="cs-CZ" sz="2800" b="1" dirty="0" smtClean="0">
                  <a:solidFill>
                    <a:srgbClr val="FFFFFF"/>
                  </a:solidFill>
                  <a:latin typeface="Arial"/>
                </a:rPr>
                <a:t>“, 1872</a:t>
              </a:r>
            </a:p>
          </p:txBody>
        </p:sp>
        <p:sp>
          <p:nvSpPr>
            <p:cNvPr id="9" name="TextBox 8"/>
            <p:cNvSpPr txBox="1"/>
            <p:nvPr/>
          </p:nvSpPr>
          <p:spPr>
            <a:xfrm>
              <a:off x="4159394" y="6556375"/>
              <a:ext cx="412262" cy="338554"/>
            </a:xfrm>
            <a:prstGeom prst="rect">
              <a:avLst/>
            </a:prstGeom>
            <a:noFill/>
          </p:spPr>
          <p:txBody>
            <a:bodyPr wrap="none">
              <a:spAutoFit/>
            </a:bodyPr>
            <a:lstStyle/>
            <a:p>
              <a:pPr eaLnBrk="0" hangingPunct="0">
                <a:defRPr/>
              </a:pPr>
              <a:r>
                <a:rPr lang="cs-CZ" sz="1600" dirty="0" smtClean="0">
                  <a:solidFill>
                    <a:srgbClr val="000000"/>
                  </a:solidFill>
                  <a:latin typeface="Arial"/>
                </a:rPr>
                <a:t>18</a:t>
              </a:r>
              <a:endParaRPr lang="cs-CZ" sz="1600" dirty="0">
                <a:solidFill>
                  <a:srgbClr val="000000"/>
                </a:solidFill>
                <a:latin typeface="Arial"/>
              </a:endParaRPr>
            </a:p>
          </p:txBody>
        </p:sp>
      </p:grpSp>
    </p:spTree>
    <p:extLst>
      <p:ext uri="{BB962C8B-B14F-4D97-AF65-F5344CB8AC3E}">
        <p14:creationId xmlns:p14="http://schemas.microsoft.com/office/powerpoint/2010/main" val="10618701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1000"/>
                                        <p:tgtEl>
                                          <p:spTgt spid="4"/>
                                        </p:tgtEl>
                                      </p:cBhvr>
                                    </p:animEffect>
                                  </p:childTnLst>
                                </p:cTn>
                              </p:par>
                            </p:childTnLst>
                          </p:cTn>
                        </p:par>
                        <p:par>
                          <p:cTn id="8" fill="hold" nodeType="afterGroup">
                            <p:stCondLst>
                              <p:cond delay="1000"/>
                            </p:stCondLst>
                            <p:childTnLst>
                              <p:par>
                                <p:cTn id="9" presetID="22" presetClass="entr" presetSubtype="4" fill="hold" nodeType="afterEffect">
                                  <p:stCondLst>
                                    <p:cond delay="75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5"/>
          <p:cNvSpPr>
            <a:spLocks noGrp="1" noChangeArrowheads="1"/>
          </p:cNvSpPr>
          <p:nvPr>
            <p:ph type="title"/>
          </p:nvPr>
        </p:nvSpPr>
        <p:spPr/>
        <p:txBody>
          <a:bodyPr/>
          <a:lstStyle/>
          <a:p>
            <a:r>
              <a:rPr lang="cs-CZ" smtClean="0"/>
              <a:t> </a:t>
            </a:r>
          </a:p>
        </p:txBody>
      </p:sp>
      <p:pic>
        <p:nvPicPr>
          <p:cNvPr id="24580" name="Picture 4" descr="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050"/>
            <a:ext cx="9144000" cy="699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délník 3"/>
          <p:cNvSpPr/>
          <p:nvPr/>
        </p:nvSpPr>
        <p:spPr bwMode="auto">
          <a:xfrm>
            <a:off x="2195513" y="6165850"/>
            <a:ext cx="4767262" cy="522288"/>
          </a:xfrm>
          <a:prstGeom prst="rect">
            <a:avLst/>
          </a:prstGeom>
        </p:spPr>
        <p:txBody>
          <a:bodyPr wrap="none">
            <a:spAutoFit/>
          </a:bodyPr>
          <a:lstStyle/>
          <a:p>
            <a:pPr eaLnBrk="0" hangingPunct="0">
              <a:defRPr/>
            </a:pPr>
            <a:r>
              <a:rPr lang="cs-CZ" sz="2800" b="1" dirty="0">
                <a:solidFill>
                  <a:srgbClr val="FFFFFF"/>
                </a:solidFill>
                <a:effectLst>
                  <a:outerShdw blurRad="38100" dist="38100" dir="2700000" algn="tl">
                    <a:srgbClr val="000000">
                      <a:alpha val="43137"/>
                    </a:srgbClr>
                  </a:outerShdw>
                </a:effectLst>
                <a:latin typeface="Arial"/>
              </a:rPr>
              <a:t>„Monet v </a:t>
            </a:r>
            <a:r>
              <a:rPr lang="cs-CZ" sz="2800" b="1" dirty="0" err="1">
                <a:solidFill>
                  <a:srgbClr val="FFFFFF"/>
                </a:solidFill>
                <a:effectLst>
                  <a:outerShdw blurRad="38100" dist="38100" dir="2700000" algn="tl">
                    <a:srgbClr val="000000">
                      <a:alpha val="43137"/>
                    </a:srgbClr>
                  </a:outerShdw>
                </a:effectLst>
                <a:latin typeface="Arial"/>
              </a:rPr>
              <a:t>Argenteuil</a:t>
            </a:r>
            <a:r>
              <a:rPr lang="cs-CZ" sz="2800" b="1" dirty="0">
                <a:solidFill>
                  <a:srgbClr val="FFFFFF"/>
                </a:solidFill>
                <a:effectLst>
                  <a:outerShdw blurRad="38100" dist="38100" dir="2700000" algn="tl">
                    <a:srgbClr val="000000">
                      <a:alpha val="43137"/>
                    </a:srgbClr>
                  </a:outerShdw>
                </a:effectLst>
                <a:latin typeface="Arial"/>
              </a:rPr>
              <a:t>“, 1874</a:t>
            </a:r>
          </a:p>
        </p:txBody>
      </p:sp>
      <p:sp>
        <p:nvSpPr>
          <p:cNvPr id="6" name="TextBox 5"/>
          <p:cNvSpPr txBox="1"/>
          <p:nvPr/>
        </p:nvSpPr>
        <p:spPr>
          <a:xfrm>
            <a:off x="8604250" y="6508750"/>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19</a:t>
            </a:r>
            <a:endParaRPr lang="cs-CZ" sz="1600" dirty="0">
              <a:solidFill>
                <a:srgbClr val="FFFFFF"/>
              </a:solidFill>
              <a:latin typeface="Arial"/>
            </a:endParaRPr>
          </a:p>
        </p:txBody>
      </p:sp>
    </p:spTree>
    <p:extLst>
      <p:ext uri="{BB962C8B-B14F-4D97-AF65-F5344CB8AC3E}">
        <p14:creationId xmlns:p14="http://schemas.microsoft.com/office/powerpoint/2010/main" val="8849205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4580"/>
                                        </p:tgtEl>
                                        <p:attrNameLst>
                                          <p:attrName>style.visibility</p:attrName>
                                        </p:attrNameLst>
                                      </p:cBhvr>
                                      <p:to>
                                        <p:strVal val="visible"/>
                                      </p:to>
                                    </p:set>
                                    <p:animEffect transition="in" filter="circle(out)">
                                      <p:cBhvr>
                                        <p:cTn id="7" dur="1000"/>
                                        <p:tgtEl>
                                          <p:spTgt spid="24580"/>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22530" name="Group 1"/>
          <p:cNvGrpSpPr>
            <a:grpSpLocks/>
          </p:cNvGrpSpPr>
          <p:nvPr/>
        </p:nvGrpSpPr>
        <p:grpSpPr bwMode="auto">
          <a:xfrm>
            <a:off x="0" y="0"/>
            <a:ext cx="9144000" cy="6858000"/>
            <a:chOff x="0" y="0"/>
            <a:chExt cx="9144000" cy="6858000"/>
          </a:xfrm>
        </p:grpSpPr>
        <p:pic>
          <p:nvPicPr>
            <p:cNvPr id="48133" name="Picture 2" descr="bar ve foli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délník 2"/>
            <p:cNvSpPr>
              <a:spLocks noChangeArrowheads="1"/>
            </p:cNvSpPr>
            <p:nvPr/>
          </p:nvSpPr>
          <p:spPr bwMode="auto">
            <a:xfrm>
              <a:off x="2638425" y="6334125"/>
              <a:ext cx="1841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defRPr/>
              </a:pPr>
              <a:endParaRPr lang="cs-CZ" sz="2800" b="1" dirty="0" smtClean="0">
                <a:solidFill>
                  <a:srgbClr val="FFFFFF"/>
                </a:solidFill>
                <a:effectLst>
                  <a:outerShdw blurRad="38100" dist="38100" dir="2700000" algn="tl">
                    <a:srgbClr val="000000">
                      <a:alpha val="43137"/>
                    </a:srgbClr>
                  </a:outerShdw>
                </a:effectLst>
                <a:latin typeface="Times New Roman" panose="02020603050405020304" pitchFamily="18" charset="0"/>
              </a:endParaRPr>
            </a:p>
          </p:txBody>
        </p:sp>
      </p:grpSp>
      <p:sp>
        <p:nvSpPr>
          <p:cNvPr id="2" name="Text Placeholder 1"/>
          <p:cNvSpPr>
            <a:spLocks noGrp="1"/>
          </p:cNvSpPr>
          <p:nvPr>
            <p:ph type="body" sz="quarter" idx="13"/>
          </p:nvPr>
        </p:nvSpPr>
        <p:spPr>
          <a:xfrm>
            <a:off x="1979613" y="5970588"/>
            <a:ext cx="5314950" cy="914400"/>
          </a:xfrm>
        </p:spPr>
        <p:txBody>
          <a:bodyPr/>
          <a:lstStyle/>
          <a:p>
            <a:pPr algn="ctr">
              <a:defRPr/>
            </a:pPr>
            <a:r>
              <a:rPr lang="cs-CZ" dirty="0"/>
              <a:t>„Bar ve Folies-Bergère “</a:t>
            </a:r>
          </a:p>
          <a:p>
            <a:pPr algn="ctr">
              <a:defRPr/>
            </a:pPr>
            <a:endParaRPr lang="cs-CZ" dirty="0"/>
          </a:p>
        </p:txBody>
      </p:sp>
      <p:sp>
        <p:nvSpPr>
          <p:cNvPr id="6" name="TextBox 5"/>
          <p:cNvSpPr txBox="1"/>
          <p:nvPr/>
        </p:nvSpPr>
        <p:spPr>
          <a:xfrm>
            <a:off x="8512175" y="6370638"/>
            <a:ext cx="412292" cy="338554"/>
          </a:xfrm>
          <a:prstGeom prst="rect">
            <a:avLst/>
          </a:prstGeom>
          <a:noFill/>
        </p:spPr>
        <p:txBody>
          <a:bodyPr wrap="none">
            <a:spAutoFit/>
          </a:bodyPr>
          <a:lstStyle/>
          <a:p>
            <a:pPr eaLnBrk="0" hangingPunct="0">
              <a:defRPr/>
            </a:pPr>
            <a:r>
              <a:rPr lang="cs-CZ" sz="1600" dirty="0" smtClean="0">
                <a:solidFill>
                  <a:srgbClr val="FFFFFF"/>
                </a:solidFill>
                <a:latin typeface="Arial"/>
              </a:rPr>
              <a:t>20</a:t>
            </a:r>
            <a:endParaRPr lang="cs-CZ" sz="1600" dirty="0">
              <a:solidFill>
                <a:srgbClr val="FFFFFF"/>
              </a:solidFill>
              <a:latin typeface="Arial"/>
            </a:endParaRPr>
          </a:p>
        </p:txBody>
      </p:sp>
    </p:spTree>
    <p:extLst>
      <p:ext uri="{BB962C8B-B14F-4D97-AF65-F5344CB8AC3E}">
        <p14:creationId xmlns:p14="http://schemas.microsoft.com/office/powerpoint/2010/main" val="26820851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32" fill="hold"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circle(out)">
                                      <p:cBhvr>
                                        <p:cTn id="7" dur="1000"/>
                                        <p:tgtEl>
                                          <p:spTgt spid="22530"/>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nodeType="afterGroup">
                            <p:stCondLst>
                              <p:cond delay="1500"/>
                            </p:stCondLst>
                            <p:childTnLst>
                              <p:par>
                                <p:cTn id="13" presetID="2" presetClass="entr" presetSubtype="4" fill="hold" grpId="0" nodeType="after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additive="base">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blipFill dpi="0" rotWithShape="1">
          <a:blip r:embed="rId3">
            <a:lum/>
          </a:blip>
          <a:srcRect/>
          <a:stretch>
            <a:fillRect t="-2000" b="-2000"/>
          </a:stretch>
        </a:blipFill>
        <a:effectLst/>
      </p:bgPr>
    </p:bg>
    <p:spTree>
      <p:nvGrpSpPr>
        <p:cNvPr id="1" name=""/>
        <p:cNvGrpSpPr/>
        <p:nvPr/>
      </p:nvGrpSpPr>
      <p:grpSpPr>
        <a:xfrm>
          <a:off x="0" y="0"/>
          <a:ext cx="0" cy="0"/>
          <a:chOff x="0" y="0"/>
          <a:chExt cx="0" cy="0"/>
        </a:xfrm>
      </p:grpSpPr>
      <p:sp>
        <p:nvSpPr>
          <p:cNvPr id="50181" name="Rectangle 5"/>
          <p:cNvSpPr>
            <a:spLocks noGrp="1" noChangeArrowheads="1"/>
          </p:cNvSpPr>
          <p:nvPr>
            <p:ph type="ctrTitle" idx="4294967295"/>
          </p:nvPr>
        </p:nvSpPr>
        <p:spPr>
          <a:xfrm>
            <a:off x="755576" y="3429000"/>
            <a:ext cx="7772400" cy="1470025"/>
          </a:xfrm>
          <a:extLst/>
        </p:spPr>
        <p:txBody>
          <a:bodyPr/>
          <a:lstStyle/>
          <a:p>
            <a:pPr>
              <a:defRPr/>
            </a:pPr>
            <a:r>
              <a:rPr lang="cs-CZ" sz="11500" dirty="0" smtClean="0">
                <a:ln>
                  <a:solidFill>
                    <a:srgbClr val="C5C546"/>
                  </a:solidFill>
                </a:ln>
                <a:solidFill>
                  <a:srgbClr val="FFFF00"/>
                </a:solidFill>
                <a:effectLst>
                  <a:outerShdw blurRad="38100" dist="38100" dir="2700000" algn="tl">
                    <a:srgbClr val="000000">
                      <a:alpha val="43137"/>
                    </a:srgbClr>
                  </a:outerShdw>
                </a:effectLst>
              </a:rPr>
              <a:t>KONEC</a:t>
            </a:r>
            <a:endParaRPr lang="cs-CZ" sz="6600" dirty="0" smtClean="0">
              <a:ln>
                <a:solidFill>
                  <a:srgbClr val="C5C546"/>
                </a:solidFill>
              </a:ln>
              <a:solidFill>
                <a:srgbClr val="FFFF00"/>
              </a:solidFill>
              <a:effectLst>
                <a:outerShdw blurRad="38100" dist="38100" dir="2700000" algn="tl">
                  <a:srgbClr val="000000">
                    <a:alpha val="43137"/>
                  </a:srgbClr>
                </a:outerShdw>
              </a:effectLst>
            </a:endParaRPr>
          </a:p>
        </p:txBody>
      </p:sp>
      <p:sp>
        <p:nvSpPr>
          <p:cNvPr id="3" name="TextBox 2"/>
          <p:cNvSpPr txBox="1"/>
          <p:nvPr/>
        </p:nvSpPr>
        <p:spPr>
          <a:xfrm>
            <a:off x="8676456" y="6381328"/>
            <a:ext cx="298480" cy="338554"/>
          </a:xfrm>
          <a:prstGeom prst="rect">
            <a:avLst/>
          </a:prstGeom>
          <a:noFill/>
        </p:spPr>
        <p:txBody>
          <a:bodyPr wrap="none">
            <a:spAutoFit/>
          </a:bodyPr>
          <a:lstStyle/>
          <a:p>
            <a:pPr eaLnBrk="0" hangingPunct="0">
              <a:defRPr/>
            </a:pPr>
            <a:r>
              <a:rPr lang="cs-CZ" sz="1600" dirty="0" smtClean="0">
                <a:solidFill>
                  <a:srgbClr val="FFFFFF"/>
                </a:solidFill>
                <a:latin typeface="Arial"/>
              </a:rPr>
              <a:t>9</a:t>
            </a:r>
            <a:endParaRPr lang="cs-CZ" sz="1600" dirty="0">
              <a:solidFill>
                <a:srgbClr val="FFFFFF"/>
              </a:solidFill>
              <a:latin typeface="Arial"/>
            </a:endParaRPr>
          </a:p>
        </p:txBody>
      </p:sp>
    </p:spTree>
    <p:extLst>
      <p:ext uri="{BB962C8B-B14F-4D97-AF65-F5344CB8AC3E}">
        <p14:creationId xmlns:p14="http://schemas.microsoft.com/office/powerpoint/2010/main" val="980840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50181"/>
                                        </p:tgtEl>
                                        <p:attrNameLst>
                                          <p:attrName>style.visibility</p:attrName>
                                        </p:attrNameLst>
                                      </p:cBhvr>
                                      <p:to>
                                        <p:strVal val="visible"/>
                                      </p:to>
                                    </p:set>
                                    <p:anim calcmode="lin" valueType="num">
                                      <p:cBhvr>
                                        <p:cTn id="7" dur="2000" fill="hold"/>
                                        <p:tgtEl>
                                          <p:spTgt spid="50181"/>
                                        </p:tgtEl>
                                        <p:attrNameLst>
                                          <p:attrName>ppt_w</p:attrName>
                                        </p:attrNameLst>
                                      </p:cBhvr>
                                      <p:tavLst>
                                        <p:tav tm="0">
                                          <p:val>
                                            <p:fltVal val="0"/>
                                          </p:val>
                                        </p:tav>
                                        <p:tav tm="100000">
                                          <p:val>
                                            <p:strVal val="#ppt_w"/>
                                          </p:val>
                                        </p:tav>
                                      </p:tavLst>
                                    </p:anim>
                                    <p:anim calcmode="lin" valueType="num">
                                      <p:cBhvr>
                                        <p:cTn id="8" dur="2000" fill="hold"/>
                                        <p:tgtEl>
                                          <p:spTgt spid="50181"/>
                                        </p:tgtEl>
                                        <p:attrNameLst>
                                          <p:attrName>ppt_h</p:attrName>
                                        </p:attrNameLst>
                                      </p:cBhvr>
                                      <p:tavLst>
                                        <p:tav tm="0">
                                          <p:val>
                                            <p:fltVal val="0"/>
                                          </p:val>
                                        </p:tav>
                                        <p:tav tm="100000">
                                          <p:val>
                                            <p:strVal val="#ppt_h"/>
                                          </p:val>
                                        </p:tav>
                                      </p:tavLst>
                                    </p:anim>
                                    <p:animEffect transition="in" filter="fade">
                                      <p:cBhvr>
                                        <p:cTn id="9" dur="2000"/>
                                        <p:tgtEl>
                                          <p:spTgt spid="50181"/>
                                        </p:tgtEl>
                                      </p:cBhvr>
                                    </p:animEffect>
                                  </p:childTnLst>
                                </p:cTn>
                              </p:par>
                            </p:childTnLst>
                          </p:cTn>
                        </p:par>
                        <p:par>
                          <p:cTn id="10" fill="hold">
                            <p:stCondLst>
                              <p:cond delay="2000"/>
                            </p:stCondLst>
                            <p:childTnLst>
                              <p:par>
                                <p:cTn id="11" presetID="3" presetClass="emph" presetSubtype="2" fill="hold" grpId="1" nodeType="afterEffect">
                                  <p:stCondLst>
                                    <p:cond delay="0"/>
                                  </p:stCondLst>
                                  <p:childTnLst>
                                    <p:animClr clrSpc="rgb" dir="cw">
                                      <p:cBhvr override="childStyle">
                                        <p:cTn id="12" dur="2000" fill="hold"/>
                                        <p:tgtEl>
                                          <p:spTgt spid="50181"/>
                                        </p:tgtEl>
                                        <p:attrNameLst>
                                          <p:attrName>style.color</p:attrName>
                                        </p:attrNameLst>
                                      </p:cBhvr>
                                      <p:to>
                                        <a:srgbClr val="6A3894"/>
                                      </p:to>
                                    </p:animClr>
                                  </p:childTnLst>
                                </p:cTn>
                              </p:par>
                            </p:childTnLst>
                          </p:cTn>
                        </p:par>
                        <p:par>
                          <p:cTn id="13" fill="hold">
                            <p:stCondLst>
                              <p:cond delay="4000"/>
                            </p:stCondLst>
                            <p:childTnLst>
                              <p:par>
                                <p:cTn id="14" presetID="10" presetClass="entr" presetSubtype="0" fill="hold" grpId="0" nodeType="after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1" grpId="0"/>
      <p:bldP spid="50181" grpId="1"/>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defRPr/>
            </a:pPr>
            <a:r>
              <a:rPr lang="cs-CZ" sz="6000" dirty="0" smtClean="0"/>
              <a:t>ÚKOL</a:t>
            </a:r>
            <a:endParaRPr lang="cs-CZ" dirty="0"/>
          </a:p>
        </p:txBody>
      </p:sp>
      <p:sp>
        <p:nvSpPr>
          <p:cNvPr id="5" name="Subtitle 4"/>
          <p:cNvSpPr>
            <a:spLocks noGrp="1"/>
          </p:cNvSpPr>
          <p:nvPr>
            <p:ph type="subTitle" idx="1"/>
          </p:nvPr>
        </p:nvSpPr>
        <p:spPr>
          <a:xfrm>
            <a:off x="827088" y="4437063"/>
            <a:ext cx="7450137" cy="1752600"/>
          </a:xfrm>
        </p:spPr>
        <p:txBody>
          <a:bodyPr/>
          <a:lstStyle/>
          <a:p>
            <a:pPr algn="l">
              <a:defRPr/>
            </a:pPr>
            <a:r>
              <a:rPr lang="cs-CZ" sz="2800" dirty="0" smtClean="0">
                <a:effectLst>
                  <a:outerShdw blurRad="38100" dist="38100" dir="2700000" algn="tl">
                    <a:srgbClr val="000000">
                      <a:alpha val="43137"/>
                    </a:srgbClr>
                  </a:outerShdw>
                </a:effectLst>
              </a:rPr>
              <a:t>Složte a poznejte obrázek.</a:t>
            </a:r>
          </a:p>
          <a:p>
            <a:pPr algn="l">
              <a:defRPr/>
            </a:pPr>
            <a:r>
              <a:rPr lang="cs-CZ" sz="2800" dirty="0" smtClean="0">
                <a:effectLst>
                  <a:outerShdw blurRad="38100" dist="38100" dir="2700000" algn="tl">
                    <a:srgbClr val="000000">
                      <a:alpha val="43137"/>
                    </a:srgbClr>
                  </a:outerShdw>
                </a:effectLst>
              </a:rPr>
              <a:t>Tahem myší přesuňte a poskládejte jednotlivé dílky tak, aby na sebe správně navazovaly.</a:t>
            </a:r>
          </a:p>
          <a:p>
            <a:pPr>
              <a:defRPr/>
            </a:pPr>
            <a:endParaRPr lang="cs-CZ" dirty="0"/>
          </a:p>
        </p:txBody>
      </p:sp>
    </p:spTree>
    <p:extLst>
      <p:ext uri="{BB962C8B-B14F-4D97-AF65-F5344CB8AC3E}">
        <p14:creationId xmlns:p14="http://schemas.microsoft.com/office/powerpoint/2010/main" val="9690695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par>
                          <p:cTn id="11" fill="hold" nodeType="afterGroup">
                            <p:stCondLst>
                              <p:cond delay="1000"/>
                            </p:stCondLst>
                            <p:childTnLst>
                              <p:par>
                                <p:cTn id="12" presetID="22" presetClass="entr" presetSubtype="8" fill="hold" grpId="0" nodeType="afterEffect">
                                  <p:stCondLst>
                                    <p:cond delay="50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left)">
                                      <p:cBhvr>
                                        <p:cTn id="14" dur="500"/>
                                        <p:tgtEl>
                                          <p:spTgt spid="5">
                                            <p:txEl>
                                              <p:pRg st="0" end="0"/>
                                            </p:txEl>
                                          </p:spTgt>
                                        </p:tgtEl>
                                      </p:cBhvr>
                                    </p:animEffect>
                                  </p:childTnLst>
                                </p:cTn>
                              </p:par>
                            </p:childTnLst>
                          </p:cTn>
                        </p:par>
                        <p:par>
                          <p:cTn id="15" fill="hold" nodeType="afterGroup">
                            <p:stCondLst>
                              <p:cond delay="2000"/>
                            </p:stCondLst>
                            <p:childTnLst>
                              <p:par>
                                <p:cTn id="16" presetID="22" presetClass="entr" presetSubtype="8" fill="hold" grpId="0" nodeType="afterEffect">
                                  <p:stCondLst>
                                    <p:cond delay="50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wipe(left)">
                                      <p:cBhvr>
                                        <p:cTn id="18"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3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91450" y="5576888"/>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3" name="Picture 3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49988" y="2803525"/>
            <a:ext cx="135413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3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815263" y="1409700"/>
            <a:ext cx="135413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3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84713" y="1404938"/>
            <a:ext cx="135413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3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261100" y="-1588"/>
            <a:ext cx="1354138" cy="129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7" name="Picture 38"/>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242050" y="1412875"/>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8" name="Picture 40"/>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588" y="1390650"/>
            <a:ext cx="135413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9" name="Picture 41"/>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815263" y="2781300"/>
            <a:ext cx="135413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0" name="Picture 42"/>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86100" y="2781300"/>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1" name="Picture 43"/>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531938" y="2800350"/>
            <a:ext cx="135413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2" name="Picture 44"/>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543050" y="-20638"/>
            <a:ext cx="1354138" cy="129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3" name="Picture 45"/>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4657725" y="-26988"/>
            <a:ext cx="1354138" cy="129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4" name="Picture 46"/>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4730750" y="5578475"/>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5" name="Picture 47"/>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11113" y="2800350"/>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6" name="Picture 49"/>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11113" y="-26988"/>
            <a:ext cx="1354138"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7" name="Picture 50"/>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6242050" y="4160838"/>
            <a:ext cx="1354138" cy="129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8" name="Picture 51"/>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3125788" y="5562600"/>
            <a:ext cx="135413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9" name="Picture 52"/>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6350" y="4208463"/>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0" name="Picture 53"/>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1498600" y="4206875"/>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1" name="Picture 54"/>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1588" y="5583238"/>
            <a:ext cx="135413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2" name="Picture 55"/>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4716463" y="4160838"/>
            <a:ext cx="1354137" cy="129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3" name="Picture 56"/>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4686300" y="2787650"/>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4" name="Picture 57"/>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1562100" y="5576888"/>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5" name="Picture 58"/>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3098800" y="4173538"/>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6" name="Picture 59"/>
          <p:cNvPicPr>
            <a:picLocks noChangeAspect="1"/>
          </p:cNvPicPr>
          <p:nvPr/>
        </p:nvPicPr>
        <p:blipFill>
          <a:blip r:embed="rId27">
            <a:extLst>
              <a:ext uri="{28A0092B-C50C-407E-A947-70E740481C1C}">
                <a14:useLocalDpi xmlns:a14="http://schemas.microsoft.com/office/drawing/2010/main" val="0"/>
              </a:ext>
            </a:extLst>
          </a:blip>
          <a:srcRect/>
          <a:stretch>
            <a:fillRect/>
          </a:stretch>
        </p:blipFill>
        <p:spPr bwMode="auto">
          <a:xfrm>
            <a:off x="7794625" y="4173538"/>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7" name="Picture 60"/>
          <p:cNvPicPr>
            <a:picLocks noChangeAspect="1"/>
          </p:cNvPicPr>
          <p:nvPr/>
        </p:nvPicPr>
        <p:blipFill>
          <a:blip r:embed="rId28">
            <a:extLst>
              <a:ext uri="{28A0092B-C50C-407E-A947-70E740481C1C}">
                <a14:useLocalDpi xmlns:a14="http://schemas.microsoft.com/office/drawing/2010/main" val="0"/>
              </a:ext>
            </a:extLst>
          </a:blip>
          <a:srcRect/>
          <a:stretch>
            <a:fillRect/>
          </a:stretch>
        </p:blipFill>
        <p:spPr bwMode="auto">
          <a:xfrm>
            <a:off x="1577975" y="1412875"/>
            <a:ext cx="1354138"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8" name="Picture 61"/>
          <p:cNvPicPr>
            <a:picLocks noChangeAspect="1"/>
          </p:cNvPicPr>
          <p:nvPr/>
        </p:nvPicPr>
        <p:blipFill>
          <a:blip r:embed="rId29">
            <a:extLst>
              <a:ext uri="{28A0092B-C50C-407E-A947-70E740481C1C}">
                <a14:useLocalDpi xmlns:a14="http://schemas.microsoft.com/office/drawing/2010/main" val="0"/>
              </a:ext>
            </a:extLst>
          </a:blip>
          <a:srcRect/>
          <a:stretch>
            <a:fillRect/>
          </a:stretch>
        </p:blipFill>
        <p:spPr bwMode="auto">
          <a:xfrm>
            <a:off x="3067050" y="-26988"/>
            <a:ext cx="1354138" cy="129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9" name="Picture 128"/>
          <p:cNvPicPr>
            <a:picLocks noChangeAspect="1"/>
          </p:cNvPicPr>
          <p:nvPr/>
        </p:nvPicPr>
        <p:blipFill>
          <a:blip r:embed="rId30">
            <a:extLst>
              <a:ext uri="{28A0092B-C50C-407E-A947-70E740481C1C}">
                <a14:useLocalDpi xmlns:a14="http://schemas.microsoft.com/office/drawing/2010/main" val="0"/>
              </a:ext>
            </a:extLst>
          </a:blip>
          <a:srcRect/>
          <a:stretch>
            <a:fillRect/>
          </a:stretch>
        </p:blipFill>
        <p:spPr bwMode="auto">
          <a:xfrm>
            <a:off x="7818438" y="-26988"/>
            <a:ext cx="135413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0" name="Picture 129"/>
          <p:cNvPicPr>
            <a:picLocks noChangeAspect="1"/>
          </p:cNvPicPr>
          <p:nvPr/>
        </p:nvPicPr>
        <p:blipFill>
          <a:blip r:embed="rId31">
            <a:extLst>
              <a:ext uri="{28A0092B-C50C-407E-A947-70E740481C1C}">
                <a14:useLocalDpi xmlns:a14="http://schemas.microsoft.com/office/drawing/2010/main" val="0"/>
              </a:ext>
            </a:extLst>
          </a:blip>
          <a:srcRect/>
          <a:stretch>
            <a:fillRect/>
          </a:stretch>
        </p:blipFill>
        <p:spPr bwMode="auto">
          <a:xfrm>
            <a:off x="6261100" y="5562600"/>
            <a:ext cx="1354138"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1" name="Picture 3"/>
          <p:cNvPicPr>
            <a:picLocks noChangeAspect="1"/>
          </p:cNvPicPr>
          <p:nvPr/>
        </p:nvPicPr>
        <p:blipFill>
          <a:blip r:embed="rId32">
            <a:extLst>
              <a:ext uri="{28A0092B-C50C-407E-A947-70E740481C1C}">
                <a14:useLocalDpi xmlns:a14="http://schemas.microsoft.com/office/drawing/2010/main" val="0"/>
              </a:ext>
            </a:extLst>
          </a:blip>
          <a:srcRect/>
          <a:stretch>
            <a:fillRect/>
          </a:stretch>
        </p:blipFill>
        <p:spPr bwMode="auto">
          <a:xfrm>
            <a:off x="3125788" y="1390650"/>
            <a:ext cx="1354137"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0553217"/>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250" name="Group 2"/>
          <p:cNvGrpSpPr>
            <a:grpSpLocks/>
          </p:cNvGrpSpPr>
          <p:nvPr/>
        </p:nvGrpSpPr>
        <p:grpSpPr bwMode="auto">
          <a:xfrm>
            <a:off x="3138488" y="4173538"/>
            <a:ext cx="1354137" cy="1295400"/>
            <a:chOff x="3049831" y="4182054"/>
            <a:chExt cx="1354153" cy="1296000"/>
          </a:xfrm>
        </p:grpSpPr>
        <p:pic>
          <p:nvPicPr>
            <p:cNvPr id="53339" name="Picture 5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9831" y="4182054"/>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 name="TextBox 88"/>
            <p:cNvSpPr txBox="1"/>
            <p:nvPr/>
          </p:nvSpPr>
          <p:spPr>
            <a:xfrm>
              <a:off x="3421310" y="4579113"/>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25</a:t>
              </a:r>
            </a:p>
          </p:txBody>
        </p:sp>
      </p:grpSp>
      <p:grpSp>
        <p:nvGrpSpPr>
          <p:cNvPr id="53251" name="Group 13"/>
          <p:cNvGrpSpPr>
            <a:grpSpLocks/>
          </p:cNvGrpSpPr>
          <p:nvPr/>
        </p:nvGrpSpPr>
        <p:grpSpPr bwMode="auto">
          <a:xfrm>
            <a:off x="1541463" y="1411288"/>
            <a:ext cx="1354137" cy="1295400"/>
            <a:chOff x="1498700" y="1425147"/>
            <a:chExt cx="1354153" cy="1296000"/>
          </a:xfrm>
        </p:grpSpPr>
        <p:pic>
          <p:nvPicPr>
            <p:cNvPr id="53337" name="Picture 60"/>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98700" y="1425147"/>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 name="TextBox 68"/>
            <p:cNvSpPr txBox="1"/>
            <p:nvPr/>
          </p:nvSpPr>
          <p:spPr>
            <a:xfrm>
              <a:off x="1809854" y="1819029"/>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27</a:t>
              </a:r>
            </a:p>
          </p:txBody>
        </p:sp>
      </p:grpSp>
      <p:grpSp>
        <p:nvGrpSpPr>
          <p:cNvPr id="53252" name="Group 26"/>
          <p:cNvGrpSpPr>
            <a:grpSpLocks/>
          </p:cNvGrpSpPr>
          <p:nvPr/>
        </p:nvGrpSpPr>
        <p:grpSpPr bwMode="auto">
          <a:xfrm>
            <a:off x="1588" y="1425575"/>
            <a:ext cx="1354137" cy="1295400"/>
            <a:chOff x="2261" y="1425147"/>
            <a:chExt cx="1354153" cy="1296000"/>
          </a:xfrm>
        </p:grpSpPr>
        <p:pic>
          <p:nvPicPr>
            <p:cNvPr id="53335" name="Picture 4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61" y="1425147"/>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88042" y="1831735"/>
              <a:ext cx="412755"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7</a:t>
              </a:r>
            </a:p>
          </p:txBody>
        </p:sp>
      </p:grpSp>
      <p:grpSp>
        <p:nvGrpSpPr>
          <p:cNvPr id="53253" name="Group 24"/>
          <p:cNvGrpSpPr>
            <a:grpSpLocks/>
          </p:cNvGrpSpPr>
          <p:nvPr/>
        </p:nvGrpSpPr>
        <p:grpSpPr bwMode="auto">
          <a:xfrm>
            <a:off x="6249988" y="2803525"/>
            <a:ext cx="1354137" cy="1295400"/>
            <a:chOff x="6250395" y="2803642"/>
            <a:chExt cx="1354153" cy="1296000"/>
          </a:xfrm>
        </p:grpSpPr>
        <p:pic>
          <p:nvPicPr>
            <p:cNvPr id="53333" name="Picture 3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250395" y="2803642"/>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 name="TextBox 39"/>
            <p:cNvSpPr txBox="1"/>
            <p:nvPr/>
          </p:nvSpPr>
          <p:spPr>
            <a:xfrm>
              <a:off x="6721888" y="3195937"/>
              <a:ext cx="411168"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a:t>
              </a:r>
            </a:p>
          </p:txBody>
        </p:sp>
      </p:grpSp>
      <p:grpSp>
        <p:nvGrpSpPr>
          <p:cNvPr id="53254" name="Group 21"/>
          <p:cNvGrpSpPr>
            <a:grpSpLocks/>
          </p:cNvGrpSpPr>
          <p:nvPr/>
        </p:nvGrpSpPr>
        <p:grpSpPr bwMode="auto">
          <a:xfrm>
            <a:off x="4659313" y="1425575"/>
            <a:ext cx="1354137" cy="1295400"/>
            <a:chOff x="4659470" y="1425147"/>
            <a:chExt cx="1354153" cy="1296000"/>
          </a:xfrm>
        </p:grpSpPr>
        <p:pic>
          <p:nvPicPr>
            <p:cNvPr id="53331" name="Picture 3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59470" y="1425147"/>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TextBox 48"/>
            <p:cNvSpPr txBox="1"/>
            <p:nvPr/>
          </p:nvSpPr>
          <p:spPr>
            <a:xfrm>
              <a:off x="5184938" y="1819029"/>
              <a:ext cx="412755"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3</a:t>
              </a:r>
            </a:p>
          </p:txBody>
        </p:sp>
      </p:grpSp>
      <p:grpSp>
        <p:nvGrpSpPr>
          <p:cNvPr id="53255" name="Group 20"/>
          <p:cNvGrpSpPr>
            <a:grpSpLocks/>
          </p:cNvGrpSpPr>
          <p:nvPr/>
        </p:nvGrpSpPr>
        <p:grpSpPr bwMode="auto">
          <a:xfrm>
            <a:off x="1508125" y="-11113"/>
            <a:ext cx="1354138" cy="1295401"/>
            <a:chOff x="1507681" y="-11236"/>
            <a:chExt cx="1354153" cy="1296000"/>
          </a:xfrm>
        </p:grpSpPr>
        <p:pic>
          <p:nvPicPr>
            <p:cNvPr id="53329" name="Picture 4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7681" y="-11236"/>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 name="TextBox 62"/>
            <p:cNvSpPr txBox="1"/>
            <p:nvPr/>
          </p:nvSpPr>
          <p:spPr>
            <a:xfrm>
              <a:off x="1837885" y="400117"/>
              <a:ext cx="617545" cy="584470"/>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11</a:t>
              </a:r>
            </a:p>
          </p:txBody>
        </p:sp>
      </p:grpSp>
      <p:grpSp>
        <p:nvGrpSpPr>
          <p:cNvPr id="53256" name="Group 18"/>
          <p:cNvGrpSpPr>
            <a:grpSpLocks/>
          </p:cNvGrpSpPr>
          <p:nvPr/>
        </p:nvGrpSpPr>
        <p:grpSpPr bwMode="auto">
          <a:xfrm>
            <a:off x="1531938" y="2800350"/>
            <a:ext cx="1354137" cy="1295400"/>
            <a:chOff x="1531185" y="2800233"/>
            <a:chExt cx="1354153" cy="1296000"/>
          </a:xfrm>
        </p:grpSpPr>
        <p:pic>
          <p:nvPicPr>
            <p:cNvPr id="53327" name="Picture 4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531185" y="2800233"/>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Box 63"/>
            <p:cNvSpPr txBox="1"/>
            <p:nvPr/>
          </p:nvSpPr>
          <p:spPr>
            <a:xfrm>
              <a:off x="1821700" y="3217939"/>
              <a:ext cx="639771"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10</a:t>
              </a:r>
            </a:p>
          </p:txBody>
        </p:sp>
      </p:grpSp>
      <p:grpSp>
        <p:nvGrpSpPr>
          <p:cNvPr id="53257" name="Group 17"/>
          <p:cNvGrpSpPr>
            <a:grpSpLocks/>
          </p:cNvGrpSpPr>
          <p:nvPr/>
        </p:nvGrpSpPr>
        <p:grpSpPr bwMode="auto">
          <a:xfrm>
            <a:off x="1588" y="2800350"/>
            <a:ext cx="1354137" cy="1295400"/>
            <a:chOff x="32684" y="2800233"/>
            <a:chExt cx="1354153" cy="1296000"/>
          </a:xfrm>
        </p:grpSpPr>
        <p:pic>
          <p:nvPicPr>
            <p:cNvPr id="53325" name="Picture 47"/>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2684" y="2800233"/>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TextBox 64"/>
            <p:cNvSpPr txBox="1"/>
            <p:nvPr/>
          </p:nvSpPr>
          <p:spPr>
            <a:xfrm>
              <a:off x="337488" y="3192528"/>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14</a:t>
              </a:r>
            </a:p>
          </p:txBody>
        </p:sp>
      </p:grpSp>
      <p:grpSp>
        <p:nvGrpSpPr>
          <p:cNvPr id="53258" name="Group 16"/>
          <p:cNvGrpSpPr>
            <a:grpSpLocks/>
          </p:cNvGrpSpPr>
          <p:nvPr/>
        </p:nvGrpSpPr>
        <p:grpSpPr bwMode="auto">
          <a:xfrm>
            <a:off x="3060700" y="1390650"/>
            <a:ext cx="1354138" cy="1295400"/>
            <a:chOff x="3029685" y="1431540"/>
            <a:chExt cx="1354154" cy="1296000"/>
          </a:xfrm>
        </p:grpSpPr>
        <p:pic>
          <p:nvPicPr>
            <p:cNvPr id="53323" name="Picture 3"/>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29685" y="1431540"/>
              <a:ext cx="1354154"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 name="TextBox 65"/>
            <p:cNvSpPr txBox="1"/>
            <p:nvPr/>
          </p:nvSpPr>
          <p:spPr>
            <a:xfrm>
              <a:off x="3383702" y="1827011"/>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15</a:t>
              </a:r>
            </a:p>
          </p:txBody>
        </p:sp>
      </p:grpSp>
      <p:grpSp>
        <p:nvGrpSpPr>
          <p:cNvPr id="53259" name="Group 15"/>
          <p:cNvGrpSpPr>
            <a:grpSpLocks/>
          </p:cNvGrpSpPr>
          <p:nvPr/>
        </p:nvGrpSpPr>
        <p:grpSpPr bwMode="auto">
          <a:xfrm>
            <a:off x="-11113" y="-26988"/>
            <a:ext cx="1354138" cy="1296988"/>
            <a:chOff x="-10374" y="-26764"/>
            <a:chExt cx="1354153" cy="1296000"/>
          </a:xfrm>
        </p:grpSpPr>
        <p:pic>
          <p:nvPicPr>
            <p:cNvPr id="53321" name="Picture 49"/>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374" y="-26764"/>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TextBox 66"/>
            <p:cNvSpPr txBox="1"/>
            <p:nvPr/>
          </p:nvSpPr>
          <p:spPr>
            <a:xfrm>
              <a:off x="305542" y="353947"/>
              <a:ext cx="639770" cy="58534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16</a:t>
              </a:r>
            </a:p>
          </p:txBody>
        </p:sp>
      </p:grpSp>
      <p:grpSp>
        <p:nvGrpSpPr>
          <p:cNvPr id="53260" name="Group 14"/>
          <p:cNvGrpSpPr>
            <a:grpSpLocks/>
          </p:cNvGrpSpPr>
          <p:nvPr/>
        </p:nvGrpSpPr>
        <p:grpSpPr bwMode="auto">
          <a:xfrm>
            <a:off x="7791450" y="5576888"/>
            <a:ext cx="1354138" cy="1295400"/>
            <a:chOff x="7790865" y="5576188"/>
            <a:chExt cx="1354153" cy="1296000"/>
          </a:xfrm>
        </p:grpSpPr>
        <p:pic>
          <p:nvPicPr>
            <p:cNvPr id="53319" name="Picture 33"/>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7790865" y="557618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TextBox 67"/>
            <p:cNvSpPr txBox="1"/>
            <p:nvPr/>
          </p:nvSpPr>
          <p:spPr>
            <a:xfrm>
              <a:off x="8148057" y="5974835"/>
              <a:ext cx="639769" cy="586059"/>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30</a:t>
              </a:r>
            </a:p>
          </p:txBody>
        </p:sp>
      </p:grpSp>
      <p:grpSp>
        <p:nvGrpSpPr>
          <p:cNvPr id="53261" name="Group 9"/>
          <p:cNvGrpSpPr>
            <a:grpSpLocks/>
          </p:cNvGrpSpPr>
          <p:nvPr/>
        </p:nvGrpSpPr>
        <p:grpSpPr bwMode="auto">
          <a:xfrm>
            <a:off x="6261100" y="4187825"/>
            <a:ext cx="1354138" cy="1296988"/>
            <a:chOff x="6261037" y="4201339"/>
            <a:chExt cx="1354153" cy="1296000"/>
          </a:xfrm>
        </p:grpSpPr>
        <p:pic>
          <p:nvPicPr>
            <p:cNvPr id="53317" name="Picture 50"/>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6261037" y="4201339"/>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 name="TextBox 70"/>
            <p:cNvSpPr txBox="1"/>
            <p:nvPr/>
          </p:nvSpPr>
          <p:spPr>
            <a:xfrm>
              <a:off x="6627754" y="4609016"/>
              <a:ext cx="639769" cy="58534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17</a:t>
              </a:r>
            </a:p>
          </p:txBody>
        </p:sp>
      </p:grpSp>
      <p:grpSp>
        <p:nvGrpSpPr>
          <p:cNvPr id="53262" name="Group 8"/>
          <p:cNvGrpSpPr>
            <a:grpSpLocks/>
          </p:cNvGrpSpPr>
          <p:nvPr/>
        </p:nvGrpSpPr>
        <p:grpSpPr bwMode="auto">
          <a:xfrm>
            <a:off x="7794625" y="4173538"/>
            <a:ext cx="1354138" cy="1295400"/>
            <a:chOff x="7795319" y="4173648"/>
            <a:chExt cx="1354153" cy="1296000"/>
          </a:xfrm>
        </p:grpSpPr>
        <p:pic>
          <p:nvPicPr>
            <p:cNvPr id="53315" name="Picture 59"/>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7795319" y="417364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TextBox 71"/>
            <p:cNvSpPr txBox="1"/>
            <p:nvPr/>
          </p:nvSpPr>
          <p:spPr>
            <a:xfrm>
              <a:off x="8171561" y="4596119"/>
              <a:ext cx="639769"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26</a:t>
              </a:r>
            </a:p>
          </p:txBody>
        </p:sp>
      </p:grpSp>
      <p:grpSp>
        <p:nvGrpSpPr>
          <p:cNvPr id="53263" name="Group 23"/>
          <p:cNvGrpSpPr>
            <a:grpSpLocks/>
          </p:cNvGrpSpPr>
          <p:nvPr/>
        </p:nvGrpSpPr>
        <p:grpSpPr bwMode="auto">
          <a:xfrm>
            <a:off x="6261100" y="5549900"/>
            <a:ext cx="1354138" cy="1296988"/>
            <a:chOff x="6261036" y="5550500"/>
            <a:chExt cx="1354154" cy="1296000"/>
          </a:xfrm>
        </p:grpSpPr>
        <p:pic>
          <p:nvPicPr>
            <p:cNvPr id="53313" name="Picture 129"/>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6261036" y="5550500"/>
              <a:ext cx="1354154"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TextBox 72"/>
            <p:cNvSpPr txBox="1"/>
            <p:nvPr/>
          </p:nvSpPr>
          <p:spPr>
            <a:xfrm>
              <a:off x="6762692" y="5994661"/>
              <a:ext cx="412755" cy="585342"/>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6</a:t>
              </a:r>
            </a:p>
          </p:txBody>
        </p:sp>
      </p:grpSp>
      <p:grpSp>
        <p:nvGrpSpPr>
          <p:cNvPr id="53264" name="Group 22"/>
          <p:cNvGrpSpPr>
            <a:grpSpLocks/>
          </p:cNvGrpSpPr>
          <p:nvPr/>
        </p:nvGrpSpPr>
        <p:grpSpPr bwMode="auto">
          <a:xfrm>
            <a:off x="4706938" y="5588000"/>
            <a:ext cx="1354137" cy="1296988"/>
            <a:chOff x="4675667" y="5576188"/>
            <a:chExt cx="1354153" cy="1296000"/>
          </a:xfrm>
        </p:grpSpPr>
        <p:pic>
          <p:nvPicPr>
            <p:cNvPr id="53311" name="Picture 46"/>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4675667" y="557618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TextBox 73"/>
            <p:cNvSpPr txBox="1"/>
            <p:nvPr/>
          </p:nvSpPr>
          <p:spPr>
            <a:xfrm>
              <a:off x="5091597" y="5998141"/>
              <a:ext cx="639770" cy="583755"/>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13</a:t>
              </a:r>
            </a:p>
          </p:txBody>
        </p:sp>
      </p:grpSp>
      <p:grpSp>
        <p:nvGrpSpPr>
          <p:cNvPr id="53265" name="Group 19"/>
          <p:cNvGrpSpPr>
            <a:grpSpLocks/>
          </p:cNvGrpSpPr>
          <p:nvPr/>
        </p:nvGrpSpPr>
        <p:grpSpPr bwMode="auto">
          <a:xfrm>
            <a:off x="6261100" y="-1588"/>
            <a:ext cx="1354138" cy="1295401"/>
            <a:chOff x="6261037" y="-1428"/>
            <a:chExt cx="1354153" cy="1296000"/>
          </a:xfrm>
        </p:grpSpPr>
        <p:pic>
          <p:nvPicPr>
            <p:cNvPr id="53309" name="Picture 37"/>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6261037" y="-142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TextBox 74"/>
            <p:cNvSpPr txBox="1"/>
            <p:nvPr/>
          </p:nvSpPr>
          <p:spPr>
            <a:xfrm>
              <a:off x="6762693" y="400396"/>
              <a:ext cx="412755" cy="584470"/>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4</a:t>
              </a:r>
            </a:p>
          </p:txBody>
        </p:sp>
      </p:grpSp>
      <p:grpSp>
        <p:nvGrpSpPr>
          <p:cNvPr id="53266" name="Group 12"/>
          <p:cNvGrpSpPr>
            <a:grpSpLocks/>
          </p:cNvGrpSpPr>
          <p:nvPr/>
        </p:nvGrpSpPr>
        <p:grpSpPr bwMode="auto">
          <a:xfrm>
            <a:off x="1562100" y="5576888"/>
            <a:ext cx="1354138" cy="1295400"/>
            <a:chOff x="1561527" y="5576188"/>
            <a:chExt cx="1354153" cy="1296000"/>
          </a:xfrm>
        </p:grpSpPr>
        <p:pic>
          <p:nvPicPr>
            <p:cNvPr id="53307" name="Picture 57"/>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1561527" y="557618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TextBox 75"/>
            <p:cNvSpPr txBox="1"/>
            <p:nvPr/>
          </p:nvSpPr>
          <p:spPr>
            <a:xfrm>
              <a:off x="1918719" y="5974835"/>
              <a:ext cx="639769" cy="586059"/>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24</a:t>
              </a:r>
            </a:p>
          </p:txBody>
        </p:sp>
      </p:grpSp>
      <p:grpSp>
        <p:nvGrpSpPr>
          <p:cNvPr id="53267" name="Group 30"/>
          <p:cNvGrpSpPr>
            <a:grpSpLocks/>
          </p:cNvGrpSpPr>
          <p:nvPr/>
        </p:nvGrpSpPr>
        <p:grpSpPr bwMode="auto">
          <a:xfrm>
            <a:off x="4657725" y="-26988"/>
            <a:ext cx="1354138" cy="1295401"/>
            <a:chOff x="4658220" y="-27128"/>
            <a:chExt cx="1354153" cy="1296000"/>
          </a:xfrm>
        </p:grpSpPr>
        <p:pic>
          <p:nvPicPr>
            <p:cNvPr id="53305" name="Picture 45"/>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4658220" y="-2712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TextBox 76"/>
            <p:cNvSpPr txBox="1"/>
            <p:nvPr/>
          </p:nvSpPr>
          <p:spPr>
            <a:xfrm>
              <a:off x="5072563" y="400107"/>
              <a:ext cx="639769" cy="584470"/>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12</a:t>
              </a:r>
            </a:p>
          </p:txBody>
        </p:sp>
      </p:grpSp>
      <p:grpSp>
        <p:nvGrpSpPr>
          <p:cNvPr id="53268" name="Group 31"/>
          <p:cNvGrpSpPr>
            <a:grpSpLocks/>
          </p:cNvGrpSpPr>
          <p:nvPr/>
        </p:nvGrpSpPr>
        <p:grpSpPr bwMode="auto">
          <a:xfrm>
            <a:off x="3067050" y="-26988"/>
            <a:ext cx="1354138" cy="1295401"/>
            <a:chOff x="3067735" y="-27128"/>
            <a:chExt cx="1354154" cy="1296000"/>
          </a:xfrm>
        </p:grpSpPr>
        <p:pic>
          <p:nvPicPr>
            <p:cNvPr id="53303" name="Picture 61"/>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3067735" y="-27128"/>
              <a:ext cx="1354154"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 name="TextBox 77"/>
            <p:cNvSpPr txBox="1"/>
            <p:nvPr/>
          </p:nvSpPr>
          <p:spPr>
            <a:xfrm>
              <a:off x="3496365" y="368343"/>
              <a:ext cx="639771" cy="584470"/>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28</a:t>
              </a:r>
            </a:p>
          </p:txBody>
        </p:sp>
      </p:grpSp>
      <p:grpSp>
        <p:nvGrpSpPr>
          <p:cNvPr id="53269" name="Group 32"/>
          <p:cNvGrpSpPr>
            <a:grpSpLocks/>
          </p:cNvGrpSpPr>
          <p:nvPr/>
        </p:nvGrpSpPr>
        <p:grpSpPr bwMode="auto">
          <a:xfrm>
            <a:off x="7818438" y="-26988"/>
            <a:ext cx="1354137" cy="1296988"/>
            <a:chOff x="7818346" y="-26764"/>
            <a:chExt cx="1354154" cy="1296000"/>
          </a:xfrm>
        </p:grpSpPr>
        <p:pic>
          <p:nvPicPr>
            <p:cNvPr id="53301" name="Picture 128"/>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7818346" y="-26764"/>
              <a:ext cx="1354154"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TextBox 78"/>
            <p:cNvSpPr txBox="1"/>
            <p:nvPr/>
          </p:nvSpPr>
          <p:spPr>
            <a:xfrm>
              <a:off x="8261264" y="374568"/>
              <a:ext cx="639771" cy="585342"/>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29</a:t>
              </a:r>
            </a:p>
          </p:txBody>
        </p:sp>
      </p:grpSp>
      <p:grpSp>
        <p:nvGrpSpPr>
          <p:cNvPr id="53270" name="Group 90"/>
          <p:cNvGrpSpPr>
            <a:grpSpLocks/>
          </p:cNvGrpSpPr>
          <p:nvPr/>
        </p:nvGrpSpPr>
        <p:grpSpPr bwMode="auto">
          <a:xfrm>
            <a:off x="6237288" y="1436688"/>
            <a:ext cx="1354137" cy="1295400"/>
            <a:chOff x="6200848" y="1447482"/>
            <a:chExt cx="1354153" cy="1296000"/>
          </a:xfrm>
        </p:grpSpPr>
        <p:pic>
          <p:nvPicPr>
            <p:cNvPr id="53299" name="Picture 38"/>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rot="10800000">
              <a:off x="6200848" y="1447482"/>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TextBox 79"/>
            <p:cNvSpPr txBox="1"/>
            <p:nvPr/>
          </p:nvSpPr>
          <p:spPr>
            <a:xfrm>
              <a:off x="6672341" y="1838188"/>
              <a:ext cx="411168"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5</a:t>
              </a:r>
            </a:p>
          </p:txBody>
        </p:sp>
      </p:grpSp>
      <p:grpSp>
        <p:nvGrpSpPr>
          <p:cNvPr id="53271" name="Group 28"/>
          <p:cNvGrpSpPr>
            <a:grpSpLocks/>
          </p:cNvGrpSpPr>
          <p:nvPr/>
        </p:nvGrpSpPr>
        <p:grpSpPr bwMode="auto">
          <a:xfrm>
            <a:off x="7815263" y="2781300"/>
            <a:ext cx="1354137" cy="1295400"/>
            <a:chOff x="7814910" y="2780928"/>
            <a:chExt cx="1354153" cy="1296000"/>
          </a:xfrm>
        </p:grpSpPr>
        <p:pic>
          <p:nvPicPr>
            <p:cNvPr id="53297" name="Picture 41"/>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7814910" y="278092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TextBox 80"/>
            <p:cNvSpPr txBox="1"/>
            <p:nvPr/>
          </p:nvSpPr>
          <p:spPr>
            <a:xfrm>
              <a:off x="8341966" y="3195458"/>
              <a:ext cx="411167" cy="586058"/>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8</a:t>
              </a:r>
            </a:p>
          </p:txBody>
        </p:sp>
      </p:grpSp>
      <p:grpSp>
        <p:nvGrpSpPr>
          <p:cNvPr id="53272" name="Group 25"/>
          <p:cNvGrpSpPr>
            <a:grpSpLocks/>
          </p:cNvGrpSpPr>
          <p:nvPr/>
        </p:nvGrpSpPr>
        <p:grpSpPr bwMode="auto">
          <a:xfrm>
            <a:off x="7799388" y="1411288"/>
            <a:ext cx="1354137" cy="1295400"/>
            <a:chOff x="7814910" y="1410036"/>
            <a:chExt cx="1354153" cy="1296000"/>
          </a:xfrm>
        </p:grpSpPr>
        <p:pic>
          <p:nvPicPr>
            <p:cNvPr id="53295" name="Picture 35"/>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7814910" y="1410036"/>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 name="TextBox 81"/>
            <p:cNvSpPr txBox="1"/>
            <p:nvPr/>
          </p:nvSpPr>
          <p:spPr>
            <a:xfrm>
              <a:off x="8286403" y="1834094"/>
              <a:ext cx="411168"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a:t>
              </a:r>
            </a:p>
          </p:txBody>
        </p:sp>
      </p:grpSp>
      <p:grpSp>
        <p:nvGrpSpPr>
          <p:cNvPr id="53273" name="Group 10"/>
          <p:cNvGrpSpPr>
            <a:grpSpLocks/>
          </p:cNvGrpSpPr>
          <p:nvPr/>
        </p:nvGrpSpPr>
        <p:grpSpPr bwMode="auto">
          <a:xfrm>
            <a:off x="3154363" y="5597525"/>
            <a:ext cx="1354137" cy="1295400"/>
            <a:chOff x="3145839" y="5551388"/>
            <a:chExt cx="1354153" cy="1296000"/>
          </a:xfrm>
        </p:grpSpPr>
        <p:pic>
          <p:nvPicPr>
            <p:cNvPr id="53293" name="Picture 51"/>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3145839" y="555138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TextBox 82"/>
            <p:cNvSpPr txBox="1"/>
            <p:nvPr/>
          </p:nvSpPr>
          <p:spPr>
            <a:xfrm>
              <a:off x="3474455" y="5997683"/>
              <a:ext cx="641358"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18</a:t>
              </a:r>
            </a:p>
          </p:txBody>
        </p:sp>
      </p:grpSp>
      <p:grpSp>
        <p:nvGrpSpPr>
          <p:cNvPr id="53274" name="Group 5"/>
          <p:cNvGrpSpPr>
            <a:grpSpLocks/>
          </p:cNvGrpSpPr>
          <p:nvPr/>
        </p:nvGrpSpPr>
        <p:grpSpPr bwMode="auto">
          <a:xfrm>
            <a:off x="1547813" y="4202113"/>
            <a:ext cx="1354137" cy="1295400"/>
            <a:chOff x="1523538" y="4217001"/>
            <a:chExt cx="1354153" cy="1296000"/>
          </a:xfrm>
        </p:grpSpPr>
        <p:pic>
          <p:nvPicPr>
            <p:cNvPr id="53291" name="Picture 53"/>
            <p:cNvPicPr>
              <a:picLocks noChangeAspect="1"/>
            </p:cNvPicPr>
            <p:nvPr/>
          </p:nvPicPr>
          <p:blipFill>
            <a:blip r:embed="rId27">
              <a:extLst>
                <a:ext uri="{28A0092B-C50C-407E-A947-70E740481C1C}">
                  <a14:useLocalDpi xmlns:a14="http://schemas.microsoft.com/office/drawing/2010/main" val="0"/>
                </a:ext>
              </a:extLst>
            </a:blip>
            <a:srcRect/>
            <a:stretch>
              <a:fillRect/>
            </a:stretch>
          </p:blipFill>
          <p:spPr bwMode="auto">
            <a:xfrm>
              <a:off x="1523538" y="4217001"/>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 name="TextBox 83"/>
            <p:cNvSpPr txBox="1"/>
            <p:nvPr/>
          </p:nvSpPr>
          <p:spPr>
            <a:xfrm>
              <a:off x="1974393" y="4609295"/>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20</a:t>
              </a:r>
            </a:p>
          </p:txBody>
        </p:sp>
      </p:grpSp>
      <p:grpSp>
        <p:nvGrpSpPr>
          <p:cNvPr id="53275" name="Group 7"/>
          <p:cNvGrpSpPr>
            <a:grpSpLocks/>
          </p:cNvGrpSpPr>
          <p:nvPr/>
        </p:nvGrpSpPr>
        <p:grpSpPr bwMode="auto">
          <a:xfrm>
            <a:off x="4686300" y="2787650"/>
            <a:ext cx="1354138" cy="1295400"/>
            <a:chOff x="4685881" y="2787657"/>
            <a:chExt cx="1354153" cy="1296000"/>
          </a:xfrm>
        </p:grpSpPr>
        <p:pic>
          <p:nvPicPr>
            <p:cNvPr id="53289" name="Picture 56"/>
            <p:cNvPicPr>
              <a:picLocks noChangeAspect="1"/>
            </p:cNvPicPr>
            <p:nvPr/>
          </p:nvPicPr>
          <p:blipFill>
            <a:blip r:embed="rId28">
              <a:extLst>
                <a:ext uri="{28A0092B-C50C-407E-A947-70E740481C1C}">
                  <a14:useLocalDpi xmlns:a14="http://schemas.microsoft.com/office/drawing/2010/main" val="0"/>
                </a:ext>
              </a:extLst>
            </a:blip>
            <a:srcRect/>
            <a:stretch>
              <a:fillRect/>
            </a:stretch>
          </p:blipFill>
          <p:spPr bwMode="auto">
            <a:xfrm>
              <a:off x="4685881" y="2787657"/>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 name="TextBox 84"/>
            <p:cNvSpPr txBox="1"/>
            <p:nvPr/>
          </p:nvSpPr>
          <p:spPr>
            <a:xfrm>
              <a:off x="5071648" y="3189481"/>
              <a:ext cx="639769"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23</a:t>
              </a:r>
            </a:p>
          </p:txBody>
        </p:sp>
      </p:grpSp>
      <p:grpSp>
        <p:nvGrpSpPr>
          <p:cNvPr id="53276" name="Group 6"/>
          <p:cNvGrpSpPr>
            <a:grpSpLocks/>
          </p:cNvGrpSpPr>
          <p:nvPr/>
        </p:nvGrpSpPr>
        <p:grpSpPr bwMode="auto">
          <a:xfrm>
            <a:off x="4716463" y="4160838"/>
            <a:ext cx="1354137" cy="1296987"/>
            <a:chOff x="4716016" y="4161582"/>
            <a:chExt cx="1354153" cy="1296000"/>
          </a:xfrm>
        </p:grpSpPr>
        <p:pic>
          <p:nvPicPr>
            <p:cNvPr id="53287" name="Picture 55"/>
            <p:cNvPicPr>
              <a:picLocks noChangeAspect="1"/>
            </p:cNvPicPr>
            <p:nvPr/>
          </p:nvPicPr>
          <p:blipFill>
            <a:blip r:embed="rId29">
              <a:extLst>
                <a:ext uri="{28A0092B-C50C-407E-A947-70E740481C1C}">
                  <a14:useLocalDpi xmlns:a14="http://schemas.microsoft.com/office/drawing/2010/main" val="0"/>
                </a:ext>
              </a:extLst>
            </a:blip>
            <a:srcRect/>
            <a:stretch>
              <a:fillRect/>
            </a:stretch>
          </p:blipFill>
          <p:spPr bwMode="auto">
            <a:xfrm>
              <a:off x="4716016" y="4161582"/>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 name="TextBox 85"/>
            <p:cNvSpPr txBox="1"/>
            <p:nvPr/>
          </p:nvSpPr>
          <p:spPr>
            <a:xfrm>
              <a:off x="5041457" y="4586708"/>
              <a:ext cx="639771" cy="583755"/>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22</a:t>
              </a:r>
            </a:p>
          </p:txBody>
        </p:sp>
      </p:grpSp>
      <p:grpSp>
        <p:nvGrpSpPr>
          <p:cNvPr id="53277" name="Group 4"/>
          <p:cNvGrpSpPr>
            <a:grpSpLocks/>
          </p:cNvGrpSpPr>
          <p:nvPr/>
        </p:nvGrpSpPr>
        <p:grpSpPr bwMode="auto">
          <a:xfrm>
            <a:off x="33338" y="5597525"/>
            <a:ext cx="1354137" cy="1295400"/>
            <a:chOff x="32684" y="5597666"/>
            <a:chExt cx="1354153" cy="1296000"/>
          </a:xfrm>
        </p:grpSpPr>
        <p:pic>
          <p:nvPicPr>
            <p:cNvPr id="53285" name="Picture 54"/>
            <p:cNvPicPr>
              <a:picLocks noChangeAspect="1"/>
            </p:cNvPicPr>
            <p:nvPr/>
          </p:nvPicPr>
          <p:blipFill>
            <a:blip r:embed="rId30">
              <a:extLst>
                <a:ext uri="{28A0092B-C50C-407E-A947-70E740481C1C}">
                  <a14:useLocalDpi xmlns:a14="http://schemas.microsoft.com/office/drawing/2010/main" val="0"/>
                </a:ext>
              </a:extLst>
            </a:blip>
            <a:srcRect/>
            <a:stretch>
              <a:fillRect/>
            </a:stretch>
          </p:blipFill>
          <p:spPr bwMode="auto">
            <a:xfrm>
              <a:off x="32684" y="5597666"/>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 name="TextBox 86"/>
            <p:cNvSpPr txBox="1"/>
            <p:nvPr/>
          </p:nvSpPr>
          <p:spPr>
            <a:xfrm>
              <a:off x="389875" y="5905784"/>
              <a:ext cx="639771"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21</a:t>
              </a:r>
            </a:p>
          </p:txBody>
        </p:sp>
      </p:grpSp>
      <p:grpSp>
        <p:nvGrpSpPr>
          <p:cNvPr id="53278" name="Group 11"/>
          <p:cNvGrpSpPr>
            <a:grpSpLocks/>
          </p:cNvGrpSpPr>
          <p:nvPr/>
        </p:nvGrpSpPr>
        <p:grpSpPr bwMode="auto">
          <a:xfrm>
            <a:off x="-6350" y="4208463"/>
            <a:ext cx="1354138" cy="1295400"/>
            <a:chOff x="-6565" y="4207834"/>
            <a:chExt cx="1354153" cy="1296000"/>
          </a:xfrm>
        </p:grpSpPr>
        <p:pic>
          <p:nvPicPr>
            <p:cNvPr id="53283" name="Picture 52"/>
            <p:cNvPicPr>
              <a:picLocks noChangeAspect="1"/>
            </p:cNvPicPr>
            <p:nvPr/>
          </p:nvPicPr>
          <p:blipFill>
            <a:blip r:embed="rId31">
              <a:extLst>
                <a:ext uri="{28A0092B-C50C-407E-A947-70E740481C1C}">
                  <a14:useLocalDpi xmlns:a14="http://schemas.microsoft.com/office/drawing/2010/main" val="0"/>
                </a:ext>
              </a:extLst>
            </a:blip>
            <a:srcRect/>
            <a:stretch>
              <a:fillRect/>
            </a:stretch>
          </p:blipFill>
          <p:spPr bwMode="auto">
            <a:xfrm>
              <a:off x="-6565" y="4207834"/>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 name="TextBox 87"/>
            <p:cNvSpPr txBox="1"/>
            <p:nvPr/>
          </p:nvSpPr>
          <p:spPr>
            <a:xfrm>
              <a:off x="320464" y="4600128"/>
              <a:ext cx="639770" cy="58447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19</a:t>
              </a:r>
            </a:p>
          </p:txBody>
        </p:sp>
      </p:grpSp>
      <p:grpSp>
        <p:nvGrpSpPr>
          <p:cNvPr id="53279" name="Group 29"/>
          <p:cNvGrpSpPr>
            <a:grpSpLocks/>
          </p:cNvGrpSpPr>
          <p:nvPr/>
        </p:nvGrpSpPr>
        <p:grpSpPr bwMode="auto">
          <a:xfrm>
            <a:off x="3130550" y="2781300"/>
            <a:ext cx="1354138" cy="1296988"/>
            <a:chOff x="3029686" y="2780378"/>
            <a:chExt cx="1354153" cy="1296000"/>
          </a:xfrm>
        </p:grpSpPr>
        <p:pic>
          <p:nvPicPr>
            <p:cNvPr id="53281" name="Picture 42"/>
            <p:cNvPicPr>
              <a:picLocks noChangeAspect="1"/>
            </p:cNvPicPr>
            <p:nvPr/>
          </p:nvPicPr>
          <p:blipFill>
            <a:blip r:embed="rId32">
              <a:extLst>
                <a:ext uri="{28A0092B-C50C-407E-A947-70E740481C1C}">
                  <a14:useLocalDpi xmlns:a14="http://schemas.microsoft.com/office/drawing/2010/main" val="0"/>
                </a:ext>
              </a:extLst>
            </a:blip>
            <a:srcRect/>
            <a:stretch>
              <a:fillRect/>
            </a:stretch>
          </p:blipFill>
          <p:spPr bwMode="auto">
            <a:xfrm>
              <a:off x="3029686" y="2780378"/>
              <a:ext cx="1354153" cy="12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 name="TextBox 89"/>
            <p:cNvSpPr txBox="1"/>
            <p:nvPr/>
          </p:nvSpPr>
          <p:spPr>
            <a:xfrm>
              <a:off x="3559917" y="3216608"/>
              <a:ext cx="411168" cy="585341"/>
            </a:xfrm>
            <a:prstGeom prst="rect">
              <a:avLst/>
            </a:prstGeom>
            <a:noFill/>
          </p:spPr>
          <p:txBody>
            <a:bodyPr wrap="none">
              <a:spAutoFit/>
            </a:bodyPr>
            <a:lstStyle/>
            <a:p>
              <a:pPr eaLnBrk="0" hangingPunct="0">
                <a:defRPr/>
              </a:pPr>
              <a:r>
                <a:rPr lang="cs-CZ" sz="3200" b="1" dirty="0">
                  <a:solidFill>
                    <a:srgbClr val="FFFFFF"/>
                  </a:solidFill>
                  <a:effectLst>
                    <a:outerShdw blurRad="38100" dist="38100" dir="2700000" algn="tl">
                      <a:srgbClr val="000000">
                        <a:alpha val="43137"/>
                      </a:srgbClr>
                    </a:outerShdw>
                  </a:effectLst>
                  <a:latin typeface="Arial"/>
                </a:rPr>
                <a:t>9</a:t>
              </a:r>
            </a:p>
          </p:txBody>
        </p:sp>
      </p:grpSp>
      <p:sp>
        <p:nvSpPr>
          <p:cNvPr id="95" name="TextBox 94"/>
          <p:cNvSpPr txBox="1"/>
          <p:nvPr/>
        </p:nvSpPr>
        <p:spPr>
          <a:xfrm>
            <a:off x="2290763" y="2341563"/>
            <a:ext cx="4767262" cy="1570037"/>
          </a:xfrm>
          <a:prstGeom prst="rect">
            <a:avLst/>
          </a:prstGeom>
          <a:noFill/>
        </p:spPr>
        <p:txBody>
          <a:bodyPr wrap="none">
            <a:spAutoFit/>
          </a:bodyPr>
          <a:lstStyle/>
          <a:p>
            <a:pPr eaLnBrk="0" hangingPunct="0">
              <a:defRPr/>
            </a:pPr>
            <a:r>
              <a:rPr lang="cs-CZ" sz="9600" b="1" dirty="0">
                <a:solidFill>
                  <a:srgbClr val="FF0000"/>
                </a:solidFill>
                <a:effectLst>
                  <a:outerShdw blurRad="38100" dist="38100" dir="2700000" algn="tl">
                    <a:srgbClr val="000000">
                      <a:alpha val="43137"/>
                    </a:srgbClr>
                  </a:outerShdw>
                </a:effectLst>
                <a:latin typeface="Arial"/>
              </a:rPr>
              <a:t>ŘEŠENÍ</a:t>
            </a:r>
          </a:p>
        </p:txBody>
      </p:sp>
    </p:spTree>
    <p:extLst>
      <p:ext uri="{BB962C8B-B14F-4D97-AF65-F5344CB8AC3E}">
        <p14:creationId xmlns:p14="http://schemas.microsoft.com/office/powerpoint/2010/main" val="42944990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p:cTn id="7" dur="1000" fill="hold"/>
                                        <p:tgtEl>
                                          <p:spTgt spid="95"/>
                                        </p:tgtEl>
                                        <p:attrNameLst>
                                          <p:attrName>ppt_w</p:attrName>
                                        </p:attrNameLst>
                                      </p:cBhvr>
                                      <p:tavLst>
                                        <p:tav tm="0">
                                          <p:val>
                                            <p:fltVal val="0"/>
                                          </p:val>
                                        </p:tav>
                                        <p:tav tm="100000">
                                          <p:val>
                                            <p:strVal val="#ppt_w"/>
                                          </p:val>
                                        </p:tav>
                                      </p:tavLst>
                                    </p:anim>
                                    <p:anim calcmode="lin" valueType="num">
                                      <p:cBhvr>
                                        <p:cTn id="8" dur="1000" fill="hold"/>
                                        <p:tgtEl>
                                          <p:spTgt spid="95"/>
                                        </p:tgtEl>
                                        <p:attrNameLst>
                                          <p:attrName>ppt_h</p:attrName>
                                        </p:attrNameLst>
                                      </p:cBhvr>
                                      <p:tavLst>
                                        <p:tav tm="0">
                                          <p:val>
                                            <p:fltVal val="0"/>
                                          </p:val>
                                        </p:tav>
                                        <p:tav tm="100000">
                                          <p:val>
                                            <p:strVal val="#ppt_h"/>
                                          </p:val>
                                        </p:tav>
                                      </p:tavLst>
                                    </p:anim>
                                    <p:animEffect transition="in" filter="fade">
                                      <p:cBhvr>
                                        <p:cTn id="9" dur="1000"/>
                                        <p:tgtEl>
                                          <p:spTgt spid="95"/>
                                        </p:tgtEl>
                                      </p:cBhvr>
                                    </p:animEffect>
                                  </p:childTnLst>
                                </p:cTn>
                              </p:par>
                            </p:childTnLst>
                          </p:cTn>
                        </p:par>
                        <p:par>
                          <p:cTn id="10" fill="hold" nodeType="afterGroup">
                            <p:stCondLst>
                              <p:cond delay="1000"/>
                            </p:stCondLst>
                            <p:childTnLst>
                              <p:par>
                                <p:cTn id="11" presetID="53" presetClass="exit" presetSubtype="32" fill="hold" grpId="1" nodeType="afterEffect">
                                  <p:stCondLst>
                                    <p:cond delay="1000"/>
                                  </p:stCondLst>
                                  <p:childTnLst>
                                    <p:anim calcmode="lin" valueType="num">
                                      <p:cBhvr>
                                        <p:cTn id="12" dur="1000"/>
                                        <p:tgtEl>
                                          <p:spTgt spid="95"/>
                                        </p:tgtEl>
                                        <p:attrNameLst>
                                          <p:attrName>ppt_w</p:attrName>
                                        </p:attrNameLst>
                                      </p:cBhvr>
                                      <p:tavLst>
                                        <p:tav tm="0">
                                          <p:val>
                                            <p:strVal val="ppt_w"/>
                                          </p:val>
                                        </p:tav>
                                        <p:tav tm="100000">
                                          <p:val>
                                            <p:fltVal val="0"/>
                                          </p:val>
                                        </p:tav>
                                      </p:tavLst>
                                    </p:anim>
                                    <p:anim calcmode="lin" valueType="num">
                                      <p:cBhvr>
                                        <p:cTn id="13" dur="1000"/>
                                        <p:tgtEl>
                                          <p:spTgt spid="95"/>
                                        </p:tgtEl>
                                        <p:attrNameLst>
                                          <p:attrName>ppt_h</p:attrName>
                                        </p:attrNameLst>
                                      </p:cBhvr>
                                      <p:tavLst>
                                        <p:tav tm="0">
                                          <p:val>
                                            <p:strVal val="ppt_h"/>
                                          </p:val>
                                        </p:tav>
                                        <p:tav tm="100000">
                                          <p:val>
                                            <p:fltVal val="0"/>
                                          </p:val>
                                        </p:tav>
                                      </p:tavLst>
                                    </p:anim>
                                    <p:animEffect transition="out" filter="fade">
                                      <p:cBhvr>
                                        <p:cTn id="14" dur="1000"/>
                                        <p:tgtEl>
                                          <p:spTgt spid="95"/>
                                        </p:tgtEl>
                                      </p:cBhvr>
                                    </p:animEffect>
                                    <p:set>
                                      <p:cBhvr>
                                        <p:cTn id="15" dur="1" fill="hold">
                                          <p:stCondLst>
                                            <p:cond delay="999"/>
                                          </p:stCondLst>
                                        </p:cTn>
                                        <p:tgtEl>
                                          <p:spTgt spid="9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 grpId="0"/>
      <p:bldP spid="95" grpId="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913"/>
            <a:ext cx="7772400" cy="719137"/>
          </a:xfrm>
        </p:spPr>
        <p:txBody>
          <a:bodyPr/>
          <a:lstStyle/>
          <a:p>
            <a:pPr>
              <a:defRPr/>
            </a:pPr>
            <a:r>
              <a:rPr lang="cs-CZ" dirty="0" smtClean="0"/>
              <a:t>Citace:</a:t>
            </a:r>
            <a:endParaRPr lang="cs-CZ" dirty="0"/>
          </a:p>
        </p:txBody>
      </p:sp>
      <p:sp>
        <p:nvSpPr>
          <p:cNvPr id="39939" name="Content Placeholder 2"/>
          <p:cNvSpPr>
            <a:spLocks noGrp="1"/>
          </p:cNvSpPr>
          <p:nvPr>
            <p:ph idx="1"/>
          </p:nvPr>
        </p:nvSpPr>
        <p:spPr>
          <a:xfrm>
            <a:off x="250825" y="908050"/>
            <a:ext cx="8642350" cy="5726113"/>
          </a:xfrm>
        </p:spPr>
        <p:txBody>
          <a:bodyPr/>
          <a:lstStyle/>
          <a:p>
            <a:pPr>
              <a:buFontTx/>
              <a:buAutoNum type="arabicPeriod"/>
              <a:defRPr/>
            </a:pPr>
            <a:r>
              <a:rPr lang="cs-CZ" b="1" dirty="0" err="1" smtClean="0"/>
              <a:t>Nadar</a:t>
            </a:r>
            <a:r>
              <a:rPr lang="cs-CZ" b="1" dirty="0" smtClean="0"/>
              <a:t> – Autoportrét: </a:t>
            </a:r>
            <a:r>
              <a:rPr lang="cs-CZ" dirty="0" smtClean="0"/>
              <a:t>AUTOR NEUVEDEN. http://commons.wikimedia.org [online]. [cit. 26.7.2013]. Dostupný pod licencí public domain na WWW: </a:t>
            </a:r>
            <a:r>
              <a:rPr lang="cs-CZ" dirty="0" smtClean="0">
                <a:hlinkClick r:id="rId2"/>
              </a:rPr>
              <a:t>http://commons.wikimedia.org/wiki/File:Nadar_selfportrait.jpg</a:t>
            </a:r>
            <a:endParaRPr lang="cs-CZ" dirty="0" smtClean="0"/>
          </a:p>
          <a:p>
            <a:pPr>
              <a:buFontTx/>
              <a:buAutoNum type="arabicPeriod"/>
              <a:defRPr/>
            </a:pPr>
            <a:r>
              <a:rPr lang="cs-CZ" b="1" dirty="0"/>
              <a:t>Turner – </a:t>
            </a:r>
            <a:r>
              <a:rPr lang="cs-CZ" b="1" dirty="0" smtClean="0"/>
              <a:t>Déšť, pára a rychlost: </a:t>
            </a:r>
            <a:r>
              <a:rPr lang="cs-CZ" dirty="0" smtClean="0"/>
              <a:t>AUTOR NEUVEDEN. http://www.wikipaintings.org [online]. [cit. 26.7.2013]. Dostupný pod licencí public domain na WWW: </a:t>
            </a:r>
            <a:r>
              <a:rPr lang="cs-CZ" dirty="0" smtClean="0">
                <a:hlinkClick r:id="rId3"/>
              </a:rPr>
              <a:t>http://www.wikipaintings.org/en/william-turner/rain-steam-and-speed-the-great-western-railway</a:t>
            </a:r>
            <a:endParaRPr lang="cs-CZ" dirty="0" smtClean="0"/>
          </a:p>
          <a:p>
            <a:pPr>
              <a:buFontTx/>
              <a:buAutoNum type="arabicPeriod"/>
              <a:defRPr/>
            </a:pPr>
            <a:r>
              <a:rPr lang="cs-CZ" b="1" dirty="0" err="1" smtClean="0"/>
              <a:t>Constable</a:t>
            </a:r>
            <a:r>
              <a:rPr lang="cs-CZ" b="1" dirty="0" smtClean="0"/>
              <a:t> – Obilné pole: </a:t>
            </a:r>
            <a:r>
              <a:rPr lang="cs-CZ" dirty="0" smtClean="0"/>
              <a:t>AUTOR NEUVEDEN. </a:t>
            </a:r>
            <a:r>
              <a:rPr lang="cs-CZ" i="1" dirty="0" smtClean="0"/>
              <a:t>http://www.wikipaintings.org</a:t>
            </a:r>
            <a:r>
              <a:rPr lang="cs-CZ" dirty="0" smtClean="0"/>
              <a:t> [online]. [cit. 26.7.2013]. Dostupný pod licencí public domain na WWW: </a:t>
            </a:r>
            <a:r>
              <a:rPr lang="cs-CZ" dirty="0" smtClean="0">
                <a:hlinkClick r:id="rId4"/>
              </a:rPr>
              <a:t>http://www.wikipaintings.org/en/john-constable/the-cornfield-1826</a:t>
            </a:r>
            <a:endParaRPr lang="cs-CZ" dirty="0" smtClean="0"/>
          </a:p>
          <a:p>
            <a:pPr>
              <a:buFontTx/>
              <a:buAutoNum type="arabicPeriod"/>
              <a:defRPr/>
            </a:pPr>
            <a:r>
              <a:rPr lang="cs-CZ" b="1" dirty="0" smtClean="0"/>
              <a:t>Rousseau </a:t>
            </a:r>
            <a:r>
              <a:rPr lang="cs-CZ" b="1" dirty="0"/>
              <a:t>– </a:t>
            </a:r>
            <a:r>
              <a:rPr lang="cs-CZ" b="1" dirty="0" err="1" smtClean="0"/>
              <a:t>Barbizonská</a:t>
            </a:r>
            <a:r>
              <a:rPr lang="cs-CZ" b="1" dirty="0" smtClean="0"/>
              <a:t> krajina: </a:t>
            </a:r>
            <a:r>
              <a:rPr lang="cs-CZ" dirty="0" smtClean="0"/>
              <a:t>AUTOR NEUVEDEN. http://cs.wikipedia.org [online]. [cit. 26.7.2013]. Dostupný pod licencí public domain na WWW: </a:t>
            </a:r>
            <a:r>
              <a:rPr lang="cs-CZ" dirty="0" smtClean="0">
                <a:hlinkClick r:id="rId5"/>
              </a:rPr>
              <a:t>http://cs.wikipedia.org/wiki/Soubor:Th%C3%A9odore_Rousseau_001.jpg</a:t>
            </a:r>
            <a:endParaRPr lang="cs-CZ" dirty="0" smtClean="0"/>
          </a:p>
          <a:p>
            <a:pPr>
              <a:buFontTx/>
              <a:buAutoNum type="arabicPeriod"/>
              <a:defRPr/>
            </a:pPr>
            <a:r>
              <a:rPr lang="cs-CZ" b="1" dirty="0" err="1" smtClean="0"/>
              <a:t>Nadar</a:t>
            </a:r>
            <a:r>
              <a:rPr lang="cs-CZ" b="1" dirty="0" smtClean="0"/>
              <a:t> – Manet: </a:t>
            </a:r>
            <a:r>
              <a:rPr lang="cs-CZ" dirty="0" smtClean="0"/>
              <a:t>AUTOR NEUVEDEN. http://cs.wikipedia.org [online]. [cit. 26.7.2013]. Dostupný pod licencí public domain na WWW: </a:t>
            </a:r>
            <a:r>
              <a:rPr lang="cs-CZ" dirty="0" smtClean="0">
                <a:hlinkClick r:id="rId6"/>
              </a:rPr>
              <a:t>http://cs.wikipedia.org/wiki/Soubor:%C3%89douard_Manet.jpg</a:t>
            </a:r>
            <a:endParaRPr lang="cs-CZ" dirty="0" smtClean="0"/>
          </a:p>
          <a:p>
            <a:pPr>
              <a:buFontTx/>
              <a:buAutoNum type="arabicPeriod"/>
              <a:defRPr/>
            </a:pPr>
            <a:r>
              <a:rPr lang="cs-CZ" b="1" dirty="0" err="1" smtClean="0"/>
              <a:t>Heim</a:t>
            </a:r>
            <a:r>
              <a:rPr lang="cs-CZ" b="1" dirty="0" smtClean="0"/>
              <a:t> – Král předává ceny umělcům vystavujícím v salonu v roce 1824 v Louvru: </a:t>
            </a:r>
            <a:r>
              <a:rPr lang="cs-CZ" dirty="0" smtClean="0"/>
              <a:t>AUTOR NEUVEDEN. </a:t>
            </a:r>
            <a:r>
              <a:rPr lang="cs-CZ" i="1" dirty="0" smtClean="0"/>
              <a:t>http://commons.wikimedia.org</a:t>
            </a:r>
            <a:r>
              <a:rPr lang="cs-CZ" dirty="0" smtClean="0"/>
              <a:t> [online]. [cit. 26.7.2013]. Dostupný pod licencí public domain na WWW: </a:t>
            </a:r>
            <a:r>
              <a:rPr lang="cs-CZ" dirty="0" smtClean="0">
                <a:hlinkClick r:id="rId7"/>
              </a:rPr>
              <a:t>http://commons.wikimedia.org/wiki/File:Francois-Joseph_Heim_001b.jpg</a:t>
            </a:r>
            <a:endParaRPr lang="cs-CZ" dirty="0" smtClean="0"/>
          </a:p>
          <a:p>
            <a:pPr>
              <a:buFontTx/>
              <a:buAutoNum type="arabicPeriod"/>
              <a:defRPr/>
            </a:pPr>
            <a:r>
              <a:rPr lang="cs-CZ" b="1" dirty="0" smtClean="0"/>
              <a:t>Manet – Piják absintu</a:t>
            </a:r>
            <a:r>
              <a:rPr lang="cs-CZ" dirty="0" smtClean="0"/>
              <a:t>: AUTOR NEUVEDEN. http://commons.wikimedia.org [online]. [cit. 26.7.2013]. Dostupný pod licencí public domain na WWW: </a:t>
            </a:r>
            <a:r>
              <a:rPr lang="cs-CZ" dirty="0" smtClean="0">
                <a:hlinkClick r:id="rId8"/>
              </a:rPr>
              <a:t>http://commons.wikimedia.org/wiki/File:Edouard_Manet_001.jpg</a:t>
            </a:r>
            <a:endParaRPr lang="cs-CZ" dirty="0" smtClean="0"/>
          </a:p>
          <a:p>
            <a:pPr>
              <a:buFontTx/>
              <a:buAutoNum type="arabicPeriod"/>
              <a:defRPr/>
            </a:pPr>
            <a:r>
              <a:rPr lang="cs-CZ" b="1" dirty="0" smtClean="0"/>
              <a:t>Manet – Autoportrét s paletou: </a:t>
            </a:r>
            <a:r>
              <a:rPr lang="cs-CZ" dirty="0" smtClean="0"/>
              <a:t>AUTOR NEUVEDEN. http://commons.wikimedia.org [online]. [cit. 26.7.2013]. Dostupný pod licencí public domain na WWW: </a:t>
            </a:r>
            <a:r>
              <a:rPr lang="cs-CZ" dirty="0" smtClean="0">
                <a:hlinkClick r:id="rId9"/>
              </a:rPr>
              <a:t>http://commons.wikimedia.org/wiki/File:Edouard_Manet_060.jpg</a:t>
            </a:r>
            <a:endParaRPr lang="cs-CZ" dirty="0" smtClean="0"/>
          </a:p>
          <a:p>
            <a:pPr>
              <a:buFontTx/>
              <a:buAutoNum type="arabicPeriod"/>
              <a:defRPr/>
            </a:pPr>
            <a:r>
              <a:rPr lang="cs-CZ" b="1" dirty="0" smtClean="0"/>
              <a:t>Manet – Snídaně v trávě: </a:t>
            </a:r>
            <a:r>
              <a:rPr lang="cs-CZ" dirty="0" smtClean="0"/>
              <a:t>AUTOR NEUVEDEN. http://commons.wikimedia.org [online]. [cit. 26.7.2013]. Dostupný pod licencí public domain na WWW: </a:t>
            </a:r>
            <a:r>
              <a:rPr lang="cs-CZ" dirty="0" smtClean="0">
                <a:hlinkClick r:id="rId10"/>
              </a:rPr>
              <a:t>http://commons.wikimedia.org/wiki/File:Edouard_Manet_024.jpg</a:t>
            </a:r>
            <a:endParaRPr lang="cs-CZ" dirty="0" smtClean="0"/>
          </a:p>
          <a:p>
            <a:pPr>
              <a:buFontTx/>
              <a:buAutoNum type="arabicPeriod"/>
              <a:defRPr/>
            </a:pPr>
            <a:r>
              <a:rPr lang="cs-CZ" b="1" dirty="0" smtClean="0"/>
              <a:t>Tizian – Venkovský koncert: </a:t>
            </a:r>
            <a:r>
              <a:rPr lang="cs-CZ" dirty="0" smtClean="0"/>
              <a:t>AUTOR NEUVEDEN. </a:t>
            </a:r>
            <a:r>
              <a:rPr lang="cs-CZ" i="1" dirty="0" smtClean="0"/>
              <a:t>http://commons.wikimedia.org</a:t>
            </a:r>
            <a:r>
              <a:rPr lang="cs-CZ" dirty="0" smtClean="0"/>
              <a:t> [online]. [cit. 26.7.2013]. Dostupný pod licencí public domain na WWW: </a:t>
            </a:r>
            <a:r>
              <a:rPr lang="cs-CZ" dirty="0" smtClean="0">
                <a:hlinkClick r:id="rId11"/>
              </a:rPr>
              <a:t>http://commons.wikimedia.org/wiki/File:Fiesta_campestre.jpg?uselang=cs</a:t>
            </a:r>
            <a:endParaRPr lang="cs-CZ" dirty="0" smtClean="0"/>
          </a:p>
          <a:p>
            <a:pPr>
              <a:buFontTx/>
              <a:buAutoNum type="arabicPeriod"/>
              <a:defRPr/>
            </a:pPr>
            <a:r>
              <a:rPr lang="cs-CZ" b="1" dirty="0" smtClean="0"/>
              <a:t>Manet – Olympia: </a:t>
            </a:r>
            <a:r>
              <a:rPr lang="cs-CZ" dirty="0" smtClean="0"/>
              <a:t>AUTOR NEUVEDEN. http://commons.wikimedia.org [online]. [cit. 26.7.2013]. Dostupný pod licencí public domain na WWW: </a:t>
            </a:r>
            <a:r>
              <a:rPr lang="cs-CZ" dirty="0" smtClean="0">
                <a:hlinkClick r:id="rId12"/>
              </a:rPr>
              <a:t>http://commons.wikimedia.org/wiki/File:Edouard_Manet_038.jpg</a:t>
            </a:r>
            <a:endParaRPr lang="cs-CZ" dirty="0" smtClean="0"/>
          </a:p>
          <a:p>
            <a:pPr>
              <a:buFontTx/>
              <a:buAutoNum type="arabicPeriod"/>
              <a:defRPr/>
            </a:pPr>
            <a:r>
              <a:rPr lang="cs-CZ" b="1" dirty="0" smtClean="0"/>
              <a:t>Tizian – </a:t>
            </a:r>
            <a:r>
              <a:rPr lang="cs-CZ" b="1" dirty="0" err="1" smtClean="0"/>
              <a:t>Urbinská</a:t>
            </a:r>
            <a:r>
              <a:rPr lang="cs-CZ" b="1" dirty="0" smtClean="0"/>
              <a:t> Venuše: </a:t>
            </a:r>
            <a:r>
              <a:rPr lang="cs-CZ" dirty="0" smtClean="0"/>
              <a:t>NEUVEDEN. http://commons.wikimedia.org [online]. [cit. 26.7.2013]. Dostupný pod licencí public domain na WWW: </a:t>
            </a:r>
            <a:r>
              <a:rPr lang="cs-CZ" dirty="0" smtClean="0">
                <a:hlinkClick r:id="rId13"/>
              </a:rPr>
              <a:t>http://commons.wikimedia.org/wiki/File:Tizian_102.jpg?uselang=cs</a:t>
            </a:r>
            <a:endParaRPr lang="cs-CZ" dirty="0"/>
          </a:p>
          <a:p>
            <a:pPr>
              <a:buFontTx/>
              <a:buAutoNum type="arabicPeriod"/>
              <a:defRPr/>
            </a:pPr>
            <a:r>
              <a:rPr lang="cs-CZ" b="1" dirty="0" smtClean="0"/>
              <a:t>Manet </a:t>
            </a:r>
            <a:r>
              <a:rPr lang="cs-CZ" b="1" dirty="0"/>
              <a:t>– Poprava císaře Maxmiliana v Mexiku: </a:t>
            </a:r>
            <a:r>
              <a:rPr lang="cs-CZ" dirty="0"/>
              <a:t>AUTOR NEUVEDEN. </a:t>
            </a:r>
            <a:r>
              <a:rPr lang="cs-CZ" i="1" dirty="0"/>
              <a:t>http://commons.wikimedia.org</a:t>
            </a:r>
            <a:r>
              <a:rPr lang="cs-CZ" dirty="0"/>
              <a:t> [online]. [cit. 26.7.2013]. Dostupný pod licencí public domain na WWW: </a:t>
            </a:r>
            <a:r>
              <a:rPr lang="cs-CZ" dirty="0">
                <a:hlinkClick r:id="rId14"/>
              </a:rPr>
              <a:t>http://commons.wikimedia.org/wiki/File:Edouard_Manet_022.jpg</a:t>
            </a:r>
            <a:endParaRPr lang="cs-CZ" b="1" dirty="0"/>
          </a:p>
          <a:p>
            <a:pPr marL="0" indent="0">
              <a:buFont typeface="+mj-lt"/>
              <a:buNone/>
              <a:defRPr/>
            </a:pPr>
            <a:endParaRPr lang="cs-CZ" dirty="0" smtClean="0"/>
          </a:p>
        </p:txBody>
      </p:sp>
    </p:spTree>
    <p:extLst>
      <p:ext uri="{BB962C8B-B14F-4D97-AF65-F5344CB8AC3E}">
        <p14:creationId xmlns:p14="http://schemas.microsoft.com/office/powerpoint/2010/main" val="922146544"/>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913"/>
            <a:ext cx="7772400" cy="719137"/>
          </a:xfrm>
        </p:spPr>
        <p:txBody>
          <a:bodyPr/>
          <a:lstStyle/>
          <a:p>
            <a:pPr>
              <a:defRPr/>
            </a:pPr>
            <a:r>
              <a:rPr lang="cs-CZ" dirty="0" smtClean="0"/>
              <a:t>Citace:</a:t>
            </a:r>
            <a:endParaRPr lang="cs-CZ" dirty="0"/>
          </a:p>
        </p:txBody>
      </p:sp>
      <p:sp>
        <p:nvSpPr>
          <p:cNvPr id="40963" name="Content Placeholder 2"/>
          <p:cNvSpPr>
            <a:spLocks noGrp="1"/>
          </p:cNvSpPr>
          <p:nvPr>
            <p:ph idx="1"/>
          </p:nvPr>
        </p:nvSpPr>
        <p:spPr>
          <a:xfrm>
            <a:off x="250825" y="908720"/>
            <a:ext cx="8642350" cy="5724525"/>
          </a:xfrm>
        </p:spPr>
        <p:txBody>
          <a:bodyPr/>
          <a:lstStyle/>
          <a:p>
            <a:pPr>
              <a:buFontTx/>
              <a:buAutoNum type="arabicPeriod" startAt="14"/>
              <a:defRPr/>
            </a:pPr>
            <a:r>
              <a:rPr lang="cs-CZ" b="1" dirty="0" smtClean="0"/>
              <a:t>Goya – Poprava vzbouřenců v Madridu: </a:t>
            </a:r>
            <a:r>
              <a:rPr lang="cs-CZ" dirty="0" smtClean="0"/>
              <a:t>AUTOR NEUVEDEN. http://commons.wikimedia.org [online]. [cit. 26.7.2013]. Dostupný pod licencí public domain na WWW: </a:t>
            </a:r>
            <a:r>
              <a:rPr lang="cs-CZ" dirty="0" smtClean="0">
                <a:hlinkClick r:id="rId2"/>
              </a:rPr>
              <a:t>https://commons.wikimedia.org/wiki/File:El_Tres_de_Mayo,_by_Francisco_de_Goya,_from_Prado_in_Google_Earth.jpg</a:t>
            </a:r>
            <a:endParaRPr lang="cs-CZ" dirty="0" smtClean="0"/>
          </a:p>
          <a:p>
            <a:pPr>
              <a:buFontTx/>
              <a:buAutoNum type="arabicPeriod" startAt="14"/>
              <a:defRPr/>
            </a:pPr>
            <a:r>
              <a:rPr lang="cs-CZ" b="1" dirty="0" smtClean="0"/>
              <a:t>Manet </a:t>
            </a:r>
            <a:r>
              <a:rPr lang="cs-CZ" b="1" dirty="0"/>
              <a:t>– </a:t>
            </a:r>
            <a:r>
              <a:rPr lang="cs-CZ" b="1" dirty="0" smtClean="0"/>
              <a:t>Portrét Emila </a:t>
            </a:r>
            <a:r>
              <a:rPr lang="cs-CZ" b="1" dirty="0" err="1" smtClean="0"/>
              <a:t>Zoly</a:t>
            </a:r>
            <a:r>
              <a:rPr lang="cs-CZ" b="1" dirty="0" smtClean="0"/>
              <a:t>: </a:t>
            </a:r>
            <a:r>
              <a:rPr lang="cs-CZ" dirty="0" smtClean="0"/>
              <a:t>AUTOR NEUVEDEN. </a:t>
            </a:r>
            <a:r>
              <a:rPr lang="cs-CZ" i="1" dirty="0" smtClean="0"/>
              <a:t>http://commons.wikimedia.org</a:t>
            </a:r>
            <a:r>
              <a:rPr lang="cs-CZ" dirty="0" smtClean="0"/>
              <a:t> [online]. [cit. 26.7.2013]. Dostupný pod licencí public domain na WWW: </a:t>
            </a:r>
            <a:r>
              <a:rPr lang="cs-CZ" dirty="0" smtClean="0">
                <a:hlinkClick r:id="rId3"/>
              </a:rPr>
              <a:t>http://commons.wikimedia.org/wiki/File:Edouard_Manet_049.jpg</a:t>
            </a:r>
            <a:endParaRPr lang="cs-CZ" dirty="0" smtClean="0"/>
          </a:p>
          <a:p>
            <a:pPr>
              <a:buFontTx/>
              <a:buAutoNum type="arabicPeriod" startAt="14"/>
              <a:defRPr/>
            </a:pPr>
            <a:r>
              <a:rPr lang="cs-CZ" b="1" dirty="0" smtClean="0"/>
              <a:t>Manet – Snídaně v ateliéru: </a:t>
            </a:r>
            <a:r>
              <a:rPr lang="cs-CZ" dirty="0" smtClean="0"/>
              <a:t>AUTOR NEUVEDEN. http://commons.wikimedia.org [online]. [cit. 26.7.2013]. Dostupný pod licencí public domain na WWW: </a:t>
            </a:r>
            <a:r>
              <a:rPr lang="cs-CZ" dirty="0" smtClean="0">
                <a:hlinkClick r:id="rId4"/>
              </a:rPr>
              <a:t>http://commons.wikimedia.org/wiki/File:Edouard_Manet_025.jpg</a:t>
            </a:r>
            <a:endParaRPr lang="cs-CZ" dirty="0" smtClean="0"/>
          </a:p>
          <a:p>
            <a:pPr>
              <a:buFontTx/>
              <a:buAutoNum type="arabicPeriod" startAt="14"/>
              <a:defRPr/>
            </a:pPr>
            <a:r>
              <a:rPr lang="cs-CZ" b="1" dirty="0" smtClean="0"/>
              <a:t>Manet – Balkón: </a:t>
            </a:r>
            <a:r>
              <a:rPr lang="cs-CZ" dirty="0" smtClean="0"/>
              <a:t>AUTOR NEUVEDEN. http://commons.wikimedia.org [online]. [cit. 26.7.2013]. Dostupný pod licencí public domain na WWW: </a:t>
            </a:r>
            <a:r>
              <a:rPr lang="cs-CZ" dirty="0" smtClean="0">
                <a:hlinkClick r:id="rId5"/>
              </a:rPr>
              <a:t>http://commons.wikimedia.org/wiki/File:Edouard_Manet_016.jpg</a:t>
            </a:r>
            <a:endParaRPr lang="cs-CZ" dirty="0" smtClean="0"/>
          </a:p>
          <a:p>
            <a:pPr>
              <a:buFontTx/>
              <a:buAutoNum type="arabicPeriod" startAt="14"/>
              <a:defRPr/>
            </a:pPr>
            <a:r>
              <a:rPr lang="cs-CZ" b="1" dirty="0" smtClean="0"/>
              <a:t>Manet – </a:t>
            </a:r>
            <a:r>
              <a:rPr lang="cs-CZ" b="1" dirty="0" err="1" smtClean="0"/>
              <a:t>Berthe</a:t>
            </a:r>
            <a:r>
              <a:rPr lang="cs-CZ" b="1" dirty="0" smtClean="0"/>
              <a:t> </a:t>
            </a:r>
            <a:r>
              <a:rPr lang="cs-CZ" b="1" dirty="0" err="1" smtClean="0"/>
              <a:t>Morisotová</a:t>
            </a:r>
            <a:r>
              <a:rPr lang="cs-CZ" b="1" dirty="0" smtClean="0"/>
              <a:t>: </a:t>
            </a:r>
            <a:r>
              <a:rPr lang="cs-CZ" dirty="0" smtClean="0"/>
              <a:t>AUTOR NEUVEDEN. </a:t>
            </a:r>
            <a:r>
              <a:rPr lang="cs-CZ" i="1" dirty="0" smtClean="0"/>
              <a:t>http://commons.wikimedia.org</a:t>
            </a:r>
            <a:r>
              <a:rPr lang="cs-CZ" dirty="0" smtClean="0"/>
              <a:t> [online]. [cit. 26.7.2013]. Dostupný pod licencí public domain na WWW: </a:t>
            </a:r>
            <a:r>
              <a:rPr lang="cs-CZ" dirty="0" smtClean="0">
                <a:hlinkClick r:id="rId6"/>
              </a:rPr>
              <a:t>http://commons.wikimedia.org/wiki/File:Edouard_Manet_040.jpg</a:t>
            </a:r>
            <a:endParaRPr lang="cs-CZ" b="1" dirty="0" smtClean="0"/>
          </a:p>
          <a:p>
            <a:pPr>
              <a:buFontTx/>
              <a:buAutoNum type="arabicPeriod" startAt="14"/>
              <a:defRPr/>
            </a:pPr>
            <a:r>
              <a:rPr lang="cs-CZ" b="1" dirty="0" smtClean="0"/>
              <a:t>Manet – Monet v </a:t>
            </a:r>
            <a:r>
              <a:rPr lang="cs-CZ" b="1" dirty="0" err="1" smtClean="0"/>
              <a:t>Argenteuil</a:t>
            </a:r>
            <a:r>
              <a:rPr lang="cs-CZ" dirty="0" smtClean="0"/>
              <a:t>: AUTOR NEUVEDEN. </a:t>
            </a:r>
            <a:r>
              <a:rPr lang="cs-CZ" i="1" dirty="0" smtClean="0"/>
              <a:t>http://commons.wikimedia.org</a:t>
            </a:r>
            <a:r>
              <a:rPr lang="cs-CZ" dirty="0" smtClean="0"/>
              <a:t> [online]. [cit. 26.7.2013]. Dostupný pod licencí public domain na WWW: </a:t>
            </a:r>
            <a:r>
              <a:rPr lang="cs-CZ" dirty="0" smtClean="0">
                <a:hlinkClick r:id="rId7"/>
              </a:rPr>
              <a:t>http://commons.wikimedia.org/wiki/File:Edouard_Manet_010.jpg</a:t>
            </a:r>
            <a:endParaRPr lang="cs-CZ" dirty="0" smtClean="0"/>
          </a:p>
          <a:p>
            <a:pPr>
              <a:buFontTx/>
              <a:buAutoNum type="arabicPeriod" startAt="14"/>
              <a:defRPr/>
            </a:pPr>
            <a:r>
              <a:rPr lang="cs-CZ" b="1" dirty="0"/>
              <a:t>Manet – </a:t>
            </a:r>
            <a:r>
              <a:rPr lang="cs-CZ" b="1" dirty="0" smtClean="0"/>
              <a:t>Bar </a:t>
            </a:r>
            <a:r>
              <a:rPr lang="cs-CZ" b="1" dirty="0"/>
              <a:t>ve </a:t>
            </a:r>
            <a:r>
              <a:rPr lang="cs-CZ" b="1" dirty="0" smtClean="0"/>
              <a:t>Folies-Bergère: </a:t>
            </a:r>
            <a:r>
              <a:rPr lang="cs-CZ" dirty="0"/>
              <a:t>AUTOR NEUVEDEN. </a:t>
            </a:r>
            <a:r>
              <a:rPr lang="cs-CZ" i="1" dirty="0"/>
              <a:t>http://commons.wikimedia.org</a:t>
            </a:r>
            <a:r>
              <a:rPr lang="cs-CZ" dirty="0"/>
              <a:t> [online]. [cit. 20.8.2013]. Dostupný pod licencí public domain na WWW: </a:t>
            </a:r>
            <a:r>
              <a:rPr lang="cs-CZ" dirty="0">
                <a:hlinkClick r:id="rId8"/>
              </a:rPr>
              <a:t>http://commons.wikimedia.org/wiki/File:Edouard_Manet,_</a:t>
            </a:r>
            <a:r>
              <a:rPr lang="cs-CZ" dirty="0" smtClean="0">
                <a:hlinkClick r:id="rId8"/>
              </a:rPr>
              <a:t>A_Bar_at_the_Folies-Berg%C3%A8re.jpg</a:t>
            </a:r>
            <a:endParaRPr lang="cs-CZ" b="1" dirty="0" smtClean="0"/>
          </a:p>
          <a:p>
            <a:pPr>
              <a:buFontTx/>
              <a:buAutoNum type="arabicPeriod" startAt="14"/>
              <a:defRPr/>
            </a:pPr>
            <a:r>
              <a:rPr lang="cs-CZ" b="1" dirty="0" smtClean="0"/>
              <a:t>Monet – Dojem, východ slunce: </a:t>
            </a:r>
            <a:r>
              <a:rPr lang="cs-CZ" dirty="0"/>
              <a:t>AUTOR NEUVEDEN. </a:t>
            </a:r>
            <a:r>
              <a:rPr lang="cs-CZ" i="1" dirty="0"/>
              <a:t>http://commons.wikimedia.org</a:t>
            </a:r>
            <a:r>
              <a:rPr lang="cs-CZ" dirty="0"/>
              <a:t> [online]. [cit. 26.7.2013]. Dostupný pod licencí public domain na WWW: </a:t>
            </a:r>
            <a:r>
              <a:rPr lang="cs-CZ" dirty="0">
                <a:hlinkClick r:id="rId9"/>
              </a:rPr>
              <a:t>http://commons.wikimedia.org/wiki/File:Claude_Monet,_Impression,_soleil_levant,_</a:t>
            </a:r>
            <a:r>
              <a:rPr lang="cs-CZ" dirty="0" smtClean="0">
                <a:hlinkClick r:id="rId9"/>
              </a:rPr>
              <a:t>1872.jpg?uselang=cs</a:t>
            </a:r>
            <a:endParaRPr lang="cs-CZ" dirty="0" smtClean="0"/>
          </a:p>
          <a:p>
            <a:pPr marL="0" indent="0">
              <a:buFont typeface="+mj-lt"/>
              <a:buNone/>
              <a:defRPr/>
            </a:pPr>
            <a:endParaRPr lang="cs-CZ" b="1" dirty="0" smtClean="0"/>
          </a:p>
        </p:txBody>
      </p:sp>
    </p:spTree>
    <p:extLst>
      <p:ext uri="{BB962C8B-B14F-4D97-AF65-F5344CB8AC3E}">
        <p14:creationId xmlns:p14="http://schemas.microsoft.com/office/powerpoint/2010/main" val="111068202"/>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cs-CZ" dirty="0" smtClean="0"/>
              <a:t>Tento materiál je určen k interaktivní výuce.</a:t>
            </a:r>
            <a:endParaRPr lang="cs-CZ" dirty="0"/>
          </a:p>
        </p:txBody>
      </p:sp>
    </p:spTree>
    <p:extLst>
      <p:ext uri="{BB962C8B-B14F-4D97-AF65-F5344CB8AC3E}">
        <p14:creationId xmlns:p14="http://schemas.microsoft.com/office/powerpoint/2010/main" val="693208346"/>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a:defRPr>
        </a:defPPr>
      </a:lstStyle>
    </a:lnDef>
  </a:objectDefaults>
  <a:extraClrSchemeLst>
    <a:extraClrScheme>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Výchozí návrh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Výchozí návrh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Výchozí návrh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Výchozí návrh">
  <a:themeElements>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a:defRPr>
        </a:defPPr>
      </a:lstStyle>
    </a:lnDef>
  </a:objectDefaults>
  <a:extraClrSchemeLst>
    <a:extraClrScheme>
      <a:clrScheme name="Výchozí návrh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Výchozí návrh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Výchozí návrh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Výchozí návrh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1783</TotalTime>
  <Words>1332</Words>
  <Application>Microsoft Office PowerPoint</Application>
  <PresentationFormat>Předvádění na obrazovce (4:3)</PresentationFormat>
  <Paragraphs>204</Paragraphs>
  <Slides>30</Slides>
  <Notes>14</Notes>
  <HiddenSlides>0</HiddenSlides>
  <MMClips>0</MMClips>
  <ScaleCrop>false</ScaleCrop>
  <HeadingPairs>
    <vt:vector size="6" baseType="variant">
      <vt:variant>
        <vt:lpstr>Použitá písma</vt:lpstr>
      </vt:variant>
      <vt:variant>
        <vt:i4>6</vt:i4>
      </vt:variant>
      <vt:variant>
        <vt:lpstr>Motiv</vt:lpstr>
      </vt:variant>
      <vt:variant>
        <vt:i4>2</vt:i4>
      </vt:variant>
      <vt:variant>
        <vt:lpstr>Nadpisy snímků</vt:lpstr>
      </vt:variant>
      <vt:variant>
        <vt:i4>30</vt:i4>
      </vt:variant>
    </vt:vector>
  </HeadingPairs>
  <TitlesOfParts>
    <vt:vector size="38" baseType="lpstr">
      <vt:lpstr>Arial</vt:lpstr>
      <vt:lpstr>Book Antiqua</vt:lpstr>
      <vt:lpstr>Calibri</vt:lpstr>
      <vt:lpstr>Symbol</vt:lpstr>
      <vt:lpstr>Times New Roman</vt:lpstr>
      <vt:lpstr>Wingdings</vt:lpstr>
      <vt:lpstr>Výchozí návrh</vt:lpstr>
      <vt:lpstr>2_Výchozí návrh</vt:lpstr>
      <vt:lpstr>Prezentace aplikace PowerPoint</vt:lpstr>
      <vt:lpstr>ANOTACE</vt:lpstr>
      <vt:lpstr>Prezentace aplikace PowerPoint</vt:lpstr>
      <vt:lpstr>Vznik a vývoj</vt:lpstr>
      <vt:lpstr>Předchůdci</vt:lpstr>
      <vt:lpstr>Angličtí krajináři</vt:lpstr>
      <vt:lpstr>Prezentace aplikace PowerPoint</vt:lpstr>
      <vt:lpstr>Prezentace aplikace PowerPoint</vt:lpstr>
      <vt:lpstr>Barbizonská škola</vt:lpstr>
      <vt:lpstr>Prezentace aplikace PowerPoint</vt:lpstr>
      <vt:lpstr>Édouard Manet (1832 – 1883)</vt:lpstr>
      <vt:lpstr>Salon</vt:lpstr>
      <vt:lpstr>Prezentace aplikace PowerPoint</vt:lpstr>
      <vt:lpstr>Piják absintu</vt:lpstr>
      <vt:lpstr>1863 – Salon odmítnutých</vt:lpstr>
      <vt:lpstr>Prezentace aplikace PowerPoint</vt:lpstr>
      <vt:lpstr>Prezentace aplikace PowerPoint</vt:lpstr>
      <vt:lpstr>Prezentace aplikace PowerPoint</vt:lpstr>
      <vt:lpstr> </vt:lpstr>
      <vt:lpstr>Prezentace aplikace PowerPoint</vt:lpstr>
      <vt:lpstr>Prezentace aplikace PowerPoint</vt:lpstr>
      <vt:lpstr> </vt:lpstr>
      <vt:lpstr>Prezentace aplikace PowerPoint</vt:lpstr>
      <vt:lpstr>KONEC</vt:lpstr>
      <vt:lpstr>ÚKOL</vt:lpstr>
      <vt:lpstr>Prezentace aplikace PowerPoint</vt:lpstr>
      <vt:lpstr>Prezentace aplikace PowerPoint</vt:lpstr>
      <vt:lpstr>Citace:</vt:lpstr>
      <vt:lpstr>Citace:</vt:lpstr>
      <vt:lpstr>Tento materiál je určen k interaktivní výuce.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POSTIMPRESIONISMUS</dc:title>
  <cp:lastModifiedBy>Marcela Jelínková</cp:lastModifiedBy>
  <cp:revision>138</cp:revision>
  <dcterms:modified xsi:type="dcterms:W3CDTF">2013-09-30T09:51:58Z</dcterms:modified>
</cp:coreProperties>
</file>