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4"/>
  </p:notesMasterIdLst>
  <p:sldIdLst>
    <p:sldId id="394" r:id="rId2"/>
    <p:sldId id="395" r:id="rId3"/>
    <p:sldId id="357" r:id="rId4"/>
    <p:sldId id="257" r:id="rId5"/>
    <p:sldId id="400" r:id="rId6"/>
    <p:sldId id="397" r:id="rId7"/>
    <p:sldId id="350" r:id="rId8"/>
    <p:sldId id="259" r:id="rId9"/>
    <p:sldId id="365" r:id="rId10"/>
    <p:sldId id="275" r:id="rId11"/>
    <p:sldId id="366" r:id="rId12"/>
    <p:sldId id="368" r:id="rId13"/>
    <p:sldId id="279" r:id="rId14"/>
    <p:sldId id="261" r:id="rId15"/>
    <p:sldId id="282" r:id="rId16"/>
    <p:sldId id="262" r:id="rId17"/>
    <p:sldId id="372" r:id="rId18"/>
    <p:sldId id="369" r:id="rId19"/>
    <p:sldId id="260" r:id="rId20"/>
    <p:sldId id="264" r:id="rId21"/>
    <p:sldId id="263" r:id="rId22"/>
    <p:sldId id="370" r:id="rId23"/>
    <p:sldId id="281" r:id="rId24"/>
    <p:sldId id="278" r:id="rId25"/>
    <p:sldId id="266" r:id="rId26"/>
    <p:sldId id="343" r:id="rId27"/>
    <p:sldId id="401" r:id="rId28"/>
    <p:sldId id="407" r:id="rId29"/>
    <p:sldId id="411" r:id="rId30"/>
    <p:sldId id="413" r:id="rId31"/>
    <p:sldId id="412" r:id="rId32"/>
    <p:sldId id="408" r:id="rId33"/>
    <p:sldId id="414" r:id="rId34"/>
    <p:sldId id="406" r:id="rId35"/>
    <p:sldId id="405" r:id="rId36"/>
    <p:sldId id="404" r:id="rId37"/>
    <p:sldId id="403" r:id="rId38"/>
    <p:sldId id="367" r:id="rId39"/>
    <p:sldId id="371" r:id="rId40"/>
    <p:sldId id="373" r:id="rId41"/>
    <p:sldId id="398" r:id="rId42"/>
    <p:sldId id="399" r:id="rId4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1C9A1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70" autoAdjust="0"/>
    <p:restoredTop sz="92743" autoAdjust="0"/>
  </p:normalViewPr>
  <p:slideViewPr>
    <p:cSldViewPr>
      <p:cViewPr varScale="1">
        <p:scale>
          <a:sx n="82" d="100"/>
          <a:sy n="82" d="100"/>
        </p:scale>
        <p:origin x="1578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064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C39B2E46-25D9-4848-9EE0-8FAE565067EE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074BB6F-ABFF-4629-89CE-F95A4B4F3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44709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24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CB47504E-8CB8-41EB-8BE1-9C67760583B0}" type="slidenum">
              <a:rPr lang="cs-CZ" sz="1200">
                <a:latin typeface="Arial" pitchFamily="34" charset="0"/>
              </a:rPr>
              <a:pPr/>
              <a:t>1</a:t>
            </a:fld>
            <a:endParaRPr lang="cs-CZ" sz="120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1358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34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34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76BE8C4A-6D24-4FE5-847F-55FEBD89DA46}" type="slidenum">
              <a:rPr lang="cs-CZ" sz="1200">
                <a:latin typeface="Arial" pitchFamily="34" charset="0"/>
              </a:rPr>
              <a:pPr/>
              <a:t>2</a:t>
            </a:fld>
            <a:endParaRPr lang="cs-CZ" sz="120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33225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074BB6F-ABFF-4629-89CE-F95A4B4F3119}" type="slidenum">
              <a:rPr lang="cs-CZ" smtClean="0"/>
              <a:pPr>
                <a:defRPr/>
              </a:pPr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94676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Častými tématy jeho obrazů jsou koupání, hora svaté Victorie, jablka a drapérie.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074BB6F-ABFF-4629-89CE-F95A4B4F3119}" type="slidenum">
              <a:rPr lang="cs-CZ" smtClean="0"/>
              <a:pPr>
                <a:defRPr/>
              </a:pPr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5064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Obraz zachycuje 11 ženských postav, které jsou zobrazeny spíše schematicky a vypadají jako kusy pískovce uprostřed krajiny.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074BB6F-ABFF-4629-89CE-F95A4B4F3119}" type="slidenum">
              <a:rPr lang="cs-CZ" smtClean="0"/>
              <a:pPr>
                <a:defRPr/>
              </a:pPr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86505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074BB6F-ABFF-4629-89CE-F95A4B4F3119}" type="slidenum">
              <a:rPr lang="cs-CZ" smtClean="0"/>
              <a:pPr>
                <a:defRPr/>
              </a:pPr>
              <a:t>31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75656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074BB6F-ABFF-4629-89CE-F95A4B4F3119}" type="slidenum">
              <a:rPr lang="cs-CZ" smtClean="0"/>
              <a:pPr>
                <a:defRPr/>
              </a:pPr>
              <a:t>34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80375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074BB6F-ABFF-4629-89CE-F95A4B4F3119}" type="slidenum">
              <a:rPr lang="cs-CZ" smtClean="0"/>
              <a:pPr>
                <a:defRPr/>
              </a:pPr>
              <a:t>35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45701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074BB6F-ABFF-4629-89CE-F95A4B4F3119}" type="slidenum">
              <a:rPr lang="cs-CZ" smtClean="0"/>
              <a:pPr>
                <a:defRPr/>
              </a:pPr>
              <a:t>36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84916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>
              <a:defRPr sz="6000" b="1">
                <a:solidFill>
                  <a:srgbClr val="FF000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 b="1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C8892D-C157-40FC-A21A-F6A571B7A54F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C9F656-7F2A-4B2D-87A9-A884E7A054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>
            <a:noAutofit/>
          </a:bodyPr>
          <a:lstStyle>
            <a:lvl1pPr>
              <a:defRPr sz="4800" b="1">
                <a:solidFill>
                  <a:srgbClr val="00206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12568"/>
          </a:xfrm>
        </p:spPr>
        <p:txBody>
          <a:bodyPr/>
          <a:lstStyle>
            <a:lvl1pPr marL="342900" indent="-342900">
              <a:buFont typeface="Wingdings" panose="05000000000000000000" pitchFamily="2" charset="2"/>
              <a:buChar char="Ø"/>
              <a:defRPr/>
            </a:lvl1pPr>
            <a:lvl2pPr marL="742950" indent="-285750">
              <a:buFont typeface="Calibri" panose="020F0502020204030204" pitchFamily="34" charset="0"/>
              <a:buChar char="―"/>
              <a:defRPr/>
            </a:lvl2pPr>
            <a:lvl3pPr marL="1143000" indent="-228600">
              <a:buFont typeface="Calibri" panose="020F0502020204030204" pitchFamily="34" charset="0"/>
              <a:buChar char="―"/>
              <a:defRPr/>
            </a:lvl3pPr>
            <a:lvl4pPr marL="1600200" indent="-228600">
              <a:buFont typeface="Wingdings" panose="05000000000000000000" pitchFamily="2" charset="2"/>
              <a:buChar char="Ø"/>
              <a:defRPr/>
            </a:lvl4pPr>
            <a:lvl5pPr marL="2057400" indent="-228600">
              <a:buFont typeface="Wingdings" panose="05000000000000000000" pitchFamily="2" charset="2"/>
              <a:buChar char="Ø"/>
              <a:defRPr/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52EF6D-A7D5-4E08-B9B6-A1E57DC9D8CE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49BEBA-B4FE-4E26-BDB8-75650F952C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5D3809-3E9C-471B-BE4B-1786C75366F7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191BE5-E26E-4544-BE8F-D632A22B3E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 b="1">
                <a:solidFill>
                  <a:srgbClr val="00206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 marL="342900" indent="-342900">
              <a:buFont typeface="Wingdings" panose="05000000000000000000" pitchFamily="2" charset="2"/>
              <a:buChar char="Ø"/>
              <a:defRPr sz="2800"/>
            </a:lvl1pPr>
            <a:lvl2pPr marL="742950" indent="-285750">
              <a:buFont typeface="Wingdings" panose="05000000000000000000" pitchFamily="2" charset="2"/>
              <a:buChar char="§"/>
              <a:defRPr sz="2400"/>
            </a:lvl2pPr>
            <a:lvl3pPr marL="1143000" indent="-228600">
              <a:buFont typeface="Wingdings" panose="05000000000000000000" pitchFamily="2" charset="2"/>
              <a:buChar char="Ø"/>
              <a:defRPr sz="2000"/>
            </a:lvl3pPr>
            <a:lvl4pPr marL="1600200" indent="-228600">
              <a:buFont typeface="Wingdings" panose="05000000000000000000" pitchFamily="2" charset="2"/>
              <a:buChar char="Ø"/>
              <a:defRPr sz="1800"/>
            </a:lvl4pPr>
            <a:lvl5pPr marL="2057400" indent="-228600">
              <a:buFont typeface="Wingdings" panose="05000000000000000000" pitchFamily="2" charset="2"/>
              <a:buChar char="Ø"/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 marL="457200" indent="-457200">
              <a:buFont typeface="Wingdings" panose="05000000000000000000" pitchFamily="2" charset="2"/>
              <a:buChar char="Ø"/>
              <a:defRPr sz="2800"/>
            </a:lvl1pPr>
            <a:lvl2pPr marL="800100" indent="-342900">
              <a:buFont typeface="Wingdings" panose="05000000000000000000" pitchFamily="2" charset="2"/>
              <a:buChar char="§"/>
              <a:defRPr sz="2400"/>
            </a:lvl2pPr>
            <a:lvl3pPr marL="1257300" indent="-342900">
              <a:buFont typeface="Wingdings" panose="05000000000000000000" pitchFamily="2" charset="2"/>
              <a:buChar char="Ø"/>
              <a:defRPr sz="2000"/>
            </a:lvl3pPr>
            <a:lvl4pPr marL="1657350" indent="-285750">
              <a:buFont typeface="Wingdings" panose="05000000000000000000" pitchFamily="2" charset="2"/>
              <a:buChar char="Ø"/>
              <a:defRPr sz="1800"/>
            </a:lvl4pPr>
            <a:lvl5pPr marL="2114550" indent="-285750">
              <a:buFont typeface="Wingdings" panose="05000000000000000000" pitchFamily="2" charset="2"/>
              <a:buChar char="Ø"/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7F5737-38CE-4BFB-A8C0-15052A1413ED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3A16B-24D1-4D0E-9AE8-BCDBF4C1B9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1_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800" b="1">
                <a:solidFill>
                  <a:srgbClr val="00206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2514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 hasCustomPrompt="1"/>
          </p:nvPr>
        </p:nvSpPr>
        <p:spPr>
          <a:xfrm>
            <a:off x="4648200" y="1600200"/>
            <a:ext cx="4038600" cy="492514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dirty="0" smtClean="0"/>
              <a:t>obr.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7F5737-38CE-4BFB-A8C0-15052A1413ED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3A16B-24D1-4D0E-9AE8-BCDBF4C1B9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58044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>
        <p:tmplLst>
          <p:tmpl lvl="1">
            <p:tnLst>
              <p:par>
                <p:cTn presetID="22" presetClass="entr" presetSubtype="4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4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4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4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4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down)">
                      <p:cBhvr>
                        <p:cTn dur="500"/>
                        <p:tgtEl>
                          <p:spTgt spid="4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84260-D7B9-4EF8-842B-84B07072F2D9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768AC4-C696-4353-A6A5-5D8E445254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obráz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>
          <a:xfrm>
            <a:off x="0" y="-27384"/>
            <a:ext cx="9144000" cy="1143000"/>
          </a:xfrm>
        </p:spPr>
        <p:txBody>
          <a:bodyPr/>
          <a:lstStyle>
            <a:lvl1pPr>
              <a:defRPr sz="4800" b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64789C-FC70-40CB-B5F3-D7664BDA935C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F9960E-1921-420A-BAA5-BFC41790A2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ita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hasCustomPrompt="1"/>
          </p:nvPr>
        </p:nvSpPr>
        <p:spPr>
          <a:xfrm>
            <a:off x="1007604" y="44624"/>
            <a:ext cx="7128792" cy="792088"/>
          </a:xfrm>
        </p:spPr>
        <p:txBody>
          <a:bodyPr/>
          <a:lstStyle>
            <a:lvl1pPr>
              <a:defRPr sz="3200" b="1">
                <a:solidFill>
                  <a:srgbClr val="002060"/>
                </a:solidFill>
              </a:defRPr>
            </a:lvl1pPr>
          </a:lstStyle>
          <a:p>
            <a:r>
              <a:rPr lang="cs-CZ" dirty="0" smtClean="0"/>
              <a:t>Klepnutím lze upravit styl předlohy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64789C-FC70-40CB-B5F3-D7664BDA935C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F9960E-1921-420A-BAA5-BFC41790A2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obsah 2"/>
          <p:cNvSpPr>
            <a:spLocks noGrp="1"/>
          </p:cNvSpPr>
          <p:nvPr>
            <p:ph idx="1" hasCustomPrompt="1"/>
          </p:nvPr>
        </p:nvSpPr>
        <p:spPr>
          <a:xfrm>
            <a:off x="251520" y="908720"/>
            <a:ext cx="8640960" cy="5812755"/>
          </a:xfrm>
        </p:spPr>
        <p:txBody>
          <a:bodyPr/>
          <a:lstStyle>
            <a:lvl1pPr>
              <a:buFont typeface="+mj-lt"/>
              <a:buAutoNum type="arabicPeriod"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80225297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8B3D66-58D5-46FE-8C5C-1FAC10CD57AB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73C7D6-2D13-4229-843B-696CA87089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CF6162-4FE7-435A-B0A6-FF389F17ACEB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0EBEDE-7CB4-41C4-AC11-AA941B64D8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14A07A-3414-46DC-8CEA-B9F8E27A75E2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9B340-F87B-40AA-AABE-D5916F70E3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2F294B-CFC2-48FB-BA36-9A6A0D05E5E5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0C5773-D782-40E5-B4B8-A5F28705A9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FD10C-2044-4F4E-BE69-639E940DF32C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1563B7-22DC-4B01-B38A-B8B326B2CB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5000">
              <a:srgbClr val="03D4A8">
                <a:alpha val="37000"/>
              </a:srgbClr>
            </a:gs>
            <a:gs pos="38000">
              <a:srgbClr val="21D6E0">
                <a:alpha val="0"/>
              </a:srgbClr>
            </a:gs>
            <a:gs pos="83000">
              <a:srgbClr val="0087E6">
                <a:alpha val="84000"/>
              </a:srgbClr>
            </a:gs>
            <a:gs pos="93000">
              <a:srgbClr val="005CBF">
                <a:alpha val="89000"/>
              </a:srgb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AC6A789-53A9-47C7-A72B-CBF1AAE69EAE}" type="datetimeFigureOut">
              <a:rPr lang="cs-CZ"/>
              <a:pPr>
                <a:defRPr/>
              </a:pPr>
              <a:t>24. 8. 2013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D184F9C-B8AC-41D1-9777-FD8BBA23E4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60" r:id="rId5"/>
    <p:sldLayoutId id="2147483653" r:id="rId6"/>
    <p:sldLayoutId id="2147483654" r:id="rId7"/>
    <p:sldLayoutId id="2147483661" r:id="rId8"/>
    <p:sldLayoutId id="2147483655" r:id="rId9"/>
    <p:sldLayoutId id="2147483656" r:id="rId10"/>
    <p:sldLayoutId id="2147483657" r:id="rId11"/>
    <p:sldLayoutId id="2147483658" r:id="rId12"/>
    <p:sldLayoutId id="2147483659" r:id="rId13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9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atelevize.cz/ct24/kultura/164398-paul-cezanne-dum-v-aix-en-provence/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9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Paul_C%C3%A9zanne_182.jpg?uselang=cs" TargetMode="External"/><Relationship Id="rId3" Type="http://schemas.openxmlformats.org/officeDocument/2006/relationships/hyperlink" Target="http://commons.wikimedia.org/wiki/File:Paul_C%C3%A9zanne_155.jpg?uselang=cs" TargetMode="External"/><Relationship Id="rId7" Type="http://schemas.openxmlformats.org/officeDocument/2006/relationships/hyperlink" Target="http://commons.wikimedia.org/wiki/File:Paul_C%C3%A9zanne_090.jpg?uselang=cs" TargetMode="External"/><Relationship Id="rId2" Type="http://schemas.openxmlformats.org/officeDocument/2006/relationships/hyperlink" Target="http://cs.wikipedia.org/wiki/Soubor:Paul_cezanne_1861.jpg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commons.wikimedia.org/wiki/File:Paul_C%C3%A9zanne_023.jpg?uselang=cs" TargetMode="External"/><Relationship Id="rId5" Type="http://schemas.openxmlformats.org/officeDocument/2006/relationships/hyperlink" Target="http://commons.wikimedia.org/wiki/File:Paul_C%C3%A9zanne_154.jpg?uselang=cs" TargetMode="External"/><Relationship Id="rId4" Type="http://schemas.openxmlformats.org/officeDocument/2006/relationships/hyperlink" Target="http://commons.wikimedia.org/wiki/File:Paul_C%C3%A9zanne_160.jpg?uselang=cs" TargetMode="External"/><Relationship Id="rId9" Type="http://schemas.openxmlformats.org/officeDocument/2006/relationships/hyperlink" Target="http://commons.wikimedia.org/wiki/File:Paul_C%C3%A9zanne,_Jeune_gar%C3%A7on_au_gilet_rouge_(1888-89).jpg?uselang=cs" TargetMode="Externa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Paul_C%C3%A9zanne_106.jpg?uselang=cs" TargetMode="External"/><Relationship Id="rId3" Type="http://schemas.openxmlformats.org/officeDocument/2006/relationships/hyperlink" Target="http://commons.wikimedia.org/wiki/File:Paul_C%C3%A9zanne_102.jpg?uselang=cs" TargetMode="External"/><Relationship Id="rId7" Type="http://schemas.openxmlformats.org/officeDocument/2006/relationships/hyperlink" Target="http://commons.wikimedia.org/wiki/File:Paul_C%C3%A9zanne_185.jpg?uselang=cs" TargetMode="External"/><Relationship Id="rId2" Type="http://schemas.openxmlformats.org/officeDocument/2006/relationships/hyperlink" Target="http://commons.wikimedia.org/wiki/File:Paul_C%C3%A9zanne_085.jpg?uselang=cs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commons.wikimedia.org/wiki/File:Paul_C%C3%A9zanne_179.jpg?uselang=cs" TargetMode="External"/><Relationship Id="rId5" Type="http://schemas.openxmlformats.org/officeDocument/2006/relationships/hyperlink" Target="http://commons.wikimedia.org/wiki/File:Paul_C%C3%A9zanne_082.jpg?uselang=cs" TargetMode="External"/><Relationship Id="rId4" Type="http://schemas.openxmlformats.org/officeDocument/2006/relationships/hyperlink" Target="http://commons.wikimedia.org/wiki/File:Paul_C%C3%A9zanne,_Les_joueurs_de_carte_(1892-95).jpg?uselang=cs" TargetMode="External"/><Relationship Id="rId9" Type="http://schemas.openxmlformats.org/officeDocument/2006/relationships/hyperlink" Target="http://commons.wikimedia.org/wiki/File:Paul_C%C3%A9zanne_208.jpg?uselang=cs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aul_C%C3%A9zanne,_Pyramid_of_Skulls,_c._1901.jpg?uselang=cs" TargetMode="External"/><Relationship Id="rId2" Type="http://schemas.openxmlformats.org/officeDocument/2006/relationships/hyperlink" Target="http://commons.wikimedia.org/wiki/File:Paul_C%C3%A9zanne_210.jpg?uselang=cs" TargetMode="External"/><Relationship Id="rId1" Type="http://schemas.openxmlformats.org/officeDocument/2006/relationships/slideLayout" Target="../slideLayouts/slideLayout8.xml"/><Relationship Id="rId5" Type="http://schemas.openxmlformats.org/officeDocument/2006/relationships/hyperlink" Target="http://commons.wikimedia.org/wiki/File:Paul_C%C3%A9zanne_047.jpg?uselang=cs" TargetMode="External"/><Relationship Id="rId4" Type="http://schemas.openxmlformats.org/officeDocument/2006/relationships/hyperlink" Target="http://commons.wikimedia.org/wiki/File:Paul_C%C3%A9zanne_048.jpg?uselang=cs" TargetMode="Externa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kipaintings.org/en/pierre-auguste-renoir/the-swing-la-balan%C3%A7oire-1876" TargetMode="External"/><Relationship Id="rId2" Type="http://schemas.openxmlformats.org/officeDocument/2006/relationships/hyperlink" Target="http://www.wikipaintings.org/en/pierre-auguste-renoir/girl-gathering-flowers" TargetMode="External"/><Relationship Id="rId1" Type="http://schemas.openxmlformats.org/officeDocument/2006/relationships/slideLayout" Target="../slideLayouts/slideLayout8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3433776"/>
              </p:ext>
            </p:extLst>
          </p:nvPr>
        </p:nvGraphicFramePr>
        <p:xfrm>
          <a:off x="614363" y="2816225"/>
          <a:ext cx="8137525" cy="26924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76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Jelínková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VY_32_INOVACE_05B_07_Postimpresionismus – Paul Cézanne</a:t>
                      </a:r>
                      <a:endParaRPr lang="cs-CZ" sz="1800" b="1" kern="1200" dirty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pl-PL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Historie </a:t>
                      </a:r>
                      <a:r>
                        <a:rPr lang="pl-PL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umění 19</a:t>
                      </a:r>
                      <a:r>
                        <a:rPr lang="pl-PL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7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10.01.2013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</a:tbl>
          </a:graphicData>
        </a:graphic>
      </p:graphicFrame>
      <p:pic>
        <p:nvPicPr>
          <p:cNvPr id="207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262732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71438"/>
            <a:ext cx="8229600" cy="1054100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496944" cy="5616623"/>
          </a:xfrm>
        </p:spPr>
        <p:txBody>
          <a:bodyPr>
            <a:noAutofit/>
          </a:bodyPr>
          <a:lstStyle/>
          <a:p>
            <a:pPr marL="0" indent="0">
              <a:buNone/>
              <a:defRPr/>
            </a:pP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</a:rPr>
              <a:t>Prezentace je určena pro výklad, opakování a upevnění nového tématu z historie umění. Její součástí jsou motivační úkoly pro interaktivní zapojení žáků do vyučovacího procesu</a:t>
            </a: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Obsahově se zaměřuje na postimpresionismus a Paula Cézanna jako jeho stěžejního tvůrce. Navazuje na probrané učivo o impresionismu.</a:t>
            </a:r>
          </a:p>
          <a:p>
            <a:pPr marL="0" indent="0">
              <a:buNone/>
              <a:defRPr/>
            </a:pP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Vysvětluje návaznost postimpresionismu na impresionismus. Žáci se seznámí se základními informacemi o tomto stylu – jeho vzniku, významu a vztahu k impresionismu.</a:t>
            </a:r>
          </a:p>
          <a:p>
            <a:pPr marL="0" indent="0">
              <a:buNone/>
              <a:defRPr/>
            </a:pP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V úvodu je zařazena motivačně interaktivní část, během které si žáci zopakují základní informace o impresionismu, které získali během předchozího studia. Poté jsou vyzváni k diskusi o impresionistickém stylu malování, jeho pozitivních kvalitách i případných nedostatcích. Na základě ukázek, které společně hodnotí a popisují, vyjadřují svůj názor (viz snímky č. 5 a 6). Metodické podklady k této úvodní části jsou na snímku č. 27.</a:t>
            </a:r>
          </a:p>
          <a:p>
            <a:pPr marL="0" indent="0">
              <a:buNone/>
              <a:defRPr/>
            </a:pP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Další část prezentace je věnována životu a dílu Paula Cézanna, význačného představitele postimpresionismu a  „otce moderního malířství“. Žáci se informují o jeho zásadním významu pro vývoj avantgardních malířských stylů na počátku 20. století.</a:t>
            </a:r>
          </a:p>
          <a:p>
            <a:pPr marL="0" indent="0">
              <a:buNone/>
              <a:defRPr/>
            </a:pP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V závěru prezentace je několik úkolů pro procvičení a doplnění nové látky. První úkol je práce s dokumentem na internetu. Metodické podklady a pracovní listy pro žáky jsou na snímcích č. 28 až 32. Žáci sledují filmový dokument o P. Cézannovi a jeho obrazu „Dům v </a:t>
            </a:r>
            <a:r>
              <a:rPr lang="cs-CZ" sz="1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Aix</a:t>
            </a: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-en-Provence“, který vlastní Národní galerie v Praze, a zároveň plní zadaný úkol. Posuzují, zda informace uvedené v pracovním listu odpovídají pravdě, a své odpovědi zároveň zapisují.</a:t>
            </a:r>
          </a:p>
          <a:p>
            <a:pPr marL="0" indent="0">
              <a:buNone/>
              <a:defRPr/>
            </a:pP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Další úkol je na procvičení paměti a postřehu žáků a může být zařazen v případě časové rezervy. Žáci mají uhodnout, jaké slavné obrazy P. Cézanna se skrývají na snímku pod obdélníkovými poli a postupně se rozkrývají pomocí kliknutí (viz snímky č. 33 až 37). Tato aktivita má spíše zábavný charakter, ale zároveň slouží k lepšímu zapamatování ukázek.</a:t>
            </a:r>
          </a:p>
          <a:p>
            <a:pPr marL="0" indent="0">
              <a:buNone/>
              <a:defRPr/>
            </a:pP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Látka je určena pro studenty 2. ročníků čtyřletého a 3. ročníků šestiletého gymnázia.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Může být využita i jako podklad pro samostatné studium žáka.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Vzdělávací cíle:</a:t>
            </a:r>
          </a:p>
          <a:p>
            <a:pPr>
              <a:defRPr/>
            </a:pP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zopakovat základní informace o impresionismu jako moderním malířském stylu</a:t>
            </a:r>
          </a:p>
          <a:p>
            <a:pPr>
              <a:defRPr/>
            </a:pP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seznámit žáky s postimpresionismem a jedním z jeho nejvýznačnějších představitelů – Paulem Cézannem</a:t>
            </a:r>
          </a:p>
          <a:p>
            <a:pPr>
              <a:defRPr/>
            </a:pP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motivovat žáky k propojení nových poznatků s jejich předcházejícími znalostmi a zkušenostmi na základě empirického pozorování</a:t>
            </a:r>
          </a:p>
        </p:txBody>
      </p:sp>
    </p:spTree>
    <p:extLst>
      <p:ext uri="{BB962C8B-B14F-4D97-AF65-F5344CB8AC3E}">
        <p14:creationId xmlns:p14="http://schemas.microsoft.com/office/powerpoint/2010/main" val="72795033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876" y="2967335"/>
            <a:ext cx="8391528" cy="110799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>
                <a:ln w="28575">
                  <a:solidFill>
                    <a:srgbClr val="008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+mn-lt"/>
                <a:cs typeface="+mn-cs"/>
              </a:rPr>
              <a:t>POSTIMPRESIONISMUS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690913" y="6509410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13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Charakteristika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post = po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80. léta 19. století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* </a:t>
            </a:r>
            <a:r>
              <a:rPr lang="cs-CZ" b="1" dirty="0" smtClean="0">
                <a:solidFill>
                  <a:srgbClr val="FF0000"/>
                </a:solidFill>
              </a:rPr>
              <a:t>1884 </a:t>
            </a:r>
            <a:r>
              <a:rPr lang="cs-CZ" dirty="0" smtClean="0"/>
              <a:t>→ </a:t>
            </a:r>
            <a:r>
              <a:rPr lang="cs-CZ" b="1" dirty="0" smtClean="0">
                <a:solidFill>
                  <a:srgbClr val="FF0000"/>
                </a:solidFill>
              </a:rPr>
              <a:t>Salon nezávislých </a:t>
            </a:r>
            <a:r>
              <a:rPr lang="cs-CZ" dirty="0" smtClean="0"/>
              <a:t>→ </a:t>
            </a:r>
            <a:r>
              <a:rPr lang="cs-CZ" b="1" dirty="0" smtClean="0">
                <a:solidFill>
                  <a:srgbClr val="FF0000"/>
                </a:solidFill>
              </a:rPr>
              <a:t>1905</a:t>
            </a:r>
            <a:r>
              <a:rPr lang="cs-CZ" dirty="0" smtClean="0"/>
              <a:t> = vznik fauvismu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nevznikla žádná jednolitá skupina → několik výrazných osobností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všechny představitele zaujal na nějakou dobu impresionismus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předznamenali vznik dalších převratných směrů a hnutí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25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75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25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48880"/>
            <a:ext cx="7772400" cy="2376264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Prohlédněte si a popište následující dvě ukázky. Jsou to obrazy významného představitele impresionismu P. A. Renoira. Posuďte, co je na nich typické pro impresionismus, jaké jsou přednosti impresionistického stylu malování a jaké nedostatky. 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935596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323528" y="908720"/>
            <a:ext cx="4316284" cy="5630496"/>
            <a:chOff x="384509" y="647465"/>
            <a:chExt cx="4316284" cy="5630496"/>
          </a:xfrm>
        </p:grpSpPr>
        <p:grpSp>
          <p:nvGrpSpPr>
            <p:cNvPr id="2" name="Group 1"/>
            <p:cNvGrpSpPr/>
            <p:nvPr/>
          </p:nvGrpSpPr>
          <p:grpSpPr>
            <a:xfrm>
              <a:off x="384509" y="647465"/>
              <a:ext cx="4316284" cy="5630496"/>
              <a:chOff x="384509" y="647465"/>
              <a:chExt cx="4316284" cy="5630496"/>
            </a:xfrm>
          </p:grpSpPr>
          <p:pic>
            <p:nvPicPr>
              <p:cNvPr id="1026" name="Picture 2" descr="Girl Gathering Flowers - Pierre-Auguste Renoir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05331" y="647465"/>
                <a:ext cx="4295462" cy="5200318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" name="TextovéPole 3"/>
              <p:cNvSpPr txBox="1"/>
              <p:nvPr/>
            </p:nvSpPr>
            <p:spPr>
              <a:xfrm>
                <a:off x="384509" y="5908629"/>
                <a:ext cx="425949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dirty="0" smtClean="0"/>
                  <a:t> A. Renoir – Dívka trhající květiny, 1872</a:t>
                </a:r>
                <a:endParaRPr lang="cs-CZ" dirty="0"/>
              </a:p>
            </p:txBody>
          </p:sp>
        </p:grpSp>
        <p:sp>
          <p:nvSpPr>
            <p:cNvPr id="8" name="TextBox 7"/>
            <p:cNvSpPr txBox="1"/>
            <p:nvPr/>
          </p:nvSpPr>
          <p:spPr>
            <a:xfrm>
              <a:off x="4233446" y="5373216"/>
              <a:ext cx="3385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A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4860032" y="908720"/>
            <a:ext cx="4392488" cy="5633883"/>
            <a:chOff x="4860032" y="644078"/>
            <a:chExt cx="4392488" cy="5633883"/>
          </a:xfrm>
        </p:grpSpPr>
        <p:grpSp>
          <p:nvGrpSpPr>
            <p:cNvPr id="3" name="Group 2"/>
            <p:cNvGrpSpPr/>
            <p:nvPr/>
          </p:nvGrpSpPr>
          <p:grpSpPr>
            <a:xfrm>
              <a:off x="4860032" y="644078"/>
              <a:ext cx="4392488" cy="5633883"/>
              <a:chOff x="4860032" y="644078"/>
              <a:chExt cx="4392488" cy="5633883"/>
            </a:xfrm>
          </p:grpSpPr>
          <p:pic>
            <p:nvPicPr>
              <p:cNvPr id="1028" name="Picture 4" descr="The Swing (La Balançoire) - Pierre-Auguste Renoir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977331" y="644078"/>
                <a:ext cx="3843141" cy="5203706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7" name="TextovéPole 3"/>
              <p:cNvSpPr txBox="1"/>
              <p:nvPr/>
            </p:nvSpPr>
            <p:spPr>
              <a:xfrm>
                <a:off x="4860032" y="5908629"/>
                <a:ext cx="439248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dirty="0" smtClean="0"/>
                  <a:t> A. Renoir – Houpačka,1872</a:t>
                </a:r>
                <a:endParaRPr lang="cs-CZ" dirty="0"/>
              </a:p>
            </p:txBody>
          </p:sp>
        </p:grpSp>
        <p:sp>
          <p:nvSpPr>
            <p:cNvPr id="10" name="TextBox 9"/>
            <p:cNvSpPr txBox="1"/>
            <p:nvPr/>
          </p:nvSpPr>
          <p:spPr>
            <a:xfrm>
              <a:off x="8388424" y="5373216"/>
              <a:ext cx="3385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B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68781649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7000" b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189504" y="2571744"/>
            <a:ext cx="7025834" cy="1569660"/>
          </a:xfrm>
          <a:prstGeom prst="rect">
            <a:avLst/>
          </a:prstGeom>
          <a:noFill/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dirty="0" smtClean="0">
                <a:ln w="1905"/>
                <a:solidFill>
                  <a:srgbClr val="FFFF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  <a:cs typeface="+mn-cs"/>
              </a:rPr>
              <a:t>Paul Cézanne</a:t>
            </a:r>
            <a:endParaRPr lang="cs-CZ" sz="9600" b="1" dirty="0">
              <a:ln w="1905"/>
              <a:solidFill>
                <a:srgbClr val="FFFF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  <a:cs typeface="+mn-cs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5400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  <a:t>1838 – 1905</a:t>
            </a:r>
            <a:br>
              <a:rPr lang="cs-CZ" sz="5400" dirty="0">
                <a:ln>
                  <a:solidFill>
                    <a:schemeClr val="tx1"/>
                  </a:solidFill>
                </a:ln>
                <a:solidFill>
                  <a:schemeClr val="bg1"/>
                </a:solidFill>
              </a:rPr>
            </a:br>
            <a:endParaRPr lang="cs-CZ" sz="5400" dirty="0">
              <a:ln>
                <a:solidFill>
                  <a:schemeClr val="tx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684235" y="648866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000" i="1" dirty="0" smtClean="0"/>
              <a:t>„Vše v přírodě se dá vyjádřit podle koule, kužele a válce“</a:t>
            </a:r>
            <a:endParaRPr lang="cs-CZ" sz="40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484784"/>
            <a:ext cx="4968552" cy="5257800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zámožná rodina  (jeho </a:t>
            </a:r>
            <a:r>
              <a:rPr lang="cs-CZ" dirty="0"/>
              <a:t>otec byl úspěšný </a:t>
            </a:r>
            <a:r>
              <a:rPr lang="cs-CZ" dirty="0" smtClean="0"/>
              <a:t>bankéř)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studoval </a:t>
            </a:r>
            <a:r>
              <a:rPr lang="cs-CZ" dirty="0"/>
              <a:t>tři roky práva na univerzitě v </a:t>
            </a:r>
            <a:r>
              <a:rPr lang="cs-CZ" dirty="0" err="1" smtClean="0"/>
              <a:t>Aix</a:t>
            </a:r>
            <a:r>
              <a:rPr lang="cs-CZ" dirty="0" smtClean="0"/>
              <a:t>-en-Provence → studia malířství v Paříži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vystavoval 1874 v ateliéru fotografa </a:t>
            </a:r>
            <a:r>
              <a:rPr lang="cs-CZ" dirty="0" err="1" smtClean="0"/>
              <a:t>Nadara</a:t>
            </a:r>
            <a:r>
              <a:rPr lang="cs-CZ" dirty="0" smtClean="0"/>
              <a:t> v Paříži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„samotář z </a:t>
            </a:r>
            <a:r>
              <a:rPr lang="cs-CZ" dirty="0" err="1" smtClean="0"/>
              <a:t>Aix</a:t>
            </a:r>
            <a:r>
              <a:rPr lang="cs-CZ" dirty="0" smtClean="0"/>
              <a:t>-en-Provence“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krajinář, zátiší i portréty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usiloval o zachycení podstaty věci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5364919" y="1556792"/>
            <a:ext cx="3321881" cy="4841380"/>
            <a:chOff x="827584" y="1550318"/>
            <a:chExt cx="3321881" cy="4841380"/>
          </a:xfrm>
        </p:grpSpPr>
        <p:pic>
          <p:nvPicPr>
            <p:cNvPr id="9218" name="Picture 2" descr="Soubor:Paul cezanne 1861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7584" y="1550318"/>
              <a:ext cx="3321881" cy="4841380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3761377" y="6022366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</a:t>
              </a:r>
              <a:endParaRPr lang="cs-CZ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750"/>
                            </p:stCondLst>
                            <p:childTnLst>
                              <p:par>
                                <p:cTn id="16" presetID="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250"/>
                            </p:stCondLst>
                            <p:childTnLst>
                              <p:par>
                                <p:cTn id="26" presetID="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500"/>
                            </p:stCondLst>
                            <p:childTnLst>
                              <p:par>
                                <p:cTn id="31" presetID="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750"/>
                            </p:stCondLst>
                            <p:childTnLst>
                              <p:par>
                                <p:cTn id="36" presetID="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Autoportrét</a:t>
            </a:r>
            <a:r>
              <a:rPr lang="cs-CZ" dirty="0"/>
              <a:t>, </a:t>
            </a:r>
            <a:r>
              <a:rPr lang="cs-CZ" b="0" dirty="0">
                <a:solidFill>
                  <a:schemeClr val="tx1"/>
                </a:solidFill>
              </a:rPr>
              <a:t>1883-1887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1492" y="1788397"/>
            <a:ext cx="4032448" cy="4525963"/>
          </a:xfrm>
        </p:spPr>
        <p:txBody>
          <a:bodyPr/>
          <a:lstStyle/>
          <a:p>
            <a:r>
              <a:rPr lang="cs-CZ" dirty="0" smtClean="0"/>
              <a:t>zpočátku tvořil </a:t>
            </a:r>
            <a:r>
              <a:rPr lang="cs-CZ" dirty="0"/>
              <a:t>především </a:t>
            </a:r>
            <a:r>
              <a:rPr lang="cs-CZ" dirty="0" smtClean="0"/>
              <a:t>portréty</a:t>
            </a:r>
          </a:p>
          <a:p>
            <a:pPr lvl="1"/>
            <a:r>
              <a:rPr lang="cs-CZ" dirty="0" smtClean="0"/>
              <a:t>snažil se zachytit </a:t>
            </a:r>
            <a:r>
              <a:rPr lang="cs-CZ" dirty="0"/>
              <a:t>psychologii </a:t>
            </a:r>
            <a:r>
              <a:rPr lang="cs-CZ" dirty="0" smtClean="0"/>
              <a:t>postav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683568" y="1620665"/>
            <a:ext cx="3323481" cy="4104671"/>
            <a:chOff x="384423" y="1810845"/>
            <a:chExt cx="3323481" cy="4104671"/>
          </a:xfrm>
        </p:grpSpPr>
        <p:pic>
          <p:nvPicPr>
            <p:cNvPr id="1026" name="Picture 2" descr="File:Paul Cézanne 155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4423" y="1810845"/>
              <a:ext cx="3323481" cy="4104671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3203848" y="5419380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27315230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53752"/>
            <a:ext cx="9144000" cy="1143000"/>
          </a:xfrm>
        </p:spPr>
        <p:txBody>
          <a:bodyPr/>
          <a:lstStyle/>
          <a:p>
            <a:r>
              <a:rPr lang="cs-CZ" dirty="0" smtClean="0"/>
              <a:t>Autoportréty, </a:t>
            </a:r>
            <a:r>
              <a:rPr lang="cs-CZ" b="0" dirty="0">
                <a:solidFill>
                  <a:schemeClr val="tx1"/>
                </a:solidFill>
              </a:rPr>
              <a:t>1879-1882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299920" y="1330752"/>
            <a:ext cx="4272080" cy="5063207"/>
            <a:chOff x="315610" y="1340768"/>
            <a:chExt cx="4272080" cy="5063207"/>
          </a:xfrm>
        </p:grpSpPr>
        <p:pic>
          <p:nvPicPr>
            <p:cNvPr id="2052" name="Picture 4" descr="http://upload.wikimedia.org/wikipedia/commons/thumb/1/17/Paul_C%C3%A9zanne_160.jpg/864px-Paul_C%C3%A9zanne_160.jpg?uselang=cs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5610" y="1340768"/>
              <a:ext cx="4272080" cy="5063207"/>
            </a:xfrm>
            <a:prstGeom prst="rect">
              <a:avLst/>
            </a:prstGeom>
            <a:noFill/>
            <a:effectLst>
              <a:outerShdw blurRad="76200" dir="13500000" sy="23000" kx="1200000" algn="br" rotWithShape="0">
                <a:prstClr val="black">
                  <a:alpha val="20000"/>
                </a:prstClr>
              </a:outerShdw>
            </a:effectLst>
            <a:scene3d>
              <a:camera prst="perspectiveContrastingRightFacing" fov="1500000">
                <a:rot lat="0" lon="19800000" rev="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899592" y="6024627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3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" name="Group 4"/>
          <p:cNvGrpSpPr/>
          <p:nvPr/>
        </p:nvGrpSpPr>
        <p:grpSpPr>
          <a:xfrm>
            <a:off x="4427984" y="1330752"/>
            <a:ext cx="4116496" cy="5063207"/>
            <a:chOff x="4427984" y="1330752"/>
            <a:chExt cx="4116496" cy="5063207"/>
          </a:xfrm>
        </p:grpSpPr>
        <p:pic>
          <p:nvPicPr>
            <p:cNvPr id="2050" name="Picture 2" descr="File:Paul Cézanne 154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27984" y="1330752"/>
              <a:ext cx="4116496" cy="5063207"/>
            </a:xfrm>
            <a:prstGeom prst="rect">
              <a:avLst/>
            </a:prstGeom>
            <a:noFill/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  <a:scene3d>
              <a:camera prst="perspectiveContrastingLeftFacing" fov="3600000">
                <a:rot lat="0" lon="1200000" rev="21594000"/>
              </a:camera>
              <a:lightRig rig="threePt" dir="t"/>
            </a:scene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7956376" y="6024627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4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97768"/>
            <a:ext cx="9144000" cy="1143000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Pohled na L'Estaque a pevnost d'If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4400" b="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1883-1885</a:t>
            </a:r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179512" y="1639341"/>
            <a:ext cx="4114800" cy="4525963"/>
          </a:xfrm>
        </p:spPr>
        <p:txBody>
          <a:bodyPr/>
          <a:lstStyle/>
          <a:p>
            <a:r>
              <a:rPr lang="cs-CZ" dirty="0" smtClean="0"/>
              <a:t>r. 1870 po </a:t>
            </a:r>
            <a:r>
              <a:rPr lang="cs-CZ" dirty="0"/>
              <a:t>vypuknutí prusko-francouzské </a:t>
            </a:r>
            <a:r>
              <a:rPr lang="cs-CZ" dirty="0" smtClean="0"/>
              <a:t>války → odešel do malé </a:t>
            </a:r>
            <a:r>
              <a:rPr lang="cs-CZ" dirty="0"/>
              <a:t>vesničky </a:t>
            </a:r>
            <a:r>
              <a:rPr lang="cs-CZ" dirty="0" smtClean="0"/>
              <a:t>L'Estaque</a:t>
            </a:r>
          </a:p>
          <a:p>
            <a:r>
              <a:rPr lang="cs-CZ" dirty="0"/>
              <a:t>t</a:t>
            </a:r>
            <a:r>
              <a:rPr lang="cs-CZ" dirty="0" smtClean="0"/>
              <a:t>ady </a:t>
            </a:r>
            <a:r>
              <a:rPr lang="cs-CZ" dirty="0"/>
              <a:t>žil s dvacetiletou knihařkou Hortensií, se kterou se oženil až roku </a:t>
            </a:r>
            <a:r>
              <a:rPr lang="cs-CZ" dirty="0" smtClean="0"/>
              <a:t>1886</a:t>
            </a:r>
            <a:endParaRPr lang="cs-CZ" dirty="0"/>
          </a:p>
        </p:txBody>
      </p:sp>
      <p:pic>
        <p:nvPicPr>
          <p:cNvPr id="3074" name="Picture 2" descr="http://upload.wikimedia.org/wikipedia/commons/thumb/c/c2/Paul_C%C3%A9zanne_023.jpg/805px-Paul_C%C3%A9zanne_023.jpg?uselang=c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804" y="1514673"/>
            <a:ext cx="3995660" cy="5082679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8316416" y="609329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3340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75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75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75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/>
              <a:t>L'Estaque </a:t>
            </a:r>
            <a:r>
              <a:rPr lang="cs-CZ" sz="4000" dirty="0" smtClean="0"/>
              <a:t>s červenými střechami, </a:t>
            </a:r>
            <a:r>
              <a:rPr lang="cs-CZ" sz="4000" b="0" dirty="0" smtClean="0">
                <a:solidFill>
                  <a:schemeClr val="tx1"/>
                </a:solidFill>
              </a:rPr>
              <a:t>1883-85</a:t>
            </a:r>
            <a:endParaRPr lang="cs-CZ" sz="4000" b="0" dirty="0">
              <a:solidFill>
                <a:schemeClr val="tx1"/>
              </a:solidFill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1115616" y="1124744"/>
            <a:ext cx="6854750" cy="5513955"/>
            <a:chOff x="1115616" y="1124744"/>
            <a:chExt cx="6854750" cy="5513955"/>
          </a:xfrm>
        </p:grpSpPr>
        <p:pic>
          <p:nvPicPr>
            <p:cNvPr id="4098" name="Picture 2" descr="http://upload.wikimedia.org/wikipedia/commons/thumb/d/da/Paul_C%C3%A9zanne_090.jpg/1273px-Paul_C%C3%A9zanne_090.jpg?uselang=cs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15616" y="1124744"/>
              <a:ext cx="6854750" cy="5513955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7380312" y="6165304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schemeClr val="bg1"/>
                  </a:solidFill>
                </a:rPr>
                <a:t>6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23182540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Modrá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váza, </a:t>
            </a:r>
            <a:r>
              <a:rPr lang="cs-CZ" b="0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1885-1887</a:t>
            </a:r>
            <a:endParaRPr lang="cs-CZ" b="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245368" y="1384176"/>
            <a:ext cx="4038600" cy="4925144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zájem o prostor, hmotu, hloubku přírody i umění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iluzi prostoru vyjadřuje pouze barvami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široké </a:t>
            </a:r>
            <a:r>
              <a:rPr lang="cs-CZ" dirty="0"/>
              <a:t>barevné plasticky kladené tahy štětcem</a:t>
            </a:r>
          </a:p>
          <a:p>
            <a:endParaRPr lang="cs-CZ" dirty="0"/>
          </a:p>
        </p:txBody>
      </p:sp>
      <p:grpSp>
        <p:nvGrpSpPr>
          <p:cNvPr id="4" name="Group 3"/>
          <p:cNvGrpSpPr/>
          <p:nvPr/>
        </p:nvGrpSpPr>
        <p:grpSpPr>
          <a:xfrm>
            <a:off x="4469408" y="1221978"/>
            <a:ext cx="4366301" cy="5265266"/>
            <a:chOff x="2244833" y="1052736"/>
            <a:chExt cx="4654333" cy="5643562"/>
          </a:xfrm>
        </p:grpSpPr>
        <p:pic>
          <p:nvPicPr>
            <p:cNvPr id="9218" name="Picture 2" descr="http://upload.wikimedia.org/wikipedia/commons/b/be/Paul_C%C3%A9zanne_182.jpg?uselang=cs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44833" y="1052736"/>
              <a:ext cx="4654333" cy="5643562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6444208" y="6237312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7</a:t>
              </a:r>
              <a:endParaRPr lang="cs-CZ" dirty="0"/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75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Chlapec v červené </a:t>
            </a:r>
            <a:r>
              <a:rPr lang="cs-CZ" dirty="0"/>
              <a:t>vestě, </a:t>
            </a:r>
            <a:r>
              <a:rPr lang="cs-CZ" b="0" dirty="0">
                <a:solidFill>
                  <a:schemeClr val="tx1"/>
                </a:solidFill>
              </a:rPr>
              <a:t>1888-89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276630" y="1052736"/>
            <a:ext cx="4120876" cy="5474965"/>
            <a:chOff x="395423" y="1312088"/>
            <a:chExt cx="4120876" cy="5412085"/>
          </a:xfrm>
        </p:grpSpPr>
        <p:pic>
          <p:nvPicPr>
            <p:cNvPr id="7170" name="Picture 2" descr="http://upload.wikimedia.org/wikipedia/commons/2/29/Paul_C%C3%A9zanne%2C_Jeune_gar%C3%A7on_au_gilet_rouge_%281888-89%29.jpg?uselang=cs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423" y="1312088"/>
              <a:ext cx="4120876" cy="541208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4112708" y="6339561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8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4788024" y="1096770"/>
            <a:ext cx="4037096" cy="5436735"/>
            <a:chOff x="4860032" y="1096770"/>
            <a:chExt cx="4037096" cy="5436735"/>
          </a:xfrm>
        </p:grpSpPr>
        <p:pic>
          <p:nvPicPr>
            <p:cNvPr id="7172" name="Picture 4" descr="http://upload.wikimedia.org/wikipedia/commons/d/d9/Paul_C%C3%A9zanne_085.jpg?uselang=cs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60032" y="1096770"/>
              <a:ext cx="4037096" cy="543093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Box 7"/>
            <p:cNvSpPr txBox="1"/>
            <p:nvPr/>
          </p:nvSpPr>
          <p:spPr>
            <a:xfrm>
              <a:off x="8532440" y="6164173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schemeClr val="bg1"/>
                  </a:solidFill>
                </a:rPr>
                <a:t>9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457200" y="71438"/>
            <a:ext cx="8229600" cy="1143000"/>
          </a:xfrm>
        </p:spPr>
        <p:txBody>
          <a:bodyPr/>
          <a:lstStyle/>
          <a:p>
            <a:r>
              <a:rPr lang="cs-CZ" dirty="0" smtClean="0"/>
              <a:t>Kuřák, </a:t>
            </a:r>
            <a:r>
              <a:rPr lang="cs-CZ" b="0" dirty="0" smtClean="0">
                <a:solidFill>
                  <a:schemeClr val="tx1"/>
                </a:solidFill>
              </a:rPr>
              <a:t>1890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2599683" y="1185609"/>
            <a:ext cx="4142407" cy="5266977"/>
            <a:chOff x="2589833" y="1214437"/>
            <a:chExt cx="4142407" cy="5266977"/>
          </a:xfrm>
        </p:grpSpPr>
        <p:pic>
          <p:nvPicPr>
            <p:cNvPr id="8194" name="Picture 2" descr="http://upload.wikimedia.org/wikipedia/commons/3/31/Paul_C%C3%A9zanne_102.jpg?uselang=cs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89833" y="1214437"/>
              <a:ext cx="4142407" cy="5266977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6228184" y="5962813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10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Hráči </a:t>
            </a:r>
            <a:r>
              <a:rPr lang="cs-CZ" dirty="0"/>
              <a:t>karet, </a:t>
            </a:r>
            <a:r>
              <a:rPr lang="cs-CZ" b="0" dirty="0" smtClean="0">
                <a:solidFill>
                  <a:schemeClr val="tx1"/>
                </a:solidFill>
              </a:rPr>
              <a:t>1892-1895</a:t>
            </a:r>
          </a:p>
        </p:txBody>
      </p:sp>
      <p:pic>
        <p:nvPicPr>
          <p:cNvPr id="10242" name="Picture 2" descr="http://upload.wikimedia.org/wikipedia/commons/3/3d/Paul_C%C3%A9zanne%2C_Les_joueurs_de_carte_%281892-95%29.jpg?uselang=c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378" y="1268760"/>
            <a:ext cx="6193244" cy="5161037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7092280" y="5949280"/>
            <a:ext cx="4240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11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Hráči karet, </a:t>
            </a:r>
            <a:r>
              <a:rPr lang="cs-CZ" b="0" dirty="0">
                <a:solidFill>
                  <a:schemeClr val="tx1"/>
                </a:solidFill>
              </a:rPr>
              <a:t>1892-1893</a:t>
            </a:r>
            <a:endParaRPr lang="cs-CZ" dirty="0">
              <a:solidFill>
                <a:schemeClr val="tx1"/>
              </a:solidFill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1222418" y="1136328"/>
            <a:ext cx="6699164" cy="5210548"/>
            <a:chOff x="1547664" y="1340768"/>
            <a:chExt cx="6267116" cy="4985396"/>
          </a:xfrm>
        </p:grpSpPr>
        <p:pic>
          <p:nvPicPr>
            <p:cNvPr id="17410" name="Picture 2" descr="File:Paul Cézanne 082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47664" y="1340768"/>
              <a:ext cx="6267116" cy="498539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7155190" y="5795972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12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5919165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Zátiší s jablky a pomeranči</a:t>
            </a:r>
            <a:r>
              <a:rPr lang="cs-CZ" sz="4400" dirty="0"/>
              <a:t>, </a:t>
            </a:r>
            <a:r>
              <a:rPr lang="cs-CZ" sz="4400" b="0" dirty="0">
                <a:solidFill>
                  <a:schemeClr val="tx1"/>
                </a:solidFill>
              </a:rPr>
              <a:t>1895-1900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1187624" y="1208601"/>
            <a:ext cx="6888088" cy="5316743"/>
            <a:chOff x="1331640" y="1150020"/>
            <a:chExt cx="6888088" cy="5316743"/>
          </a:xfrm>
        </p:grpSpPr>
        <p:pic>
          <p:nvPicPr>
            <p:cNvPr id="5122" name="Picture 2" descr="http://upload.wikimedia.org/wikipedia/commons/thumb/9/98/Paul_C%C3%A9zanne_179.jpg/1280px-Paul_C%C3%A9zanne_179.jpg?uselang=cs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1640" y="1150020"/>
              <a:ext cx="6888088" cy="5316743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7668344" y="6021288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13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0846309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3"/>
          <p:cNvSpPr>
            <a:spLocks noGrp="1"/>
          </p:cNvSpPr>
          <p:nvPr>
            <p:ph type="title"/>
          </p:nvPr>
        </p:nvSpPr>
        <p:spPr>
          <a:xfrm>
            <a:off x="0" y="197768"/>
            <a:ext cx="9144000" cy="1143000"/>
          </a:xfrm>
        </p:spPr>
        <p:txBody>
          <a:bodyPr/>
          <a:lstStyle/>
          <a:p>
            <a:r>
              <a:rPr lang="cs-CZ" sz="4000" dirty="0" smtClean="0">
                <a:latin typeface="Arial" panose="020B0604020202020204" pitchFamily="34" charset="0"/>
              </a:rPr>
              <a:t>Zátiší s lahví a košíkem s jablky, </a:t>
            </a:r>
            <a:r>
              <a:rPr lang="de-DE" sz="4000" dirty="0" smtClean="0">
                <a:latin typeface="Arial" panose="020B0604020202020204" pitchFamily="34" charset="0"/>
              </a:rPr>
              <a:t> </a:t>
            </a:r>
            <a:r>
              <a:rPr lang="de-DE" sz="4000" b="0" dirty="0">
                <a:solidFill>
                  <a:srgbClr val="000000"/>
                </a:solidFill>
                <a:latin typeface="Arial" panose="020B0604020202020204" pitchFamily="34" charset="0"/>
              </a:rPr>
              <a:t>1890-1894</a:t>
            </a:r>
            <a:endParaRPr lang="cs-CZ" sz="4000" dirty="0" smtClean="0"/>
          </a:p>
        </p:txBody>
      </p:sp>
      <p:grpSp>
        <p:nvGrpSpPr>
          <p:cNvPr id="4" name="Group 3"/>
          <p:cNvGrpSpPr/>
          <p:nvPr/>
        </p:nvGrpSpPr>
        <p:grpSpPr>
          <a:xfrm>
            <a:off x="1410582" y="1484784"/>
            <a:ext cx="6322836" cy="4989960"/>
            <a:chOff x="1410582" y="1484784"/>
            <a:chExt cx="6322836" cy="4989960"/>
          </a:xfrm>
        </p:grpSpPr>
        <p:pic>
          <p:nvPicPr>
            <p:cNvPr id="6146" name="Picture 2" descr="File:Paul Cézanne 185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10582" y="1484784"/>
              <a:ext cx="6322836" cy="4989960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7236296" y="6021288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14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Hora </a:t>
            </a:r>
            <a:r>
              <a:rPr lang="cs-CZ" dirty="0" err="1"/>
              <a:t>Sainte-Victoire</a:t>
            </a:r>
            <a:r>
              <a:rPr lang="cs-CZ" dirty="0"/>
              <a:t>, </a:t>
            </a:r>
            <a:r>
              <a:rPr lang="cs-CZ" b="0" dirty="0">
                <a:solidFill>
                  <a:schemeClr val="tx1"/>
                </a:solidFill>
              </a:rPr>
              <a:t>1885-1887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1403648" y="1077256"/>
            <a:ext cx="6365384" cy="5364088"/>
            <a:chOff x="1460024" y="1115616"/>
            <a:chExt cx="6365384" cy="5364088"/>
          </a:xfrm>
        </p:grpSpPr>
        <p:pic>
          <p:nvPicPr>
            <p:cNvPr id="12290" name="Picture 2" descr="File:Paul Cézanne 106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60024" y="1115616"/>
              <a:ext cx="6365384" cy="5364088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7227198" y="6021288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15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Hora </a:t>
            </a:r>
            <a:r>
              <a:rPr lang="cs-CZ" dirty="0" err="1" smtClean="0"/>
              <a:t>Sainte-Victoire</a:t>
            </a:r>
            <a:r>
              <a:rPr lang="cs-CZ" dirty="0"/>
              <a:t>, </a:t>
            </a:r>
            <a:r>
              <a:rPr lang="cs-CZ" b="0" dirty="0">
                <a:solidFill>
                  <a:schemeClr val="tx1"/>
                </a:solidFill>
              </a:rPr>
              <a:t>1898-1902</a:t>
            </a:r>
            <a:endParaRPr lang="cs-CZ" b="0" dirty="0" smtClean="0">
              <a:solidFill>
                <a:schemeClr val="tx1"/>
              </a:solidFill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1362335" y="1268760"/>
            <a:ext cx="6450025" cy="5108394"/>
            <a:chOff x="1362335" y="1268760"/>
            <a:chExt cx="6450025" cy="5108394"/>
          </a:xfrm>
        </p:grpSpPr>
        <p:pic>
          <p:nvPicPr>
            <p:cNvPr id="11266" name="Picture 2" descr="http://upload.wikimedia.org/wikipedia/commons/9/94/Paul_C%C3%A9zanne_208.jpg?uselang=cs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62335" y="1268760"/>
              <a:ext cx="6450025" cy="5108394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7227198" y="5867980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16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Hora </a:t>
            </a:r>
            <a:r>
              <a:rPr lang="cs-CZ" dirty="0" err="1"/>
              <a:t>Sainte-Victoire</a:t>
            </a:r>
            <a:r>
              <a:rPr lang="cs-CZ" dirty="0"/>
              <a:t>, </a:t>
            </a:r>
            <a:r>
              <a:rPr lang="cs-CZ" b="0" dirty="0" smtClean="0">
                <a:solidFill>
                  <a:schemeClr val="tx1"/>
                </a:solidFill>
              </a:rPr>
              <a:t>1898-1902</a:t>
            </a:r>
            <a:endParaRPr lang="cs-CZ" b="0" dirty="0">
              <a:solidFill>
                <a:schemeClr val="tx1"/>
              </a:solidFill>
            </a:endParaRPr>
          </a:p>
        </p:txBody>
      </p:sp>
      <p:grpSp>
        <p:nvGrpSpPr>
          <p:cNvPr id="6" name="Group 5"/>
          <p:cNvGrpSpPr/>
          <p:nvPr/>
        </p:nvGrpSpPr>
        <p:grpSpPr>
          <a:xfrm>
            <a:off x="1333996" y="1268760"/>
            <a:ext cx="6476007" cy="5137919"/>
            <a:chOff x="1333996" y="1268760"/>
            <a:chExt cx="6476007" cy="5137919"/>
          </a:xfrm>
        </p:grpSpPr>
        <p:pic>
          <p:nvPicPr>
            <p:cNvPr id="13314" name="Picture 2" descr="File:Paul Cézanne 210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3996" y="1268760"/>
              <a:ext cx="6476007" cy="5137919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7164288" y="5877272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17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5035675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Pyramida z lebek, </a:t>
            </a:r>
            <a:r>
              <a:rPr lang="cs-CZ" b="0" dirty="0" smtClean="0">
                <a:solidFill>
                  <a:schemeClr val="tx1"/>
                </a:solidFill>
              </a:rPr>
              <a:t>1898-1900</a:t>
            </a:r>
            <a:endParaRPr lang="cs-CZ" b="0" dirty="0">
              <a:solidFill>
                <a:schemeClr val="tx1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1416330" y="1171125"/>
            <a:ext cx="6311340" cy="5040560"/>
            <a:chOff x="1403648" y="1196752"/>
            <a:chExt cx="6311340" cy="5040560"/>
          </a:xfrm>
        </p:grpSpPr>
        <p:pic>
          <p:nvPicPr>
            <p:cNvPr id="16386" name="Picture 2" descr="http://upload.wikimedia.org/wikipedia/commons/8/83/Paul_C%C3%A9zanne%2C_Pyramid_of_Skulls%2C_c._1901.jpg?uselang=cs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03648" y="1196752"/>
              <a:ext cx="6311340" cy="5040560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7092280" y="5733256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18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>
          <a:xfrm>
            <a:off x="457200" y="71438"/>
            <a:ext cx="8229600" cy="1143000"/>
          </a:xfrm>
        </p:spPr>
        <p:txBody>
          <a:bodyPr/>
          <a:lstStyle/>
          <a:p>
            <a:r>
              <a:rPr lang="cs-CZ" dirty="0" smtClean="0"/>
              <a:t>Velké koupání, </a:t>
            </a:r>
            <a:r>
              <a:rPr lang="cs-CZ" b="0" dirty="0">
                <a:solidFill>
                  <a:schemeClr val="tx1"/>
                </a:solidFill>
              </a:rPr>
              <a:t>1894-1905</a:t>
            </a:r>
            <a:endParaRPr lang="cs-CZ" dirty="0" smtClean="0">
              <a:solidFill>
                <a:schemeClr val="tx1"/>
              </a:solidFill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1035780" y="1395338"/>
            <a:ext cx="7072439" cy="4913982"/>
            <a:chOff x="1035780" y="1358454"/>
            <a:chExt cx="7072439" cy="4913982"/>
          </a:xfrm>
        </p:grpSpPr>
        <p:pic>
          <p:nvPicPr>
            <p:cNvPr id="15362" name="Picture 2" descr="http://upload.wikimedia.org/wikipedia/commons/9/91/Paul_C%C3%A9zanne_048.jpg?uselang=cs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35780" y="1358454"/>
              <a:ext cx="7072439" cy="4913982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7515230" y="5831096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19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>
          <a:xfrm>
            <a:off x="457200" y="71438"/>
            <a:ext cx="8229600" cy="1143000"/>
          </a:xfrm>
        </p:spPr>
        <p:txBody>
          <a:bodyPr/>
          <a:lstStyle/>
          <a:p>
            <a:r>
              <a:rPr lang="cs-CZ" dirty="0" smtClean="0"/>
              <a:t>Velké koupání, </a:t>
            </a:r>
            <a:r>
              <a:rPr lang="cs-CZ" b="0" dirty="0" smtClean="0">
                <a:solidFill>
                  <a:schemeClr val="tx1"/>
                </a:solidFill>
              </a:rPr>
              <a:t>1906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1487525" y="1214438"/>
            <a:ext cx="6168950" cy="5219134"/>
            <a:chOff x="1487525" y="1214438"/>
            <a:chExt cx="6168950" cy="5219134"/>
          </a:xfrm>
        </p:grpSpPr>
        <p:pic>
          <p:nvPicPr>
            <p:cNvPr id="14338" name="Picture 2" descr="http://upload.wikimedia.org/wikipedia/commons/1/1a/Paul_C%C3%A9zanne_047.jpg?uselang=cs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87525" y="1214438"/>
              <a:ext cx="6168950" cy="5219134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Box 1"/>
            <p:cNvSpPr txBox="1"/>
            <p:nvPr/>
          </p:nvSpPr>
          <p:spPr>
            <a:xfrm>
              <a:off x="7155190" y="6011996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20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 idx="4294967295"/>
          </p:nvPr>
        </p:nvSpPr>
        <p:spPr>
          <a:xfrm>
            <a:off x="539552" y="2924944"/>
            <a:ext cx="7772400" cy="1470025"/>
          </a:xfrm>
          <a:effectLst>
            <a:reflection blurRad="6350" stA="50000" endA="300" endPos="90000" dir="5400000" sy="-100000" algn="bl" rotWithShape="0"/>
          </a:effectLst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11500" b="1" dirty="0" smtClean="0">
                <a:ln w="28575">
                  <a:solidFill>
                    <a:srgbClr val="C00000"/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Konec</a:t>
            </a:r>
            <a:endParaRPr lang="cs-CZ" sz="11500" b="1" dirty="0">
              <a:ln w="28575">
                <a:solidFill>
                  <a:srgbClr val="C00000"/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604448" y="647090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20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34" presetClass="emph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2.22222E-6 -4.81481E-6 L 2.22222E-6 -0.07222 " pathEditMode="relative" rAng="0" ptsTypes="AA">
                                      <p:cBhvr>
                                        <p:cTn id="2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2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92088"/>
          </a:xfrm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Metodické podklady k motivačně interaktivní části: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/>
          <a:lstStyle/>
          <a:p>
            <a:pPr>
              <a:buFont typeface="+mj-lt"/>
              <a:buAutoNum type="arabicPeriod"/>
            </a:pPr>
            <a:r>
              <a:rPr lang="cs-CZ" sz="1600" b="1" dirty="0" smtClean="0"/>
              <a:t>Úvod</a:t>
            </a:r>
            <a:r>
              <a:rPr lang="cs-CZ" sz="1600" dirty="0" smtClean="0"/>
              <a:t>:</a:t>
            </a:r>
          </a:p>
          <a:p>
            <a:pPr marL="628650" lvl="1" indent="-228600"/>
            <a:r>
              <a:rPr lang="cs-CZ" sz="1600" dirty="0" smtClean="0"/>
              <a:t>zopakovat </a:t>
            </a:r>
            <a:r>
              <a:rPr lang="cs-CZ" sz="1600" dirty="0"/>
              <a:t>impresionismus (jeho hlavní znaky, připomenout významné </a:t>
            </a:r>
            <a:r>
              <a:rPr lang="cs-CZ" sz="1600" dirty="0" smtClean="0"/>
              <a:t>představitele)</a:t>
            </a:r>
            <a:endParaRPr lang="cs-CZ" sz="1600" dirty="0"/>
          </a:p>
          <a:p>
            <a:pPr>
              <a:buFont typeface="+mj-lt"/>
              <a:buAutoNum type="arabicPeriod"/>
            </a:pPr>
            <a:r>
              <a:rPr lang="cs-CZ" sz="1600" b="1" dirty="0" smtClean="0"/>
              <a:t>Diskuse</a:t>
            </a:r>
          </a:p>
          <a:p>
            <a:pPr lvl="1"/>
            <a:r>
              <a:rPr lang="cs-CZ" sz="1600" dirty="0" smtClean="0"/>
              <a:t>na </a:t>
            </a:r>
            <a:r>
              <a:rPr lang="cs-CZ" sz="1600" dirty="0"/>
              <a:t>základě </a:t>
            </a:r>
            <a:r>
              <a:rPr lang="cs-CZ" sz="1600" dirty="0" smtClean="0"/>
              <a:t>promítnutých ukázek diskutovat </a:t>
            </a:r>
            <a:r>
              <a:rPr lang="cs-CZ" sz="1600" dirty="0"/>
              <a:t>o přednostech a nedostatcích </a:t>
            </a:r>
            <a:r>
              <a:rPr lang="cs-CZ" sz="1600" dirty="0" smtClean="0"/>
              <a:t>impresionismu</a:t>
            </a:r>
          </a:p>
          <a:p>
            <a:pPr marL="457200" lvl="1" indent="0">
              <a:buNone/>
            </a:pPr>
            <a:r>
              <a:rPr lang="cs-CZ" sz="1600" dirty="0" smtClean="0"/>
              <a:t>např.: přednosti – moderní výraz, bezprostřednost, pěkné barvy…</a:t>
            </a:r>
          </a:p>
          <a:p>
            <a:pPr marL="0" indent="0">
              <a:buNone/>
            </a:pPr>
            <a:r>
              <a:rPr lang="cs-CZ" sz="1600" dirty="0"/>
              <a:t>	</a:t>
            </a:r>
            <a:r>
              <a:rPr lang="cs-CZ" sz="1600" dirty="0" smtClean="0"/>
              <a:t>  nedostatky – povrchnost, nedostatek detailů, chybí emoce…</a:t>
            </a:r>
          </a:p>
          <a:p>
            <a:pPr marL="0" indent="0">
              <a:buNone/>
            </a:pPr>
            <a:r>
              <a:rPr lang="cs-CZ" sz="1600" dirty="0"/>
              <a:t>	→ obraz je v tomto chápání záležitost převážně smyslová (chybí rozum a emoce)</a:t>
            </a:r>
          </a:p>
          <a:p>
            <a:pPr lvl="2"/>
            <a:r>
              <a:rPr lang="cs-CZ" sz="1600" dirty="0" smtClean="0"/>
              <a:t>závěr</a:t>
            </a:r>
            <a:r>
              <a:rPr lang="cs-CZ" sz="1600" dirty="0"/>
              <a:t>: malíři hledali nové cesty, jak impresionismus rozvíjet </a:t>
            </a:r>
            <a:r>
              <a:rPr lang="cs-CZ" sz="1600" dirty="0" smtClean="0"/>
              <a:t>- </a:t>
            </a:r>
            <a:r>
              <a:rPr lang="cs-CZ" sz="1600" dirty="0"/>
              <a:t>„napravit a vylepšit“ jeho </a:t>
            </a:r>
            <a:r>
              <a:rPr lang="cs-CZ" sz="1600" dirty="0" smtClean="0"/>
              <a:t>nedostatky</a:t>
            </a:r>
          </a:p>
          <a:p>
            <a:pPr marL="400050" lvl="1" indent="0">
              <a:buNone/>
            </a:pPr>
            <a:r>
              <a:rPr lang="cs-CZ" sz="1600" dirty="0" smtClean="0"/>
              <a:t>Umění </a:t>
            </a:r>
            <a:r>
              <a:rPr lang="cs-CZ" sz="1600" dirty="0"/>
              <a:t>se dále vyvíjelo různými směry – k novému pojetí malířství</a:t>
            </a:r>
            <a:r>
              <a:rPr lang="cs-CZ" sz="1600" dirty="0" smtClean="0"/>
              <a:t>:</a:t>
            </a:r>
          </a:p>
          <a:p>
            <a:pPr marL="400050" lvl="1" indent="0">
              <a:buNone/>
            </a:pPr>
            <a:r>
              <a:rPr lang="cs-CZ" sz="1600" b="1" i="1" dirty="0" smtClean="0"/>
              <a:t>racionální</a:t>
            </a:r>
            <a:r>
              <a:rPr lang="cs-CZ" sz="1600" dirty="0" smtClean="0"/>
              <a:t> →</a:t>
            </a:r>
          </a:p>
          <a:p>
            <a:pPr marL="800100" lvl="2" indent="0">
              <a:buNone/>
            </a:pPr>
            <a:r>
              <a:rPr lang="cs-CZ" sz="1600" dirty="0" smtClean="0"/>
              <a:t>rozumová </a:t>
            </a:r>
            <a:r>
              <a:rPr lang="cs-CZ" sz="1600" dirty="0"/>
              <a:t>analýza, podstatné jsou objemy objektů a jejich vzájemné </a:t>
            </a:r>
            <a:r>
              <a:rPr lang="cs-CZ" sz="1600" dirty="0" smtClean="0"/>
              <a:t>vztahy</a:t>
            </a:r>
            <a:r>
              <a:rPr lang="cs-CZ" sz="1600" dirty="0"/>
              <a:t>, hledání nové konstrukce, vytváření prostoru a objemů bez klasické </a:t>
            </a:r>
            <a:r>
              <a:rPr lang="cs-CZ" sz="1600" dirty="0" smtClean="0"/>
              <a:t>perspektivy </a:t>
            </a:r>
            <a:r>
              <a:rPr lang="cs-CZ" sz="1600" dirty="0"/>
              <a:t>→ Cézanne</a:t>
            </a:r>
          </a:p>
          <a:p>
            <a:pPr marL="400050" lvl="1" indent="0">
              <a:buNone/>
            </a:pPr>
            <a:r>
              <a:rPr lang="cs-CZ" sz="1600" b="1" i="1" dirty="0" smtClean="0"/>
              <a:t>emocionální→</a:t>
            </a:r>
            <a:endParaRPr lang="cs-CZ" sz="1600" dirty="0"/>
          </a:p>
          <a:p>
            <a:pPr marL="800100" lvl="2" indent="0">
              <a:buNone/>
            </a:pPr>
            <a:r>
              <a:rPr lang="cs-CZ" sz="1600" dirty="0" smtClean="0"/>
              <a:t>barva </a:t>
            </a:r>
            <a:r>
              <a:rPr lang="cs-CZ" sz="1600" dirty="0"/>
              <a:t>a malířský rukopis zachycují a přenášejí emoce </a:t>
            </a:r>
            <a:r>
              <a:rPr lang="cs-CZ" sz="1600" dirty="0" smtClean="0"/>
              <a:t>- </a:t>
            </a:r>
            <a:r>
              <a:rPr lang="cs-CZ" sz="1600" dirty="0"/>
              <a:t>směřování k </a:t>
            </a:r>
            <a:r>
              <a:rPr lang="cs-CZ" sz="1600" dirty="0" smtClean="0"/>
              <a:t>expresivitě </a:t>
            </a:r>
            <a:r>
              <a:rPr lang="cs-CZ" sz="1600" dirty="0"/>
              <a:t>→ </a:t>
            </a:r>
            <a:r>
              <a:rPr lang="cs-CZ" sz="1600" dirty="0" smtClean="0"/>
              <a:t>Gogh</a:t>
            </a:r>
            <a:endParaRPr lang="cs-CZ" sz="1600" dirty="0"/>
          </a:p>
          <a:p>
            <a:pPr marL="400050" lvl="1" indent="0">
              <a:buNone/>
            </a:pPr>
            <a:r>
              <a:rPr lang="cs-CZ" sz="1600" b="1" i="1" dirty="0"/>
              <a:t>symbolické</a:t>
            </a:r>
            <a:r>
              <a:rPr lang="cs-CZ" sz="1600" dirty="0"/>
              <a:t> →</a:t>
            </a:r>
          </a:p>
          <a:p>
            <a:pPr marL="800100" lvl="2" indent="0">
              <a:buNone/>
            </a:pPr>
            <a:r>
              <a:rPr lang="cs-CZ" sz="1600" dirty="0" smtClean="0"/>
              <a:t>barvy </a:t>
            </a:r>
            <a:r>
              <a:rPr lang="cs-CZ" sz="1600" dirty="0"/>
              <a:t>mají symbolický význam, důraz na imaginaci, představivost, </a:t>
            </a:r>
            <a:r>
              <a:rPr lang="cs-CZ" sz="1600" dirty="0" smtClean="0"/>
              <a:t>hledání čistoty </a:t>
            </a:r>
            <a:r>
              <a:rPr lang="cs-CZ" sz="1600" dirty="0"/>
              <a:t>a harmonie → Gauguin</a:t>
            </a:r>
          </a:p>
          <a:p>
            <a:pPr marL="0" indent="0">
              <a:buNone/>
            </a:pPr>
            <a:endParaRPr lang="cs-CZ" sz="1700" dirty="0"/>
          </a:p>
        </p:txBody>
      </p:sp>
    </p:spTree>
    <p:extLst>
      <p:ext uri="{BB962C8B-B14F-4D97-AF65-F5344CB8AC3E}">
        <p14:creationId xmlns:p14="http://schemas.microsoft.com/office/powerpoint/2010/main" val="420485866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92088"/>
          </a:xfrm>
        </p:spPr>
        <p:txBody>
          <a:bodyPr/>
          <a:lstStyle/>
          <a:p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Interaktivní část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txBody>
          <a:bodyPr/>
          <a:lstStyle/>
          <a:p>
            <a:pPr marL="0" indent="0">
              <a:buNone/>
            </a:pPr>
            <a:r>
              <a:rPr lang="cs-CZ" sz="1800" b="1" dirty="0" smtClean="0">
                <a:solidFill>
                  <a:srgbClr val="002060"/>
                </a:solidFill>
              </a:rPr>
              <a:t>Práce s filmovým dokumentem na internetu:</a:t>
            </a:r>
          </a:p>
          <a:p>
            <a:pPr marL="0" indent="0">
              <a:buNone/>
            </a:pPr>
            <a:r>
              <a:rPr lang="cs-CZ" sz="1800" b="1" cap="all" dirty="0" smtClean="0">
                <a:solidFill>
                  <a:srgbClr val="002060"/>
                </a:solidFill>
              </a:rPr>
              <a:t>NÁRODNÍ </a:t>
            </a:r>
            <a:r>
              <a:rPr lang="cs-CZ" sz="1800" b="1" cap="all" dirty="0">
                <a:solidFill>
                  <a:srgbClr val="002060"/>
                </a:solidFill>
              </a:rPr>
              <a:t>GALERIE NIKDY </a:t>
            </a:r>
            <a:r>
              <a:rPr lang="cs-CZ" sz="1800" b="1" cap="all" dirty="0" smtClean="0">
                <a:solidFill>
                  <a:srgbClr val="002060"/>
                </a:solidFill>
              </a:rPr>
              <a:t>NEZAVÍRÁ</a:t>
            </a:r>
            <a:r>
              <a:rPr lang="cs-CZ" sz="1800" b="1" dirty="0">
                <a:solidFill>
                  <a:srgbClr val="002060"/>
                </a:solidFill>
              </a:rPr>
              <a:t> </a:t>
            </a:r>
            <a:r>
              <a:rPr lang="cs-CZ" sz="1800" b="1" dirty="0" smtClean="0">
                <a:solidFill>
                  <a:srgbClr val="002060"/>
                </a:solidFill>
              </a:rPr>
              <a:t>– „</a:t>
            </a:r>
            <a:r>
              <a:rPr lang="fr-FR" sz="1800" b="1" dirty="0" smtClean="0">
                <a:solidFill>
                  <a:srgbClr val="002060"/>
                </a:solidFill>
              </a:rPr>
              <a:t>Paul </a:t>
            </a:r>
            <a:r>
              <a:rPr lang="fr-FR" sz="1800" b="1" dirty="0">
                <a:solidFill>
                  <a:srgbClr val="002060"/>
                </a:solidFill>
              </a:rPr>
              <a:t>Cézanne: </a:t>
            </a:r>
            <a:r>
              <a:rPr lang="fr-FR" sz="1800" b="1" dirty="0" err="1">
                <a:solidFill>
                  <a:srgbClr val="002060"/>
                </a:solidFill>
              </a:rPr>
              <a:t>Dům</a:t>
            </a:r>
            <a:r>
              <a:rPr lang="fr-FR" sz="1800" b="1" dirty="0">
                <a:solidFill>
                  <a:srgbClr val="002060"/>
                </a:solidFill>
              </a:rPr>
              <a:t> v </a:t>
            </a:r>
            <a:r>
              <a:rPr lang="fr-FR" sz="1800" b="1" dirty="0" smtClean="0">
                <a:solidFill>
                  <a:srgbClr val="002060"/>
                </a:solidFill>
              </a:rPr>
              <a:t>Aix-en-Provence</a:t>
            </a:r>
            <a:r>
              <a:rPr lang="cs-CZ" sz="1800" b="1" dirty="0" smtClean="0">
                <a:solidFill>
                  <a:srgbClr val="002060"/>
                </a:solidFill>
              </a:rPr>
              <a:t>“</a:t>
            </a:r>
          </a:p>
          <a:p>
            <a:pPr lvl="1"/>
            <a:r>
              <a:rPr lang="cs-CZ" sz="1800" dirty="0" smtClean="0"/>
              <a:t>délka dokumentu je přibližně 10 min</a:t>
            </a:r>
            <a:endParaRPr lang="cs-CZ" sz="1800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1800" u="sng" dirty="0" smtClean="0"/>
              <a:t>Adresa internetové stránky s dokumentem:</a:t>
            </a:r>
            <a:endParaRPr lang="cs-CZ" sz="1800" u="sng" dirty="0">
              <a:hlinkClick r:id="rId2"/>
            </a:endParaRPr>
          </a:p>
          <a:p>
            <a:pPr marL="0" indent="0">
              <a:buNone/>
            </a:pPr>
            <a:r>
              <a:rPr lang="cs-CZ" sz="1800" dirty="0" smtClean="0">
                <a:hlinkClick r:id="rId2"/>
              </a:rPr>
              <a:t>http</a:t>
            </a:r>
            <a:r>
              <a:rPr lang="cs-CZ" sz="1800" dirty="0">
                <a:hlinkClick r:id="rId2"/>
              </a:rPr>
              <a:t>://www.ceskatelevize.cz/ct24/kultura/164398-paul-cezanne-dum-v-aix-en-provence</a:t>
            </a:r>
            <a:r>
              <a:rPr lang="cs-CZ" sz="1800" dirty="0" smtClean="0">
                <a:hlinkClick r:id="rId2"/>
              </a:rPr>
              <a:t>/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Ú</a:t>
            </a:r>
            <a:r>
              <a:rPr lang="cs-CZ" sz="1800" dirty="0" smtClean="0"/>
              <a:t>kolem žáků je shlédnout dokument na internetu a rozhodnout, zda informace, uvedené v pracovním listu jsou pravdivé.</a:t>
            </a:r>
          </a:p>
          <a:p>
            <a:pPr marL="0" indent="0">
              <a:buNone/>
            </a:pPr>
            <a:r>
              <a:rPr lang="cs-CZ" sz="1800" u="sng" dirty="0" smtClean="0"/>
              <a:t>Postup:</a:t>
            </a:r>
          </a:p>
          <a:p>
            <a:pPr>
              <a:buFont typeface="Calibri" panose="020F0502020204030204" pitchFamily="34" charset="0"/>
              <a:buChar char="‒"/>
            </a:pPr>
            <a:r>
              <a:rPr lang="cs-CZ" sz="1800" dirty="0" smtClean="0"/>
              <a:t>žáci se nejprve seznámí s informacemi na pracovním listu (snímek č. 29)</a:t>
            </a:r>
          </a:p>
          <a:p>
            <a:pPr>
              <a:buFont typeface="Calibri" panose="020F0502020204030204" pitchFamily="34" charset="0"/>
              <a:buChar char="‒"/>
            </a:pPr>
            <a:r>
              <a:rPr lang="cs-CZ" sz="1800" dirty="0" smtClean="0"/>
              <a:t>pozorně sledují dokument a zároveň zpracovávají odpovědi </a:t>
            </a:r>
          </a:p>
          <a:p>
            <a:pPr>
              <a:buFont typeface="Calibri" panose="020F0502020204030204" pitchFamily="34" charset="0"/>
              <a:buChar char="‒"/>
            </a:pPr>
            <a:r>
              <a:rPr lang="cs-CZ" sz="1800" dirty="0" smtClean="0"/>
              <a:t>odpovědi zaznamenají křížkem do příslušného pole </a:t>
            </a:r>
            <a:r>
              <a:rPr lang="cs-CZ" sz="1800" dirty="0"/>
              <a:t>pracovního listu (snímek č. 29 nebo </a:t>
            </a:r>
            <a:r>
              <a:rPr lang="cs-CZ" sz="1800" dirty="0" smtClean="0"/>
              <a:t>vytištěná tabulka na snímku č. 30)</a:t>
            </a:r>
          </a:p>
          <a:p>
            <a:pPr>
              <a:buFont typeface="Calibri" panose="020F0502020204030204" pitchFamily="34" charset="0"/>
              <a:buChar char="‒"/>
            </a:pPr>
            <a:r>
              <a:rPr lang="cs-CZ" sz="1800" dirty="0" smtClean="0"/>
              <a:t>společná kontrola správnosti odpovědí a jejich zdůvodnění (snímek č. 31 s animací)</a:t>
            </a:r>
          </a:p>
          <a:p>
            <a:pPr marL="0" indent="0">
              <a:buNone/>
            </a:pPr>
            <a:r>
              <a:rPr lang="cs-CZ" sz="1800" dirty="0" smtClean="0"/>
              <a:t>Poznámka:</a:t>
            </a:r>
          </a:p>
          <a:p>
            <a:pPr marL="0" indent="0">
              <a:buNone/>
            </a:pPr>
            <a:r>
              <a:rPr lang="cs-CZ" sz="1800" dirty="0" smtClean="0"/>
              <a:t>Práce může být zadána i jako domácí úkol.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12710329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/>
          <a:lstStyle/>
          <a:p>
            <a:r>
              <a:rPr lang="fr-FR" sz="2000" dirty="0">
                <a:solidFill>
                  <a:schemeClr val="tx1"/>
                </a:solidFill>
              </a:rPr>
              <a:t>Paul Cézanne: </a:t>
            </a:r>
            <a:r>
              <a:rPr lang="fr-FR" sz="2000" dirty="0" err="1">
                <a:solidFill>
                  <a:schemeClr val="tx1"/>
                </a:solidFill>
              </a:rPr>
              <a:t>Dům</a:t>
            </a:r>
            <a:r>
              <a:rPr lang="fr-FR" sz="2000" dirty="0">
                <a:solidFill>
                  <a:schemeClr val="tx1"/>
                </a:solidFill>
              </a:rPr>
              <a:t> v </a:t>
            </a:r>
            <a:r>
              <a:rPr lang="fr-FR" sz="2000" dirty="0" smtClean="0">
                <a:solidFill>
                  <a:schemeClr val="tx1"/>
                </a:solidFill>
              </a:rPr>
              <a:t>Aix-en-Provence</a:t>
            </a: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b="0" dirty="0" smtClean="0">
                <a:solidFill>
                  <a:schemeClr val="tx1"/>
                </a:solidFill>
              </a:rPr>
              <a:t>Označte křížkem správnou odpověď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2736"/>
            <a:ext cx="7560840" cy="5544616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1600" dirty="0"/>
              <a:t>Základ sbírky francouzského moderního umění v NG byl položen v roce </a:t>
            </a:r>
            <a:r>
              <a:rPr lang="cs-CZ" sz="1600" dirty="0" smtClean="0"/>
              <a:t>1918.</a:t>
            </a:r>
            <a:endParaRPr lang="cs-CZ" sz="1600" dirty="0"/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/>
              <a:t>Národní </a:t>
            </a:r>
            <a:r>
              <a:rPr lang="cs-CZ" sz="1600" dirty="0"/>
              <a:t>galerie v </a:t>
            </a:r>
            <a:r>
              <a:rPr lang="cs-CZ" sz="1600" dirty="0" smtClean="0"/>
              <a:t>Praze vlastní 2 </a:t>
            </a:r>
            <a:r>
              <a:rPr lang="cs-CZ" sz="1600" dirty="0"/>
              <a:t>obrazy P. Cézanna</a:t>
            </a:r>
            <a:r>
              <a:rPr lang="cs-CZ" sz="16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/>
              <a:t>Obraz Dům v </a:t>
            </a:r>
            <a:r>
              <a:rPr lang="cs-CZ" sz="1600" dirty="0" err="1"/>
              <a:t>Aix</a:t>
            </a:r>
            <a:r>
              <a:rPr lang="cs-CZ" sz="1600" dirty="0"/>
              <a:t>-en-Provence P. Cézanna  vznikal v letech 1885 až 1887</a:t>
            </a:r>
            <a:r>
              <a:rPr lang="cs-CZ" sz="1600" dirty="0" smtClean="0"/>
              <a:t>.</a:t>
            </a:r>
            <a:endParaRPr lang="cs-CZ" sz="1600" dirty="0"/>
          </a:p>
          <a:p>
            <a:pPr marL="514350" indent="-514350">
              <a:buFont typeface="+mj-lt"/>
              <a:buAutoNum type="arabicPeriod"/>
            </a:pPr>
            <a:r>
              <a:rPr lang="cs-CZ" sz="1600" dirty="0"/>
              <a:t>Dům v </a:t>
            </a:r>
            <a:r>
              <a:rPr lang="cs-CZ" sz="1600" dirty="0" err="1" smtClean="0"/>
              <a:t>Aix</a:t>
            </a:r>
            <a:r>
              <a:rPr lang="cs-CZ" sz="1600" dirty="0" smtClean="0"/>
              <a:t>-en-Provence Cézanne </a:t>
            </a:r>
            <a:r>
              <a:rPr lang="cs-CZ" sz="1600" dirty="0"/>
              <a:t>z</a:t>
            </a:r>
            <a:r>
              <a:rPr lang="cs-CZ" sz="1600" dirty="0" smtClean="0"/>
              <a:t>dědil po svém dědečkovi.</a:t>
            </a:r>
          </a:p>
          <a:p>
            <a:pPr marL="514350" indent="-514350">
              <a:buFont typeface="+mj-lt"/>
              <a:buAutoNum type="arabicPeriod"/>
            </a:pPr>
            <a:r>
              <a:rPr lang="it-IT" sz="1600" dirty="0" smtClean="0"/>
              <a:t>Paul </a:t>
            </a:r>
            <a:r>
              <a:rPr lang="it-IT" sz="1600" dirty="0"/>
              <a:t>Cézanne původně studoval práva</a:t>
            </a:r>
            <a:r>
              <a:rPr lang="it-IT" sz="1600" dirty="0" smtClean="0"/>
              <a:t>.</a:t>
            </a:r>
            <a:endParaRPr lang="cs-CZ" sz="16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/>
              <a:t>P. Cézanne dlouhou dobu nebyl uznáván. Až na konci života byl přijat mladou generací.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/>
              <a:t>P. Cézanne maloval především portréty, které pro něj byly jakousi laboratoří pozorování.</a:t>
            </a:r>
          </a:p>
          <a:p>
            <a:pPr marL="514350" indent="-514350">
              <a:buFont typeface="+mj-lt"/>
              <a:buAutoNum type="arabicPeriod"/>
            </a:pPr>
            <a:r>
              <a:rPr lang="it-IT" sz="1600" dirty="0"/>
              <a:t>Otec P. Cézanna byl ředitelem banky</a:t>
            </a:r>
            <a:r>
              <a:rPr lang="it-IT" sz="16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/>
              <a:t>Cézannův </a:t>
            </a:r>
            <a:r>
              <a:rPr lang="cs-CZ" sz="1600" dirty="0"/>
              <a:t>přítel Joachim </a:t>
            </a:r>
            <a:r>
              <a:rPr lang="cs-CZ" sz="1600" dirty="0" err="1"/>
              <a:t>Gasquet</a:t>
            </a:r>
            <a:r>
              <a:rPr lang="cs-CZ" sz="1600" dirty="0"/>
              <a:t>, jehož portrét </a:t>
            </a:r>
            <a:r>
              <a:rPr lang="cs-CZ" sz="1600" dirty="0" smtClean="0"/>
              <a:t>NG vlastní, </a:t>
            </a:r>
            <a:r>
              <a:rPr lang="cs-CZ" sz="1600" dirty="0"/>
              <a:t>byl provensálský </a:t>
            </a:r>
            <a:r>
              <a:rPr lang="cs-CZ" sz="1600" dirty="0" smtClean="0"/>
              <a:t>hudební skladatel.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/>
              <a:t>Cézanne měl teorii, že vše v přírodě můžeme zjednodušit na tři základní geometrické objekty – kouli, </a:t>
            </a:r>
            <a:r>
              <a:rPr lang="cs-CZ" sz="1600" dirty="0" smtClean="0"/>
              <a:t>krychli </a:t>
            </a:r>
            <a:r>
              <a:rPr lang="cs-CZ" sz="1600" dirty="0"/>
              <a:t>a </a:t>
            </a:r>
            <a:r>
              <a:rPr lang="cs-CZ" sz="1600" dirty="0" smtClean="0"/>
              <a:t>kužel.</a:t>
            </a:r>
            <a:endParaRPr lang="cs-CZ" sz="1600" dirty="0"/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/>
              <a:t>Některé části obrazu jsou nedokončeny.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/>
              <a:t>Podle Cézanna je to divák, kdo určuje, kdy je dílo dokončeno.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/>
              <a:t>Cézanne byl přesvědčen, že úkolem umělce je co nejvýstižněji napodobit realitu.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/>
              <a:t>Věci na obraze se vzájemně ovlivňují a je třeba vyjádřit na obraze vztahy mezi nimi.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/>
              <a:t>Barvy na obraze mají vytvářet jednolitý celek a splývat v kompaktní plochy.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6709061"/>
              </p:ext>
            </p:extLst>
          </p:nvPr>
        </p:nvGraphicFramePr>
        <p:xfrm>
          <a:off x="8244408" y="1052736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3267202"/>
              </p:ext>
            </p:extLst>
          </p:nvPr>
        </p:nvGraphicFramePr>
        <p:xfrm>
          <a:off x="8604448" y="1052736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3109569"/>
              </p:ext>
            </p:extLst>
          </p:nvPr>
        </p:nvGraphicFramePr>
        <p:xfrm>
          <a:off x="8244408" y="1369720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1064175"/>
              </p:ext>
            </p:extLst>
          </p:nvPr>
        </p:nvGraphicFramePr>
        <p:xfrm>
          <a:off x="8604448" y="1369720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2242749"/>
              </p:ext>
            </p:extLst>
          </p:nvPr>
        </p:nvGraphicFramePr>
        <p:xfrm>
          <a:off x="8604448" y="1700808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779283"/>
              </p:ext>
            </p:extLst>
          </p:nvPr>
        </p:nvGraphicFramePr>
        <p:xfrm>
          <a:off x="8244408" y="1700808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le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3736624"/>
              </p:ext>
            </p:extLst>
          </p:nvPr>
        </p:nvGraphicFramePr>
        <p:xfrm>
          <a:off x="8244408" y="2017792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le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8128408"/>
              </p:ext>
            </p:extLst>
          </p:nvPr>
        </p:nvGraphicFramePr>
        <p:xfrm>
          <a:off x="8604448" y="2017792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le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2104646"/>
              </p:ext>
            </p:extLst>
          </p:nvPr>
        </p:nvGraphicFramePr>
        <p:xfrm>
          <a:off x="8604448" y="2348880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le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1932995"/>
              </p:ext>
            </p:extLst>
          </p:nvPr>
        </p:nvGraphicFramePr>
        <p:xfrm>
          <a:off x="8244408" y="2348880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le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0911024"/>
              </p:ext>
            </p:extLst>
          </p:nvPr>
        </p:nvGraphicFramePr>
        <p:xfrm>
          <a:off x="8244408" y="2665864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le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8974410"/>
              </p:ext>
            </p:extLst>
          </p:nvPr>
        </p:nvGraphicFramePr>
        <p:xfrm>
          <a:off x="8604448" y="2665864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18707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7" name="Table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3399332"/>
              </p:ext>
            </p:extLst>
          </p:nvPr>
        </p:nvGraphicFramePr>
        <p:xfrm>
          <a:off x="8244408" y="3068960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8" name="Table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8841214"/>
              </p:ext>
            </p:extLst>
          </p:nvPr>
        </p:nvGraphicFramePr>
        <p:xfrm>
          <a:off x="8244408" y="3573016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0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9" name="Table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5708897"/>
              </p:ext>
            </p:extLst>
          </p:nvPr>
        </p:nvGraphicFramePr>
        <p:xfrm>
          <a:off x="8604448" y="3068960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0" name="Table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9699941"/>
              </p:ext>
            </p:extLst>
          </p:nvPr>
        </p:nvGraphicFramePr>
        <p:xfrm>
          <a:off x="8244408" y="3933056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1" name="Table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0154557"/>
              </p:ext>
            </p:extLst>
          </p:nvPr>
        </p:nvGraphicFramePr>
        <p:xfrm>
          <a:off x="8604448" y="3569826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2" name="Table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5541272"/>
              </p:ext>
            </p:extLst>
          </p:nvPr>
        </p:nvGraphicFramePr>
        <p:xfrm>
          <a:off x="8244408" y="4437112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3" name="Table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743369"/>
              </p:ext>
            </p:extLst>
          </p:nvPr>
        </p:nvGraphicFramePr>
        <p:xfrm>
          <a:off x="8604448" y="3933056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4" name="Table 2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302934"/>
              </p:ext>
            </p:extLst>
          </p:nvPr>
        </p:nvGraphicFramePr>
        <p:xfrm>
          <a:off x="8604448" y="4437112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5" name="Table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0801090"/>
              </p:ext>
            </p:extLst>
          </p:nvPr>
        </p:nvGraphicFramePr>
        <p:xfrm>
          <a:off x="8244408" y="4941168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6" name="Table 2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459193"/>
              </p:ext>
            </p:extLst>
          </p:nvPr>
        </p:nvGraphicFramePr>
        <p:xfrm>
          <a:off x="8604448" y="4941168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7" name="Table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0691116"/>
              </p:ext>
            </p:extLst>
          </p:nvPr>
        </p:nvGraphicFramePr>
        <p:xfrm>
          <a:off x="8244408" y="5258152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8" name="Table 2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3982650"/>
              </p:ext>
            </p:extLst>
          </p:nvPr>
        </p:nvGraphicFramePr>
        <p:xfrm>
          <a:off x="8604448" y="5258152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9" name="Table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9041280"/>
              </p:ext>
            </p:extLst>
          </p:nvPr>
        </p:nvGraphicFramePr>
        <p:xfrm>
          <a:off x="8244408" y="5589240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0" name="Table 2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1457759"/>
              </p:ext>
            </p:extLst>
          </p:nvPr>
        </p:nvGraphicFramePr>
        <p:xfrm>
          <a:off x="8604448" y="5589240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0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1" name="Table 3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8286528"/>
              </p:ext>
            </p:extLst>
          </p:nvPr>
        </p:nvGraphicFramePr>
        <p:xfrm>
          <a:off x="8244408" y="5906224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2" name="Table 3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2968183"/>
              </p:ext>
            </p:extLst>
          </p:nvPr>
        </p:nvGraphicFramePr>
        <p:xfrm>
          <a:off x="8604448" y="6237312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3" name="Table 3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6824833"/>
              </p:ext>
            </p:extLst>
          </p:nvPr>
        </p:nvGraphicFramePr>
        <p:xfrm>
          <a:off x="8604448" y="5906224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4" name="Table 3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6921318"/>
              </p:ext>
            </p:extLst>
          </p:nvPr>
        </p:nvGraphicFramePr>
        <p:xfrm>
          <a:off x="8244408" y="6237312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0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5" name="TextBox 34"/>
          <p:cNvSpPr txBox="1"/>
          <p:nvPr/>
        </p:nvSpPr>
        <p:spPr>
          <a:xfrm>
            <a:off x="8172400" y="611396"/>
            <a:ext cx="3337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+</a:t>
            </a:r>
            <a:endParaRPr lang="cs-CZ" sz="2000" b="1" dirty="0"/>
          </a:p>
        </p:txBody>
      </p:sp>
      <p:sp>
        <p:nvSpPr>
          <p:cNvPr id="36" name="TextBox 35"/>
          <p:cNvSpPr txBox="1"/>
          <p:nvPr/>
        </p:nvSpPr>
        <p:spPr>
          <a:xfrm>
            <a:off x="8506146" y="611396"/>
            <a:ext cx="4106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 - </a:t>
            </a:r>
            <a:endParaRPr lang="cs-CZ" sz="2000" b="1" dirty="0"/>
          </a:p>
        </p:txBody>
      </p:sp>
      <p:sp>
        <p:nvSpPr>
          <p:cNvPr id="37" name="TextBox 36"/>
          <p:cNvSpPr txBox="1"/>
          <p:nvPr/>
        </p:nvSpPr>
        <p:spPr>
          <a:xfrm>
            <a:off x="827584" y="6466547"/>
            <a:ext cx="190949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+ souhlasím, - nesouhlasím</a:t>
            </a: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27763599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5999950"/>
              </p:ext>
            </p:extLst>
          </p:nvPr>
        </p:nvGraphicFramePr>
        <p:xfrm>
          <a:off x="251520" y="566504"/>
          <a:ext cx="1247800" cy="5958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7720"/>
                <a:gridCol w="360040"/>
                <a:gridCol w="36004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Ć.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+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-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9389499"/>
              </p:ext>
            </p:extLst>
          </p:nvPr>
        </p:nvGraphicFramePr>
        <p:xfrm>
          <a:off x="1740024" y="566504"/>
          <a:ext cx="1247800" cy="5958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7720"/>
                <a:gridCol w="360040"/>
                <a:gridCol w="36004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Ć.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+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-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4869908"/>
              </p:ext>
            </p:extLst>
          </p:nvPr>
        </p:nvGraphicFramePr>
        <p:xfrm>
          <a:off x="3203848" y="566504"/>
          <a:ext cx="1247800" cy="5958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7720"/>
                <a:gridCol w="360040"/>
                <a:gridCol w="360040"/>
              </a:tblGrid>
              <a:tr h="369148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Ć.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+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-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4998082"/>
              </p:ext>
            </p:extLst>
          </p:nvPr>
        </p:nvGraphicFramePr>
        <p:xfrm>
          <a:off x="4716016" y="566504"/>
          <a:ext cx="1247800" cy="5958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7720"/>
                <a:gridCol w="360040"/>
                <a:gridCol w="36004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Ć.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+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-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7118098"/>
              </p:ext>
            </p:extLst>
          </p:nvPr>
        </p:nvGraphicFramePr>
        <p:xfrm>
          <a:off x="6156176" y="566504"/>
          <a:ext cx="1247800" cy="5958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34144"/>
                <a:gridCol w="353616"/>
                <a:gridCol w="36004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Ć.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+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-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8233385"/>
              </p:ext>
            </p:extLst>
          </p:nvPr>
        </p:nvGraphicFramePr>
        <p:xfrm>
          <a:off x="7644680" y="566504"/>
          <a:ext cx="1247800" cy="5958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7720"/>
                <a:gridCol w="360040"/>
                <a:gridCol w="36004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Ć.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+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-</a:t>
                      </a:r>
                      <a:endParaRPr lang="cs-CZ" sz="20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7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8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9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11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12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13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14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15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4354716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/>
          <a:lstStyle/>
          <a:p>
            <a:r>
              <a:rPr lang="fr-FR" sz="2000" dirty="0">
                <a:solidFill>
                  <a:schemeClr val="tx1"/>
                </a:solidFill>
              </a:rPr>
              <a:t>Paul Cézanne: </a:t>
            </a:r>
            <a:r>
              <a:rPr lang="fr-FR" sz="2000" dirty="0" err="1">
                <a:solidFill>
                  <a:schemeClr val="tx1"/>
                </a:solidFill>
              </a:rPr>
              <a:t>Dům</a:t>
            </a:r>
            <a:r>
              <a:rPr lang="fr-FR" sz="2000" dirty="0">
                <a:solidFill>
                  <a:schemeClr val="tx1"/>
                </a:solidFill>
              </a:rPr>
              <a:t> v </a:t>
            </a:r>
            <a:r>
              <a:rPr lang="fr-FR" sz="2000" dirty="0" smtClean="0">
                <a:solidFill>
                  <a:schemeClr val="tx1"/>
                </a:solidFill>
              </a:rPr>
              <a:t>Aix-en-Provence</a:t>
            </a: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b="0" dirty="0" smtClean="0">
                <a:solidFill>
                  <a:schemeClr val="tx1"/>
                </a:solidFill>
              </a:rPr>
              <a:t>Řešení úkolu: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2736"/>
            <a:ext cx="7560840" cy="5544616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1600" dirty="0"/>
              <a:t>Základ sbírky francouzského moderního umění v NG byl položen v roce </a:t>
            </a:r>
            <a:r>
              <a:rPr lang="cs-CZ" sz="1600" dirty="0" smtClean="0"/>
              <a:t>1918.</a:t>
            </a:r>
            <a:endParaRPr lang="cs-CZ" sz="1600" dirty="0"/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/>
              <a:t>Národní </a:t>
            </a:r>
            <a:r>
              <a:rPr lang="cs-CZ" sz="1600" dirty="0"/>
              <a:t>galerie v </a:t>
            </a:r>
            <a:r>
              <a:rPr lang="cs-CZ" sz="1600" dirty="0" smtClean="0"/>
              <a:t>Praze vlastní 2 </a:t>
            </a:r>
            <a:r>
              <a:rPr lang="cs-CZ" sz="1600" dirty="0"/>
              <a:t>obrazy P. Cézanna</a:t>
            </a:r>
            <a:r>
              <a:rPr lang="cs-CZ" sz="16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/>
              <a:t>Obraz Dům v </a:t>
            </a:r>
            <a:r>
              <a:rPr lang="cs-CZ" sz="1600" dirty="0" err="1"/>
              <a:t>Aix</a:t>
            </a:r>
            <a:r>
              <a:rPr lang="cs-CZ" sz="1600" dirty="0"/>
              <a:t>-en-Provence P. Cézanna  vznikal v letech 1885 až 1887</a:t>
            </a:r>
            <a:r>
              <a:rPr lang="cs-CZ" sz="1600" dirty="0" smtClean="0"/>
              <a:t>.</a:t>
            </a:r>
            <a:endParaRPr lang="cs-CZ" sz="1600" dirty="0"/>
          </a:p>
          <a:p>
            <a:pPr marL="514350" indent="-514350">
              <a:buFont typeface="+mj-lt"/>
              <a:buAutoNum type="arabicPeriod"/>
            </a:pPr>
            <a:r>
              <a:rPr lang="cs-CZ" sz="1600" dirty="0"/>
              <a:t>Dům v </a:t>
            </a:r>
            <a:r>
              <a:rPr lang="cs-CZ" sz="1600" dirty="0" err="1" smtClean="0"/>
              <a:t>Aix</a:t>
            </a:r>
            <a:r>
              <a:rPr lang="cs-CZ" sz="1600" dirty="0" smtClean="0"/>
              <a:t>-en-Provence Cézanne </a:t>
            </a:r>
            <a:r>
              <a:rPr lang="cs-CZ" sz="1600" dirty="0"/>
              <a:t>z</a:t>
            </a:r>
            <a:r>
              <a:rPr lang="cs-CZ" sz="1600" dirty="0" smtClean="0"/>
              <a:t>dědil po svém dědečkovi.</a:t>
            </a:r>
          </a:p>
          <a:p>
            <a:pPr marL="514350" indent="-514350">
              <a:buFont typeface="+mj-lt"/>
              <a:buAutoNum type="arabicPeriod"/>
            </a:pPr>
            <a:r>
              <a:rPr lang="it-IT" sz="1600" dirty="0" smtClean="0"/>
              <a:t>Paul </a:t>
            </a:r>
            <a:r>
              <a:rPr lang="it-IT" sz="1600" dirty="0"/>
              <a:t>Cézanne původně studoval práva</a:t>
            </a:r>
            <a:r>
              <a:rPr lang="it-IT" sz="1600" dirty="0" smtClean="0"/>
              <a:t>.</a:t>
            </a:r>
            <a:endParaRPr lang="cs-CZ" sz="16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/>
              <a:t>P. Cézanne dlouhou dobu nebyl uznáván. Až na konci života byl přijat mladou generací.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/>
              <a:t>P. Cézanne maloval především portréty, které pro něj byly jakousi laboratoří pozorování.</a:t>
            </a:r>
          </a:p>
          <a:p>
            <a:pPr marL="514350" indent="-514350">
              <a:buFont typeface="+mj-lt"/>
              <a:buAutoNum type="arabicPeriod"/>
            </a:pPr>
            <a:r>
              <a:rPr lang="it-IT" sz="1600" dirty="0"/>
              <a:t>Otec P. Cézanna byl ředitelem banky</a:t>
            </a:r>
            <a:r>
              <a:rPr lang="it-IT" sz="16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/>
              <a:t>Cézannův </a:t>
            </a:r>
            <a:r>
              <a:rPr lang="cs-CZ" sz="1600" dirty="0"/>
              <a:t>přítel Joachim </a:t>
            </a:r>
            <a:r>
              <a:rPr lang="cs-CZ" sz="1600" dirty="0" err="1"/>
              <a:t>Gasquet</a:t>
            </a:r>
            <a:r>
              <a:rPr lang="cs-CZ" sz="1600" dirty="0"/>
              <a:t>, jehož portrét </a:t>
            </a:r>
            <a:r>
              <a:rPr lang="cs-CZ" sz="1600" dirty="0" smtClean="0"/>
              <a:t>NG vlastní, </a:t>
            </a:r>
            <a:r>
              <a:rPr lang="cs-CZ" sz="1600" dirty="0"/>
              <a:t>byl provensálský </a:t>
            </a:r>
            <a:r>
              <a:rPr lang="cs-CZ" sz="1600" dirty="0" smtClean="0"/>
              <a:t>hudební skladatel.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/>
              <a:t>Cézanne měl teorii, že vše v přírodě můžeme zjednodušit na tři základní geometrické objekty – kouli, </a:t>
            </a:r>
            <a:r>
              <a:rPr lang="cs-CZ" sz="1600" dirty="0" smtClean="0"/>
              <a:t>krychli </a:t>
            </a:r>
            <a:r>
              <a:rPr lang="cs-CZ" sz="1600" dirty="0"/>
              <a:t>a </a:t>
            </a:r>
            <a:r>
              <a:rPr lang="cs-CZ" sz="1600" dirty="0" smtClean="0"/>
              <a:t>kužel.</a:t>
            </a:r>
            <a:endParaRPr lang="cs-CZ" sz="1600" dirty="0"/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/>
              <a:t>Některé části obrazu Dům v </a:t>
            </a:r>
            <a:r>
              <a:rPr lang="cs-CZ" sz="1600" dirty="0" err="1" smtClean="0"/>
              <a:t>Aix</a:t>
            </a:r>
            <a:r>
              <a:rPr lang="cs-CZ" sz="1600" dirty="0" smtClean="0"/>
              <a:t>-en-Provence jsou nedokončeny.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/>
              <a:t>Podle Cézanna je to divák, kdo určuje, kdy je dílo dokončeno.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/>
              <a:t>Cézanne byl přesvědčen, že úkolem umělce je co nejvýstižněji napodobit realitu.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/>
              <a:t>Věci na obraze se vzájemně ovlivňují a je třeba vyjádřit na obraze vztahy mezi nimi.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600" dirty="0" smtClean="0"/>
              <a:t>Barvy na obraze mají vytvářet jednolitý celek a splývat v kompaktní plochy.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8244408" y="1052736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5796859"/>
              </p:ext>
            </p:extLst>
          </p:nvPr>
        </p:nvGraphicFramePr>
        <p:xfrm>
          <a:off x="8604448" y="1052736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le 6"/>
          <p:cNvGraphicFramePr>
            <a:graphicFrameLocks noGrp="1"/>
          </p:cNvGraphicFramePr>
          <p:nvPr/>
        </p:nvGraphicFramePr>
        <p:xfrm>
          <a:off x="8244408" y="1369720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/>
        </p:nvGraphicFramePr>
        <p:xfrm>
          <a:off x="8604448" y="1369720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le 8"/>
          <p:cNvGraphicFramePr>
            <a:graphicFrameLocks noGrp="1"/>
          </p:cNvGraphicFramePr>
          <p:nvPr/>
        </p:nvGraphicFramePr>
        <p:xfrm>
          <a:off x="8604448" y="1700808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le 9"/>
          <p:cNvGraphicFramePr>
            <a:graphicFrameLocks noGrp="1"/>
          </p:cNvGraphicFramePr>
          <p:nvPr/>
        </p:nvGraphicFramePr>
        <p:xfrm>
          <a:off x="8244408" y="1700808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le 10"/>
          <p:cNvGraphicFramePr>
            <a:graphicFrameLocks noGrp="1"/>
          </p:cNvGraphicFramePr>
          <p:nvPr/>
        </p:nvGraphicFramePr>
        <p:xfrm>
          <a:off x="8244408" y="2017792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2" name="Table 11"/>
          <p:cNvGraphicFramePr>
            <a:graphicFrameLocks noGrp="1"/>
          </p:cNvGraphicFramePr>
          <p:nvPr/>
        </p:nvGraphicFramePr>
        <p:xfrm>
          <a:off x="8604448" y="2017792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3" name="Table 12"/>
          <p:cNvGraphicFramePr>
            <a:graphicFrameLocks noGrp="1"/>
          </p:cNvGraphicFramePr>
          <p:nvPr/>
        </p:nvGraphicFramePr>
        <p:xfrm>
          <a:off x="8604448" y="2348880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le 13"/>
          <p:cNvGraphicFramePr>
            <a:graphicFrameLocks noGrp="1"/>
          </p:cNvGraphicFramePr>
          <p:nvPr/>
        </p:nvGraphicFramePr>
        <p:xfrm>
          <a:off x="8244408" y="2348880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5" name="Table 14"/>
          <p:cNvGraphicFramePr>
            <a:graphicFrameLocks noGrp="1"/>
          </p:cNvGraphicFramePr>
          <p:nvPr/>
        </p:nvGraphicFramePr>
        <p:xfrm>
          <a:off x="8244408" y="2665864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le 15"/>
          <p:cNvGraphicFramePr>
            <a:graphicFrameLocks noGrp="1"/>
          </p:cNvGraphicFramePr>
          <p:nvPr/>
        </p:nvGraphicFramePr>
        <p:xfrm>
          <a:off x="8604448" y="2665864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18707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7" name="Table 16"/>
          <p:cNvGraphicFramePr>
            <a:graphicFrameLocks noGrp="1"/>
          </p:cNvGraphicFramePr>
          <p:nvPr/>
        </p:nvGraphicFramePr>
        <p:xfrm>
          <a:off x="8244408" y="3068960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8" name="Table 17"/>
          <p:cNvGraphicFramePr>
            <a:graphicFrameLocks noGrp="1"/>
          </p:cNvGraphicFramePr>
          <p:nvPr/>
        </p:nvGraphicFramePr>
        <p:xfrm>
          <a:off x="8244408" y="3573016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0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9" name="Table 18"/>
          <p:cNvGraphicFramePr>
            <a:graphicFrameLocks noGrp="1"/>
          </p:cNvGraphicFramePr>
          <p:nvPr/>
        </p:nvGraphicFramePr>
        <p:xfrm>
          <a:off x="8604448" y="3068960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0" name="Table 19"/>
          <p:cNvGraphicFramePr>
            <a:graphicFrameLocks noGrp="1"/>
          </p:cNvGraphicFramePr>
          <p:nvPr/>
        </p:nvGraphicFramePr>
        <p:xfrm>
          <a:off x="8244408" y="3933056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1" name="Table 20"/>
          <p:cNvGraphicFramePr>
            <a:graphicFrameLocks noGrp="1"/>
          </p:cNvGraphicFramePr>
          <p:nvPr/>
        </p:nvGraphicFramePr>
        <p:xfrm>
          <a:off x="8604448" y="3569826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2" name="Table 21"/>
          <p:cNvGraphicFramePr>
            <a:graphicFrameLocks noGrp="1"/>
          </p:cNvGraphicFramePr>
          <p:nvPr/>
        </p:nvGraphicFramePr>
        <p:xfrm>
          <a:off x="8244408" y="4437112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3" name="Table 22"/>
          <p:cNvGraphicFramePr>
            <a:graphicFrameLocks noGrp="1"/>
          </p:cNvGraphicFramePr>
          <p:nvPr/>
        </p:nvGraphicFramePr>
        <p:xfrm>
          <a:off x="8604448" y="3933056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4" name="Table 23"/>
          <p:cNvGraphicFramePr>
            <a:graphicFrameLocks noGrp="1"/>
          </p:cNvGraphicFramePr>
          <p:nvPr/>
        </p:nvGraphicFramePr>
        <p:xfrm>
          <a:off x="8604448" y="4437112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5" name="Table 24"/>
          <p:cNvGraphicFramePr>
            <a:graphicFrameLocks noGrp="1"/>
          </p:cNvGraphicFramePr>
          <p:nvPr/>
        </p:nvGraphicFramePr>
        <p:xfrm>
          <a:off x="8244408" y="4941168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6" name="Table 25"/>
          <p:cNvGraphicFramePr>
            <a:graphicFrameLocks noGrp="1"/>
          </p:cNvGraphicFramePr>
          <p:nvPr/>
        </p:nvGraphicFramePr>
        <p:xfrm>
          <a:off x="8604448" y="4941168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7" name="Table 26"/>
          <p:cNvGraphicFramePr>
            <a:graphicFrameLocks noGrp="1"/>
          </p:cNvGraphicFramePr>
          <p:nvPr/>
        </p:nvGraphicFramePr>
        <p:xfrm>
          <a:off x="8244408" y="5258152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8" name="Table 27"/>
          <p:cNvGraphicFramePr>
            <a:graphicFrameLocks noGrp="1"/>
          </p:cNvGraphicFramePr>
          <p:nvPr/>
        </p:nvGraphicFramePr>
        <p:xfrm>
          <a:off x="8604448" y="5258152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9" name="Table 28"/>
          <p:cNvGraphicFramePr>
            <a:graphicFrameLocks noGrp="1"/>
          </p:cNvGraphicFramePr>
          <p:nvPr/>
        </p:nvGraphicFramePr>
        <p:xfrm>
          <a:off x="8244408" y="5589240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0" name="Table 29"/>
          <p:cNvGraphicFramePr>
            <a:graphicFrameLocks noGrp="1"/>
          </p:cNvGraphicFramePr>
          <p:nvPr/>
        </p:nvGraphicFramePr>
        <p:xfrm>
          <a:off x="8604448" y="5589240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0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1" name="Table 30"/>
          <p:cNvGraphicFramePr>
            <a:graphicFrameLocks noGrp="1"/>
          </p:cNvGraphicFramePr>
          <p:nvPr/>
        </p:nvGraphicFramePr>
        <p:xfrm>
          <a:off x="8244408" y="5906224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2" name="Table 31"/>
          <p:cNvGraphicFramePr>
            <a:graphicFrameLocks noGrp="1"/>
          </p:cNvGraphicFramePr>
          <p:nvPr/>
        </p:nvGraphicFramePr>
        <p:xfrm>
          <a:off x="8604448" y="6237312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3" name="Table 32"/>
          <p:cNvGraphicFramePr>
            <a:graphicFrameLocks noGrp="1"/>
          </p:cNvGraphicFramePr>
          <p:nvPr/>
        </p:nvGraphicFramePr>
        <p:xfrm>
          <a:off x="8604448" y="5906224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209342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4" name="Table 33"/>
          <p:cNvGraphicFramePr>
            <a:graphicFrameLocks noGrp="1"/>
          </p:cNvGraphicFramePr>
          <p:nvPr/>
        </p:nvGraphicFramePr>
        <p:xfrm>
          <a:off x="8244408" y="6237312"/>
          <a:ext cx="216024" cy="259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"/>
              </a:tblGrid>
              <a:tr h="0">
                <a:tc>
                  <a:txBody>
                    <a:bodyPr/>
                    <a:lstStyle/>
                    <a:p>
                      <a:endParaRPr lang="cs-CZ" sz="11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5" name="TextBox 34"/>
          <p:cNvSpPr txBox="1"/>
          <p:nvPr/>
        </p:nvSpPr>
        <p:spPr>
          <a:xfrm>
            <a:off x="8172400" y="611396"/>
            <a:ext cx="3337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+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8506146" y="611396"/>
            <a:ext cx="41069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prstClr val="black"/>
                </a:solidFill>
              </a:rPr>
              <a:t> - </a:t>
            </a: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827584" y="6466547"/>
            <a:ext cx="1909497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>
                <a:solidFill>
                  <a:prstClr val="black"/>
                </a:solidFill>
              </a:rPr>
              <a:t>+ souhlasím, - nesouhlasím</a:t>
            </a:r>
            <a:endParaRPr lang="cs-CZ" sz="1050" dirty="0">
              <a:solidFill>
                <a:prstClr val="black"/>
              </a:solidFill>
            </a:endParaRPr>
          </a:p>
        </p:txBody>
      </p:sp>
      <p:sp>
        <p:nvSpPr>
          <p:cNvPr id="5" name="Multiply 4"/>
          <p:cNvSpPr/>
          <p:nvPr/>
        </p:nvSpPr>
        <p:spPr>
          <a:xfrm>
            <a:off x="8604448" y="1034852"/>
            <a:ext cx="216024" cy="288032"/>
          </a:xfrm>
          <a:prstGeom prst="mathMultiply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Multiply 37"/>
          <p:cNvSpPr/>
          <p:nvPr/>
        </p:nvSpPr>
        <p:spPr>
          <a:xfrm>
            <a:off x="8604448" y="1365826"/>
            <a:ext cx="216024" cy="288032"/>
          </a:xfrm>
          <a:prstGeom prst="mathMultiply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Multiply 38"/>
          <p:cNvSpPr/>
          <p:nvPr/>
        </p:nvSpPr>
        <p:spPr>
          <a:xfrm>
            <a:off x="8231261" y="1679416"/>
            <a:ext cx="216024" cy="288032"/>
          </a:xfrm>
          <a:prstGeom prst="mathMultiply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Multiply 39"/>
          <p:cNvSpPr/>
          <p:nvPr/>
        </p:nvSpPr>
        <p:spPr>
          <a:xfrm>
            <a:off x="8612204" y="2003744"/>
            <a:ext cx="216024" cy="288032"/>
          </a:xfrm>
          <a:prstGeom prst="mathMultiply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Multiply 40"/>
          <p:cNvSpPr/>
          <p:nvPr/>
        </p:nvSpPr>
        <p:spPr>
          <a:xfrm>
            <a:off x="8231261" y="2333504"/>
            <a:ext cx="216024" cy="288032"/>
          </a:xfrm>
          <a:prstGeom prst="mathMultiply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Multiply 41"/>
          <p:cNvSpPr/>
          <p:nvPr/>
        </p:nvSpPr>
        <p:spPr>
          <a:xfrm>
            <a:off x="8244408" y="2652288"/>
            <a:ext cx="216024" cy="288032"/>
          </a:xfrm>
          <a:prstGeom prst="mathMultiply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Multiply 42"/>
          <p:cNvSpPr/>
          <p:nvPr/>
        </p:nvSpPr>
        <p:spPr>
          <a:xfrm>
            <a:off x="8231261" y="3557640"/>
            <a:ext cx="216024" cy="288032"/>
          </a:xfrm>
          <a:prstGeom prst="mathMultiply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Multiply 43"/>
          <p:cNvSpPr/>
          <p:nvPr/>
        </p:nvSpPr>
        <p:spPr>
          <a:xfrm>
            <a:off x="8603479" y="3048060"/>
            <a:ext cx="216024" cy="288032"/>
          </a:xfrm>
          <a:prstGeom prst="mathMultiply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Multiply 44"/>
          <p:cNvSpPr/>
          <p:nvPr/>
        </p:nvSpPr>
        <p:spPr>
          <a:xfrm>
            <a:off x="8612204" y="3913232"/>
            <a:ext cx="216024" cy="288032"/>
          </a:xfrm>
          <a:prstGeom prst="mathMultiply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Multiply 45"/>
          <p:cNvSpPr/>
          <p:nvPr/>
        </p:nvSpPr>
        <p:spPr>
          <a:xfrm>
            <a:off x="8612204" y="4417288"/>
            <a:ext cx="216024" cy="288032"/>
          </a:xfrm>
          <a:prstGeom prst="mathMultiply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Multiply 46"/>
          <p:cNvSpPr/>
          <p:nvPr/>
        </p:nvSpPr>
        <p:spPr>
          <a:xfrm>
            <a:off x="8244408" y="4927320"/>
            <a:ext cx="216024" cy="288032"/>
          </a:xfrm>
          <a:prstGeom prst="mathMultiply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Multiply 47"/>
          <p:cNvSpPr/>
          <p:nvPr/>
        </p:nvSpPr>
        <p:spPr>
          <a:xfrm>
            <a:off x="8603479" y="5229200"/>
            <a:ext cx="216024" cy="288032"/>
          </a:xfrm>
          <a:prstGeom prst="mathMultiply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Multiply 48"/>
          <p:cNvSpPr/>
          <p:nvPr/>
        </p:nvSpPr>
        <p:spPr>
          <a:xfrm>
            <a:off x="8604448" y="5589240"/>
            <a:ext cx="216024" cy="288032"/>
          </a:xfrm>
          <a:prstGeom prst="mathMultiply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Multiply 49"/>
          <p:cNvSpPr/>
          <p:nvPr/>
        </p:nvSpPr>
        <p:spPr>
          <a:xfrm>
            <a:off x="8244408" y="5894032"/>
            <a:ext cx="216024" cy="288032"/>
          </a:xfrm>
          <a:prstGeom prst="mathMultiply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Multiply 50"/>
          <p:cNvSpPr/>
          <p:nvPr/>
        </p:nvSpPr>
        <p:spPr>
          <a:xfrm>
            <a:off x="8603479" y="6237312"/>
            <a:ext cx="216024" cy="288032"/>
          </a:xfrm>
          <a:prstGeom prst="mathMultiply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Rectangle 51"/>
          <p:cNvSpPr/>
          <p:nvPr/>
        </p:nvSpPr>
        <p:spPr>
          <a:xfrm>
            <a:off x="1763688" y="1329036"/>
            <a:ext cx="5652120" cy="707886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r>
              <a:rPr lang="cs-CZ" sz="2000" dirty="0"/>
              <a:t>Základ sbírky francouzského moderního umění v NG byl položen v roce 1923.</a:t>
            </a:r>
          </a:p>
        </p:txBody>
      </p:sp>
      <p:sp>
        <p:nvSpPr>
          <p:cNvPr id="53" name="Rectangle 52"/>
          <p:cNvSpPr/>
          <p:nvPr/>
        </p:nvSpPr>
        <p:spPr>
          <a:xfrm>
            <a:off x="1745940" y="1844824"/>
            <a:ext cx="5652120" cy="707886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r>
              <a:rPr lang="cs-CZ" sz="2000" dirty="0"/>
              <a:t>Národní galerie v Praze vlastní 3 obrazy P. Cézanna.</a:t>
            </a:r>
          </a:p>
        </p:txBody>
      </p:sp>
      <p:sp>
        <p:nvSpPr>
          <p:cNvPr id="54" name="Rectangle 53"/>
          <p:cNvSpPr/>
          <p:nvPr/>
        </p:nvSpPr>
        <p:spPr>
          <a:xfrm>
            <a:off x="1741500" y="3488822"/>
            <a:ext cx="5652120" cy="1015663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r>
              <a:rPr lang="cs-CZ" sz="2000" dirty="0"/>
              <a:t>P. Cézanne maloval především zátiší, které pro něj byly jakousi laboratoří výzkumu, pozorování a následné aplikaci v malbách krajin a portrétů.</a:t>
            </a:r>
          </a:p>
        </p:txBody>
      </p:sp>
      <p:sp>
        <p:nvSpPr>
          <p:cNvPr id="55" name="Rectangle 54"/>
          <p:cNvSpPr/>
          <p:nvPr/>
        </p:nvSpPr>
        <p:spPr>
          <a:xfrm>
            <a:off x="1741500" y="4573577"/>
            <a:ext cx="5652120" cy="707886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r>
              <a:rPr lang="cs-CZ" sz="2000" dirty="0"/>
              <a:t>Cézannův přítel Joachim </a:t>
            </a:r>
            <a:r>
              <a:rPr lang="cs-CZ" sz="2000" dirty="0" err="1"/>
              <a:t>Gasquet</a:t>
            </a:r>
            <a:r>
              <a:rPr lang="cs-CZ" sz="2000" dirty="0"/>
              <a:t>, jehož portrét NG vlastní, byl provensálský </a:t>
            </a:r>
            <a:r>
              <a:rPr lang="cs-CZ" sz="2000" dirty="0" smtClean="0"/>
              <a:t>básník.</a:t>
            </a:r>
            <a:endParaRPr lang="cs-CZ" sz="2000" dirty="0"/>
          </a:p>
        </p:txBody>
      </p:sp>
      <p:sp>
        <p:nvSpPr>
          <p:cNvPr id="57" name="Rectangle 56"/>
          <p:cNvSpPr/>
          <p:nvPr/>
        </p:nvSpPr>
        <p:spPr>
          <a:xfrm>
            <a:off x="1741500" y="5086654"/>
            <a:ext cx="5652120" cy="1015663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r>
              <a:rPr lang="cs-CZ" sz="2000" dirty="0"/>
              <a:t>Cézanne měl teorii, že vše v přírodě můžeme zjednodušit na tři základní geometrické objekty – kouli, kužel a válec.</a:t>
            </a:r>
          </a:p>
        </p:txBody>
      </p:sp>
      <p:sp>
        <p:nvSpPr>
          <p:cNvPr id="58" name="Rectangle 57"/>
          <p:cNvSpPr/>
          <p:nvPr/>
        </p:nvSpPr>
        <p:spPr>
          <a:xfrm>
            <a:off x="1719796" y="5717638"/>
            <a:ext cx="5652120" cy="707886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r>
              <a:rPr lang="cs-CZ" sz="2000" dirty="0"/>
              <a:t>Podle Cézanna to umělec, který říká, kdy je dílo dokončeno, ne publikum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59" name="Rectangle 58"/>
          <p:cNvSpPr/>
          <p:nvPr/>
        </p:nvSpPr>
        <p:spPr>
          <a:xfrm>
            <a:off x="1728192" y="5376230"/>
            <a:ext cx="5652120" cy="707886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r>
              <a:rPr lang="cs-CZ" sz="2000" dirty="0"/>
              <a:t>Jedna barva přechází do druhé – není jednolitá, barvy se navzájem ovlivňují.</a:t>
            </a:r>
          </a:p>
        </p:txBody>
      </p:sp>
      <p:sp>
        <p:nvSpPr>
          <p:cNvPr id="60" name="Rectangle 59"/>
          <p:cNvSpPr/>
          <p:nvPr/>
        </p:nvSpPr>
        <p:spPr>
          <a:xfrm>
            <a:off x="1754814" y="2302847"/>
            <a:ext cx="5652120" cy="707886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r>
              <a:rPr lang="cs-CZ" sz="2000" dirty="0"/>
              <a:t>Dům koupil otec Cézanna jako letní rezidenci rodiny.</a:t>
            </a:r>
          </a:p>
        </p:txBody>
      </p:sp>
      <p:sp>
        <p:nvSpPr>
          <p:cNvPr id="62" name="Rectangle 61"/>
          <p:cNvSpPr/>
          <p:nvPr/>
        </p:nvSpPr>
        <p:spPr>
          <a:xfrm>
            <a:off x="1728192" y="5834253"/>
            <a:ext cx="5652120" cy="707886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r>
              <a:rPr lang="cs-CZ" sz="2000" dirty="0"/>
              <a:t>Cézanne byl přesvědčen, že obraz je pouze plátno a barvy a ne napodobení reality.</a:t>
            </a:r>
          </a:p>
        </p:txBody>
      </p:sp>
    </p:spTree>
    <p:extLst>
      <p:ext uri="{BB962C8B-B14F-4D97-AF65-F5344CB8AC3E}">
        <p14:creationId xmlns:p14="http://schemas.microsoft.com/office/powerpoint/2010/main" val="235403284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2" grpId="1" animBg="1"/>
      <p:bldP spid="53" grpId="0" animBg="1"/>
      <p:bldP spid="53" grpId="1" animBg="1"/>
      <p:bldP spid="54" grpId="0" animBg="1"/>
      <p:bldP spid="54" grpId="1" animBg="1"/>
      <p:bldP spid="55" grpId="0" animBg="1"/>
      <p:bldP spid="55" grpId="1" animBg="1"/>
      <p:bldP spid="57" grpId="0" animBg="1"/>
      <p:bldP spid="57" grpId="1" animBg="1"/>
      <p:bldP spid="58" grpId="0" animBg="1"/>
      <p:bldP spid="58" grpId="1" animBg="1"/>
      <p:bldP spid="59" grpId="0" animBg="1"/>
      <p:bldP spid="60" grpId="0" animBg="1"/>
      <p:bldP spid="60" grpId="1" animBg="1"/>
      <p:bldP spid="62" grpId="0" animBg="1"/>
      <p:bldP spid="62" grpId="1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/>
          <a:lstStyle/>
          <a:p>
            <a:r>
              <a:rPr lang="fr-FR" sz="2000" dirty="0">
                <a:solidFill>
                  <a:schemeClr val="tx1"/>
                </a:solidFill>
              </a:rPr>
              <a:t>Paul Cézanne: </a:t>
            </a:r>
            <a:r>
              <a:rPr lang="fr-FR" sz="2000" dirty="0" err="1">
                <a:solidFill>
                  <a:schemeClr val="tx1"/>
                </a:solidFill>
              </a:rPr>
              <a:t>Dům</a:t>
            </a:r>
            <a:r>
              <a:rPr lang="fr-FR" sz="2000" dirty="0">
                <a:solidFill>
                  <a:schemeClr val="tx1"/>
                </a:solidFill>
              </a:rPr>
              <a:t> v </a:t>
            </a:r>
            <a:r>
              <a:rPr lang="fr-FR" sz="2000" dirty="0" smtClean="0">
                <a:solidFill>
                  <a:schemeClr val="tx1"/>
                </a:solidFill>
              </a:rPr>
              <a:t>Aix-en-Provence</a:t>
            </a: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b="0" dirty="0" smtClean="0">
                <a:solidFill>
                  <a:schemeClr val="tx1"/>
                </a:solidFill>
              </a:rPr>
              <a:t>Řešení úkolu a zdůvodnění odpovědí: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052736"/>
            <a:ext cx="8712968" cy="5760640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1800" dirty="0"/>
              <a:t>Základ sbírky francouzského moderního umění v NG byl položen v roce 1923.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 smtClean="0"/>
              <a:t>Národní </a:t>
            </a:r>
            <a:r>
              <a:rPr lang="cs-CZ" sz="1800" dirty="0"/>
              <a:t>galerie v </a:t>
            </a:r>
            <a:r>
              <a:rPr lang="cs-CZ" sz="1800" dirty="0" smtClean="0"/>
              <a:t>Praze vlastní </a:t>
            </a:r>
            <a:r>
              <a:rPr lang="cs-CZ" sz="1800" dirty="0"/>
              <a:t>3 obrazy P. Cézanna</a:t>
            </a:r>
            <a:r>
              <a:rPr lang="cs-CZ" sz="18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/>
              <a:t>Obraz Dům v </a:t>
            </a:r>
            <a:r>
              <a:rPr lang="cs-CZ" sz="1800" dirty="0" err="1"/>
              <a:t>Aix</a:t>
            </a:r>
            <a:r>
              <a:rPr lang="cs-CZ" sz="1800" dirty="0"/>
              <a:t>-en-Provence P. Cézanna  vznikal v letech 1885 až 1887</a:t>
            </a:r>
            <a:r>
              <a:rPr lang="cs-CZ" sz="1800" dirty="0" smtClean="0"/>
              <a:t>.</a:t>
            </a:r>
            <a:endParaRPr lang="cs-CZ" sz="1800" dirty="0"/>
          </a:p>
          <a:p>
            <a:pPr marL="514350" indent="-514350">
              <a:buFont typeface="+mj-lt"/>
              <a:buAutoNum type="arabicPeriod"/>
            </a:pPr>
            <a:r>
              <a:rPr lang="cs-CZ" sz="1800" dirty="0" smtClean="0"/>
              <a:t>Dům </a:t>
            </a:r>
            <a:r>
              <a:rPr lang="cs-CZ" sz="1800" dirty="0"/>
              <a:t>koupil otec Cézanna jako letní rezidenci rodiny</a:t>
            </a:r>
            <a:r>
              <a:rPr lang="cs-CZ" sz="18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it-IT" sz="1800" dirty="0"/>
              <a:t>Paul Cézanne původně studoval práva</a:t>
            </a:r>
            <a:r>
              <a:rPr lang="it-IT" sz="1800" dirty="0" smtClean="0"/>
              <a:t>.</a:t>
            </a:r>
            <a:endParaRPr lang="cs-CZ" sz="1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1800" dirty="0" smtClean="0"/>
              <a:t>P. Cézanne dlouhou dobu nebyl uznáván, až na konci života byl přijat mladou generaci.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 smtClean="0"/>
              <a:t>P. Cézanne maloval především zátiší, které pro něj byly jakousi laboratoří výzkumu, pozorování</a:t>
            </a:r>
            <a:r>
              <a:rPr lang="cs-CZ" sz="1800" dirty="0"/>
              <a:t> </a:t>
            </a:r>
            <a:r>
              <a:rPr lang="cs-CZ" sz="1800" dirty="0" smtClean="0"/>
              <a:t>a následné aplikaci v malbách</a:t>
            </a:r>
            <a:r>
              <a:rPr lang="cs-CZ" sz="1800" dirty="0"/>
              <a:t> </a:t>
            </a:r>
            <a:r>
              <a:rPr lang="cs-CZ" sz="1800" dirty="0" smtClean="0"/>
              <a:t>krajin a portrétů.</a:t>
            </a:r>
          </a:p>
          <a:p>
            <a:pPr marL="514350" indent="-514350">
              <a:buFont typeface="+mj-lt"/>
              <a:buAutoNum type="arabicPeriod"/>
            </a:pPr>
            <a:r>
              <a:rPr lang="it-IT" sz="1800" dirty="0"/>
              <a:t>Otec P. Cézanna byl ředitelem banky</a:t>
            </a:r>
            <a:r>
              <a:rPr lang="it-IT" sz="18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 smtClean="0"/>
              <a:t>Cézannův </a:t>
            </a:r>
            <a:r>
              <a:rPr lang="cs-CZ" sz="1800" dirty="0"/>
              <a:t>přítel Joachim </a:t>
            </a:r>
            <a:r>
              <a:rPr lang="cs-CZ" sz="1800" dirty="0" err="1"/>
              <a:t>Gasquet</a:t>
            </a:r>
            <a:r>
              <a:rPr lang="cs-CZ" sz="1800" dirty="0"/>
              <a:t>, jehož portrét </a:t>
            </a:r>
            <a:r>
              <a:rPr lang="cs-CZ" sz="1800" dirty="0" smtClean="0"/>
              <a:t>NG vlastní, </a:t>
            </a:r>
            <a:r>
              <a:rPr lang="cs-CZ" sz="1800" dirty="0"/>
              <a:t>byl provensálský básník</a:t>
            </a:r>
            <a:r>
              <a:rPr lang="cs-CZ" sz="18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/>
              <a:t>Cézanne měl teorii, že vše v přírodě můžeme zjednodušit na tři základní geometrické objekty – kouli, kužel a válec</a:t>
            </a:r>
            <a:r>
              <a:rPr lang="cs-CZ" sz="1800" dirty="0" smtClean="0"/>
              <a:t>.</a:t>
            </a:r>
            <a:endParaRPr lang="cs-CZ" sz="1800" dirty="0"/>
          </a:p>
          <a:p>
            <a:pPr marL="514350" indent="-514350">
              <a:buFont typeface="+mj-lt"/>
              <a:buAutoNum type="arabicPeriod"/>
            </a:pPr>
            <a:r>
              <a:rPr lang="cs-CZ" sz="1800" dirty="0" smtClean="0"/>
              <a:t>Některé části obrazu jsou nedokončeny.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 smtClean="0"/>
              <a:t>Podle Cézanna to umělec, který říká, kdy je dílo dokončeno, ne publikum.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 smtClean="0"/>
              <a:t>Cézanne byl přesvědčen, že obraz je pouze plátno a barvy a ne napodobení reality.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 smtClean="0"/>
              <a:t>Věci na obraze se vzájemně ovlivňují a je třeba vyjádřit na obraze vztahy mezi nimi.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1800" dirty="0" smtClean="0"/>
              <a:t>Jedna barva přechází do druhé – není jednolitá, barvy se navzájem ovlivňují.</a:t>
            </a:r>
          </a:p>
        </p:txBody>
      </p:sp>
    </p:spTree>
    <p:extLst>
      <p:ext uri="{BB962C8B-B14F-4D97-AF65-F5344CB8AC3E}">
        <p14:creationId xmlns:p14="http://schemas.microsoft.com/office/powerpoint/2010/main" val="104368574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Procvičení postřehu</a:t>
            </a:r>
            <a:endParaRPr lang="cs-CZ" sz="54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Uhodněte, jaký obraz P. Cézanna se skrývá na následujících snímcích.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072450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251520" y="208792"/>
            <a:ext cx="8640000" cy="6480000"/>
            <a:chOff x="251520" y="208792"/>
            <a:chExt cx="8640000" cy="6480000"/>
          </a:xfrm>
        </p:grpSpPr>
        <p:pic>
          <p:nvPicPr>
            <p:cNvPr id="2" name="Picture 1"/>
            <p:cNvPicPr preferRelativeResize="0"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51520" y="208792"/>
              <a:ext cx="8640000" cy="6480000"/>
            </a:xfrm>
            <a:prstGeom prst="rect">
              <a:avLst/>
            </a:prstGeom>
          </p:spPr>
        </p:pic>
        <p:sp>
          <p:nvSpPr>
            <p:cNvPr id="33" name="TextBox 32"/>
            <p:cNvSpPr txBox="1"/>
            <p:nvPr/>
          </p:nvSpPr>
          <p:spPr>
            <a:xfrm>
              <a:off x="8274339" y="6314061"/>
              <a:ext cx="4240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11</a:t>
              </a:r>
              <a:endParaRPr lang="cs-CZ" dirty="0"/>
            </a:p>
          </p:txBody>
        </p:sp>
      </p:grpSp>
      <p:sp>
        <p:nvSpPr>
          <p:cNvPr id="24" name="Rectangle 23"/>
          <p:cNvSpPr/>
          <p:nvPr/>
        </p:nvSpPr>
        <p:spPr>
          <a:xfrm>
            <a:off x="6732000" y="189000"/>
            <a:ext cx="2160000" cy="162000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Rectangle 24"/>
          <p:cNvSpPr/>
          <p:nvPr/>
        </p:nvSpPr>
        <p:spPr>
          <a:xfrm>
            <a:off x="4572000" y="188640"/>
            <a:ext cx="2160000" cy="162000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Rectangle 25"/>
          <p:cNvSpPr/>
          <p:nvPr/>
        </p:nvSpPr>
        <p:spPr>
          <a:xfrm>
            <a:off x="2411760" y="189000"/>
            <a:ext cx="2160000" cy="162000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Rectangle 26"/>
          <p:cNvSpPr/>
          <p:nvPr/>
        </p:nvSpPr>
        <p:spPr>
          <a:xfrm>
            <a:off x="251519" y="189000"/>
            <a:ext cx="2194743" cy="1659224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Rectangle 2"/>
          <p:cNvSpPr/>
          <p:nvPr/>
        </p:nvSpPr>
        <p:spPr>
          <a:xfrm>
            <a:off x="4572000" y="1772816"/>
            <a:ext cx="2160000" cy="1662091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ectangle 19"/>
          <p:cNvSpPr/>
          <p:nvPr/>
        </p:nvSpPr>
        <p:spPr>
          <a:xfrm>
            <a:off x="2339752" y="1779635"/>
            <a:ext cx="2250332" cy="1672423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Rectangle 22"/>
          <p:cNvSpPr/>
          <p:nvPr/>
        </p:nvSpPr>
        <p:spPr>
          <a:xfrm>
            <a:off x="255808" y="1810654"/>
            <a:ext cx="2190454" cy="1634871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Rectangle 27"/>
          <p:cNvSpPr/>
          <p:nvPr/>
        </p:nvSpPr>
        <p:spPr>
          <a:xfrm>
            <a:off x="6732000" y="1779635"/>
            <a:ext cx="2172739" cy="167837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ectangle 15"/>
          <p:cNvSpPr/>
          <p:nvPr/>
        </p:nvSpPr>
        <p:spPr>
          <a:xfrm>
            <a:off x="4572240" y="3429000"/>
            <a:ext cx="2160000" cy="162000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ectangle 18"/>
          <p:cNvSpPr/>
          <p:nvPr/>
        </p:nvSpPr>
        <p:spPr>
          <a:xfrm>
            <a:off x="2417345" y="3448792"/>
            <a:ext cx="2160000" cy="162000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ectangle 21"/>
          <p:cNvSpPr/>
          <p:nvPr/>
        </p:nvSpPr>
        <p:spPr>
          <a:xfrm>
            <a:off x="255808" y="3440473"/>
            <a:ext cx="2160000" cy="162000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Rectangle 28"/>
          <p:cNvSpPr/>
          <p:nvPr/>
        </p:nvSpPr>
        <p:spPr>
          <a:xfrm>
            <a:off x="6732000" y="3429000"/>
            <a:ext cx="2160000" cy="162000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ectangle 16"/>
          <p:cNvSpPr/>
          <p:nvPr/>
        </p:nvSpPr>
        <p:spPr>
          <a:xfrm>
            <a:off x="4572000" y="5010764"/>
            <a:ext cx="2160000" cy="1693963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Rectangle 29"/>
          <p:cNvSpPr/>
          <p:nvPr/>
        </p:nvSpPr>
        <p:spPr>
          <a:xfrm>
            <a:off x="6687285" y="5013176"/>
            <a:ext cx="2205195" cy="1706635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ectangle 20"/>
          <p:cNvSpPr/>
          <p:nvPr/>
        </p:nvSpPr>
        <p:spPr>
          <a:xfrm>
            <a:off x="251520" y="5060473"/>
            <a:ext cx="2186406" cy="1629973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ectangle 17"/>
          <p:cNvSpPr/>
          <p:nvPr/>
        </p:nvSpPr>
        <p:spPr>
          <a:xfrm>
            <a:off x="2412000" y="5037640"/>
            <a:ext cx="2160000" cy="1655367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Box 3"/>
          <p:cNvSpPr txBox="1"/>
          <p:nvPr/>
        </p:nvSpPr>
        <p:spPr>
          <a:xfrm>
            <a:off x="3437214" y="5584124"/>
            <a:ext cx="23038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Hráči karet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0040120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  <p:bldP spid="27" grpId="0" animBg="1"/>
      <p:bldP spid="3" grpId="0" animBg="1"/>
      <p:bldP spid="20" grpId="0" animBg="1"/>
      <p:bldP spid="23" grpId="0" animBg="1"/>
      <p:bldP spid="28" grpId="0" animBg="1"/>
      <p:bldP spid="16" grpId="0" animBg="1"/>
      <p:bldP spid="19" grpId="0" animBg="1"/>
      <p:bldP spid="22" grpId="0" animBg="1"/>
      <p:bldP spid="29" grpId="0" animBg="1"/>
      <p:bldP spid="17" grpId="0" animBg="1"/>
      <p:bldP spid="30" grpId="0" animBg="1"/>
      <p:bldP spid="21" grpId="0" animBg="1"/>
      <p:bldP spid="18" grpId="0" animBg="1"/>
      <p:bldP spid="4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251520" y="188640"/>
            <a:ext cx="8640000" cy="6480000"/>
            <a:chOff x="251520" y="222572"/>
            <a:chExt cx="8640000" cy="6480000"/>
          </a:xfrm>
        </p:grpSpPr>
        <p:sp>
          <p:nvSpPr>
            <p:cNvPr id="33" name="TextBox 32"/>
            <p:cNvSpPr txBox="1"/>
            <p:nvPr/>
          </p:nvSpPr>
          <p:spPr>
            <a:xfrm>
              <a:off x="8404410" y="6304826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19</a:t>
              </a:r>
              <a:endParaRPr lang="cs-CZ" dirty="0">
                <a:solidFill>
                  <a:schemeClr val="bg1"/>
                </a:solidFill>
              </a:endParaRPr>
            </a:p>
          </p:txBody>
        </p:sp>
        <p:pic>
          <p:nvPicPr>
            <p:cNvPr id="2" name="Picture 1"/>
            <p:cNvPicPr preferRelativeResize="0"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51520" y="222572"/>
              <a:ext cx="8640000" cy="6480000"/>
            </a:xfrm>
            <a:prstGeom prst="rect">
              <a:avLst/>
            </a:prstGeom>
          </p:spPr>
        </p:pic>
      </p:grpSp>
      <p:sp>
        <p:nvSpPr>
          <p:cNvPr id="26" name="Rectangle 25"/>
          <p:cNvSpPr/>
          <p:nvPr/>
        </p:nvSpPr>
        <p:spPr>
          <a:xfrm>
            <a:off x="2411760" y="189000"/>
            <a:ext cx="2160000" cy="162000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ectangle 23"/>
          <p:cNvSpPr/>
          <p:nvPr/>
        </p:nvSpPr>
        <p:spPr>
          <a:xfrm>
            <a:off x="6732000" y="189000"/>
            <a:ext cx="2160000" cy="162000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Rectangle 24"/>
          <p:cNvSpPr/>
          <p:nvPr/>
        </p:nvSpPr>
        <p:spPr>
          <a:xfrm>
            <a:off x="4572000" y="188640"/>
            <a:ext cx="2160000" cy="162000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Rectangle 26"/>
          <p:cNvSpPr/>
          <p:nvPr/>
        </p:nvSpPr>
        <p:spPr>
          <a:xfrm>
            <a:off x="251520" y="189000"/>
            <a:ext cx="2164288" cy="1643306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Rectangle 2"/>
          <p:cNvSpPr/>
          <p:nvPr/>
        </p:nvSpPr>
        <p:spPr>
          <a:xfrm>
            <a:off x="4575808" y="1796708"/>
            <a:ext cx="2160000" cy="1645018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ectangle 19"/>
          <p:cNvSpPr/>
          <p:nvPr/>
        </p:nvSpPr>
        <p:spPr>
          <a:xfrm>
            <a:off x="2393436" y="1799787"/>
            <a:ext cx="2178564" cy="1666877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ectangle 22"/>
          <p:cNvSpPr/>
          <p:nvPr/>
        </p:nvSpPr>
        <p:spPr>
          <a:xfrm>
            <a:off x="255808" y="1810654"/>
            <a:ext cx="2160000" cy="1656009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Rectangle 27"/>
          <p:cNvSpPr/>
          <p:nvPr/>
        </p:nvSpPr>
        <p:spPr>
          <a:xfrm>
            <a:off x="6732480" y="1796708"/>
            <a:ext cx="2160000" cy="1645018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ectangle 15"/>
          <p:cNvSpPr/>
          <p:nvPr/>
        </p:nvSpPr>
        <p:spPr>
          <a:xfrm>
            <a:off x="4572240" y="3429000"/>
            <a:ext cx="2160000" cy="162000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ectangle 18"/>
          <p:cNvSpPr/>
          <p:nvPr/>
        </p:nvSpPr>
        <p:spPr>
          <a:xfrm>
            <a:off x="2417345" y="3448792"/>
            <a:ext cx="2160000" cy="162000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ectangle 21"/>
          <p:cNvSpPr/>
          <p:nvPr/>
        </p:nvSpPr>
        <p:spPr>
          <a:xfrm>
            <a:off x="255808" y="3440473"/>
            <a:ext cx="2160000" cy="162000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Rectangle 28"/>
          <p:cNvSpPr/>
          <p:nvPr/>
        </p:nvSpPr>
        <p:spPr>
          <a:xfrm>
            <a:off x="6732000" y="3429000"/>
            <a:ext cx="2160000" cy="162000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ectangle 16"/>
          <p:cNvSpPr/>
          <p:nvPr/>
        </p:nvSpPr>
        <p:spPr>
          <a:xfrm>
            <a:off x="4572240" y="5046493"/>
            <a:ext cx="2160000" cy="162000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Rectangle 29"/>
          <p:cNvSpPr/>
          <p:nvPr/>
        </p:nvSpPr>
        <p:spPr>
          <a:xfrm>
            <a:off x="6652762" y="5026701"/>
            <a:ext cx="2234134" cy="1654591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ectangle 20"/>
          <p:cNvSpPr/>
          <p:nvPr/>
        </p:nvSpPr>
        <p:spPr>
          <a:xfrm>
            <a:off x="250561" y="4994368"/>
            <a:ext cx="2227972" cy="1690909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ectangle 17"/>
          <p:cNvSpPr/>
          <p:nvPr/>
        </p:nvSpPr>
        <p:spPr>
          <a:xfrm>
            <a:off x="2412000" y="5049360"/>
            <a:ext cx="2160000" cy="162000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ectangle 3"/>
          <p:cNvSpPr/>
          <p:nvPr/>
        </p:nvSpPr>
        <p:spPr>
          <a:xfrm>
            <a:off x="3078781" y="5445224"/>
            <a:ext cx="29159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Velké koupání</a:t>
            </a:r>
          </a:p>
        </p:txBody>
      </p:sp>
    </p:spTree>
    <p:extLst>
      <p:ext uri="{BB962C8B-B14F-4D97-AF65-F5344CB8AC3E}">
        <p14:creationId xmlns:p14="http://schemas.microsoft.com/office/powerpoint/2010/main" val="22058541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12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2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2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12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4" grpId="0" animBg="1"/>
      <p:bldP spid="25" grpId="0" animBg="1"/>
      <p:bldP spid="27" grpId="0" animBg="1"/>
      <p:bldP spid="3" grpId="0" animBg="1"/>
      <p:bldP spid="20" grpId="0" animBg="1"/>
      <p:bldP spid="23" grpId="0" animBg="1"/>
      <p:bldP spid="28" grpId="0" animBg="1"/>
      <p:bldP spid="16" grpId="0" animBg="1"/>
      <p:bldP spid="19" grpId="0" animBg="1"/>
      <p:bldP spid="22" grpId="0" animBg="1"/>
      <p:bldP spid="29" grpId="0" animBg="1"/>
      <p:bldP spid="17" grpId="0" animBg="1"/>
      <p:bldP spid="30" grpId="0" animBg="1"/>
      <p:bldP spid="21" grpId="0" animBg="1"/>
      <p:bldP spid="18" grpId="0" animBg="1"/>
      <p:bldP spid="4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241567" y="188640"/>
            <a:ext cx="8640000" cy="6480000"/>
            <a:chOff x="241567" y="188640"/>
            <a:chExt cx="8640000" cy="6480000"/>
          </a:xfrm>
        </p:grpSpPr>
        <p:pic>
          <p:nvPicPr>
            <p:cNvPr id="2" name="Picture 1"/>
            <p:cNvPicPr preferRelativeResize="0"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41567" y="188640"/>
              <a:ext cx="8640000" cy="6480000"/>
            </a:xfrm>
            <a:prstGeom prst="rect">
              <a:avLst/>
            </a:prstGeom>
          </p:spPr>
        </p:pic>
        <p:sp>
          <p:nvSpPr>
            <p:cNvPr id="34" name="TextBox 33"/>
            <p:cNvSpPr txBox="1"/>
            <p:nvPr/>
          </p:nvSpPr>
          <p:spPr>
            <a:xfrm>
              <a:off x="8416351" y="6277369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16</a:t>
              </a:r>
              <a:endParaRPr lang="cs-CZ" dirty="0"/>
            </a:p>
          </p:txBody>
        </p:sp>
      </p:grpSp>
      <p:sp>
        <p:nvSpPr>
          <p:cNvPr id="26" name="Rectangle 25"/>
          <p:cNvSpPr/>
          <p:nvPr/>
        </p:nvSpPr>
        <p:spPr>
          <a:xfrm>
            <a:off x="2411760" y="189000"/>
            <a:ext cx="2160000" cy="162000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ectangle 23"/>
          <p:cNvSpPr/>
          <p:nvPr/>
        </p:nvSpPr>
        <p:spPr>
          <a:xfrm>
            <a:off x="6732000" y="189000"/>
            <a:ext cx="2160000" cy="162000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Rectangle 24"/>
          <p:cNvSpPr/>
          <p:nvPr/>
        </p:nvSpPr>
        <p:spPr>
          <a:xfrm>
            <a:off x="4572000" y="188640"/>
            <a:ext cx="2160000" cy="162000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Rectangle 26"/>
          <p:cNvSpPr/>
          <p:nvPr/>
        </p:nvSpPr>
        <p:spPr>
          <a:xfrm>
            <a:off x="251520" y="189000"/>
            <a:ext cx="2160000" cy="162000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Rectangle 2"/>
          <p:cNvSpPr/>
          <p:nvPr/>
        </p:nvSpPr>
        <p:spPr>
          <a:xfrm>
            <a:off x="4575808" y="1781782"/>
            <a:ext cx="2160000" cy="1659943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ectangle 19"/>
          <p:cNvSpPr/>
          <p:nvPr/>
        </p:nvSpPr>
        <p:spPr>
          <a:xfrm>
            <a:off x="2411520" y="1781062"/>
            <a:ext cx="2178564" cy="1651794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ectangle 22"/>
          <p:cNvSpPr/>
          <p:nvPr/>
        </p:nvSpPr>
        <p:spPr>
          <a:xfrm>
            <a:off x="255808" y="1810655"/>
            <a:ext cx="2160000" cy="162000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Rectangle 27"/>
          <p:cNvSpPr/>
          <p:nvPr/>
        </p:nvSpPr>
        <p:spPr>
          <a:xfrm>
            <a:off x="6732480" y="1821726"/>
            <a:ext cx="2160000" cy="162000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ectangle 15"/>
          <p:cNvSpPr/>
          <p:nvPr/>
        </p:nvSpPr>
        <p:spPr>
          <a:xfrm>
            <a:off x="4572240" y="3429000"/>
            <a:ext cx="2160000" cy="162000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ectangle 18"/>
          <p:cNvSpPr/>
          <p:nvPr/>
        </p:nvSpPr>
        <p:spPr>
          <a:xfrm>
            <a:off x="2417345" y="3429000"/>
            <a:ext cx="2160000" cy="162000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ectangle 21"/>
          <p:cNvSpPr/>
          <p:nvPr/>
        </p:nvSpPr>
        <p:spPr>
          <a:xfrm>
            <a:off x="255808" y="3401062"/>
            <a:ext cx="2160000" cy="1684122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Rectangle 28"/>
          <p:cNvSpPr/>
          <p:nvPr/>
        </p:nvSpPr>
        <p:spPr>
          <a:xfrm>
            <a:off x="6732000" y="3429000"/>
            <a:ext cx="2160000" cy="162000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ectangle 16"/>
          <p:cNvSpPr/>
          <p:nvPr/>
        </p:nvSpPr>
        <p:spPr>
          <a:xfrm>
            <a:off x="4572240" y="5046492"/>
            <a:ext cx="2160000" cy="1642299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Rectangle 29"/>
          <p:cNvSpPr/>
          <p:nvPr/>
        </p:nvSpPr>
        <p:spPr>
          <a:xfrm>
            <a:off x="6732000" y="5026701"/>
            <a:ext cx="2160000" cy="1651292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ectangle 17"/>
          <p:cNvSpPr/>
          <p:nvPr/>
        </p:nvSpPr>
        <p:spPr>
          <a:xfrm>
            <a:off x="2411760" y="5013176"/>
            <a:ext cx="2160000" cy="1683042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2555776" y="5508521"/>
            <a:ext cx="407252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Hora Sainte-Victoire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251520" y="5066512"/>
            <a:ext cx="2160000" cy="162000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111897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4" grpId="0" animBg="1"/>
      <p:bldP spid="25" grpId="0" animBg="1"/>
      <p:bldP spid="27" grpId="0" animBg="1"/>
      <p:bldP spid="3" grpId="0" animBg="1"/>
      <p:bldP spid="20" grpId="0" animBg="1"/>
      <p:bldP spid="23" grpId="0" animBg="1"/>
      <p:bldP spid="28" grpId="0" animBg="1"/>
      <p:bldP spid="16" grpId="0" animBg="1"/>
      <p:bldP spid="19" grpId="0" animBg="1"/>
      <p:bldP spid="22" grpId="0" animBg="1"/>
      <p:bldP spid="29" grpId="0" animBg="1"/>
      <p:bldP spid="17" grpId="0" animBg="1"/>
      <p:bldP spid="30" grpId="0" animBg="1"/>
      <p:bldP spid="18" grpId="0" animBg="1"/>
      <p:bldP spid="33" grpId="0"/>
      <p:bldP spid="21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252000" y="189000"/>
            <a:ext cx="8640000" cy="6480000"/>
            <a:chOff x="252000" y="189000"/>
            <a:chExt cx="8640000" cy="6480000"/>
          </a:xfrm>
        </p:grpSpPr>
        <p:pic>
          <p:nvPicPr>
            <p:cNvPr id="15" name="Picture 14"/>
            <p:cNvPicPr preferRelativeResize="0">
              <a:picLocks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2000" y="189000"/>
              <a:ext cx="8640000" cy="6480000"/>
            </a:xfrm>
            <a:prstGeom prst="rect">
              <a:avLst/>
            </a:prstGeom>
          </p:spPr>
        </p:pic>
        <p:sp>
          <p:nvSpPr>
            <p:cNvPr id="34" name="TextBox 33"/>
            <p:cNvSpPr txBox="1"/>
            <p:nvPr/>
          </p:nvSpPr>
          <p:spPr>
            <a:xfrm>
              <a:off x="8390105" y="6169828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13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sp>
        <p:nvSpPr>
          <p:cNvPr id="26" name="Rectangle 25"/>
          <p:cNvSpPr/>
          <p:nvPr/>
        </p:nvSpPr>
        <p:spPr>
          <a:xfrm>
            <a:off x="2411760" y="189000"/>
            <a:ext cx="2160000" cy="162000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ectangle 23"/>
          <p:cNvSpPr/>
          <p:nvPr/>
        </p:nvSpPr>
        <p:spPr>
          <a:xfrm>
            <a:off x="6732000" y="189000"/>
            <a:ext cx="2160000" cy="162000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Rectangle 24"/>
          <p:cNvSpPr/>
          <p:nvPr/>
        </p:nvSpPr>
        <p:spPr>
          <a:xfrm>
            <a:off x="4572000" y="188640"/>
            <a:ext cx="2160000" cy="162000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Rectangle 26"/>
          <p:cNvSpPr/>
          <p:nvPr/>
        </p:nvSpPr>
        <p:spPr>
          <a:xfrm>
            <a:off x="251520" y="189000"/>
            <a:ext cx="2178084" cy="1642946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Rectangle 2"/>
          <p:cNvSpPr/>
          <p:nvPr/>
        </p:nvSpPr>
        <p:spPr>
          <a:xfrm>
            <a:off x="4575808" y="1799427"/>
            <a:ext cx="2160000" cy="1642299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ectangle 19"/>
          <p:cNvSpPr/>
          <p:nvPr/>
        </p:nvSpPr>
        <p:spPr>
          <a:xfrm>
            <a:off x="2407712" y="1799427"/>
            <a:ext cx="2182372" cy="170158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ectangle 22"/>
          <p:cNvSpPr/>
          <p:nvPr/>
        </p:nvSpPr>
        <p:spPr>
          <a:xfrm>
            <a:off x="255808" y="1810654"/>
            <a:ext cx="2160000" cy="1690353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Rectangle 27"/>
          <p:cNvSpPr/>
          <p:nvPr/>
        </p:nvSpPr>
        <p:spPr>
          <a:xfrm>
            <a:off x="6732480" y="1799427"/>
            <a:ext cx="2160000" cy="1642299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ectangle 15"/>
          <p:cNvSpPr/>
          <p:nvPr/>
        </p:nvSpPr>
        <p:spPr>
          <a:xfrm>
            <a:off x="4572240" y="3429000"/>
            <a:ext cx="2160000" cy="162000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ectangle 18"/>
          <p:cNvSpPr/>
          <p:nvPr/>
        </p:nvSpPr>
        <p:spPr>
          <a:xfrm>
            <a:off x="2417345" y="3448792"/>
            <a:ext cx="2160000" cy="162000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ectangle 21"/>
          <p:cNvSpPr/>
          <p:nvPr/>
        </p:nvSpPr>
        <p:spPr>
          <a:xfrm>
            <a:off x="255808" y="3440473"/>
            <a:ext cx="2160000" cy="162000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Rectangle 28"/>
          <p:cNvSpPr/>
          <p:nvPr/>
        </p:nvSpPr>
        <p:spPr>
          <a:xfrm>
            <a:off x="6732000" y="3429000"/>
            <a:ext cx="2160000" cy="162000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ectangle 16"/>
          <p:cNvSpPr/>
          <p:nvPr/>
        </p:nvSpPr>
        <p:spPr>
          <a:xfrm>
            <a:off x="4558997" y="5047747"/>
            <a:ext cx="2160000" cy="1660836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Rectangle 29"/>
          <p:cNvSpPr/>
          <p:nvPr/>
        </p:nvSpPr>
        <p:spPr>
          <a:xfrm>
            <a:off x="6684254" y="5026700"/>
            <a:ext cx="2208226" cy="1681883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ectangle 17"/>
          <p:cNvSpPr/>
          <p:nvPr/>
        </p:nvSpPr>
        <p:spPr>
          <a:xfrm>
            <a:off x="2412000" y="5061710"/>
            <a:ext cx="2160000" cy="1620000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ectangle 20"/>
          <p:cNvSpPr/>
          <p:nvPr/>
        </p:nvSpPr>
        <p:spPr>
          <a:xfrm>
            <a:off x="243456" y="5016254"/>
            <a:ext cx="2216461" cy="1659812"/>
          </a:xfrm>
          <a:prstGeom prst="rect">
            <a:avLst/>
          </a:prstGeom>
          <a:solidFill>
            <a:srgbClr val="0070C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1982681" y="5769719"/>
            <a:ext cx="539763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Zátiší s jablky a pomeranči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1446683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4" grpId="0" animBg="1"/>
      <p:bldP spid="25" grpId="0" animBg="1"/>
      <p:bldP spid="27" grpId="0" animBg="1"/>
      <p:bldP spid="3" grpId="0" animBg="1"/>
      <p:bldP spid="20" grpId="0" animBg="1"/>
      <p:bldP spid="23" grpId="0" animBg="1"/>
      <p:bldP spid="28" grpId="0" animBg="1"/>
      <p:bldP spid="16" grpId="0" animBg="1"/>
      <p:bldP spid="19" grpId="0" animBg="1"/>
      <p:bldP spid="22" grpId="0" animBg="1"/>
      <p:bldP spid="29" grpId="0" animBg="1"/>
      <p:bldP spid="17" grpId="0" animBg="1"/>
      <p:bldP spid="30" grpId="0" animBg="1"/>
      <p:bldP spid="18" grpId="0" animBg="1"/>
      <p:bldP spid="21" grpId="0" animBg="1"/>
      <p:bldP spid="33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Citace: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Foto P. Cézanna: AUTOR </a:t>
            </a:r>
            <a:r>
              <a:rPr lang="cs-CZ" dirty="0"/>
              <a:t>NEUVEDEN. http://commons.wikimedia.org [online]. [cit. 11.2.2013]. Dostupný pod licencí public domain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cs.wikipedia.org/wiki/Soubor:Paul_cezanne_1861.jpg</a:t>
            </a:r>
            <a:endParaRPr lang="cs-CZ" dirty="0" smtClean="0"/>
          </a:p>
          <a:p>
            <a:r>
              <a:rPr lang="cs-CZ" dirty="0" smtClean="0"/>
              <a:t>Cézanne </a:t>
            </a:r>
            <a:r>
              <a:rPr lang="cs-CZ" dirty="0"/>
              <a:t>– </a:t>
            </a:r>
            <a:r>
              <a:rPr lang="cs-CZ" dirty="0" smtClean="0"/>
              <a:t>Autoportrét: AUTOR </a:t>
            </a:r>
            <a:r>
              <a:rPr lang="cs-CZ" dirty="0"/>
              <a:t>NEUVEDEN. http://commons.wikimedia.org [online]. [cit. 11.2.2013]. Dostupný pod licencí public domain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commons.wikimedia.org/wiki/File:Paul_C%C3%A9zanne_155.jpg?uselang=cs</a:t>
            </a:r>
            <a:endParaRPr lang="cs-CZ" dirty="0" smtClean="0"/>
          </a:p>
          <a:p>
            <a:r>
              <a:rPr lang="cs-CZ" dirty="0"/>
              <a:t>Cézanne </a:t>
            </a:r>
            <a:r>
              <a:rPr lang="cs-CZ" dirty="0" smtClean="0"/>
              <a:t>– Autoportrét: AUTOR </a:t>
            </a:r>
            <a:r>
              <a:rPr lang="cs-CZ" dirty="0"/>
              <a:t>NEUVEDEN. http://commons.wikimedia.org [online]. [cit. 11.2.2013]. Dostupný pod licencí public domain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commons.wikimedia.org/wiki/File:Paul_C%C3%A9zanne_160.jpg?uselang=cs</a:t>
            </a:r>
            <a:endParaRPr lang="cs-CZ" dirty="0" smtClean="0"/>
          </a:p>
          <a:p>
            <a:r>
              <a:rPr lang="cs-CZ" dirty="0"/>
              <a:t>Cézanne </a:t>
            </a:r>
            <a:r>
              <a:rPr lang="cs-CZ" dirty="0" smtClean="0"/>
              <a:t>– Autoportrét: AUTOR </a:t>
            </a:r>
            <a:r>
              <a:rPr lang="cs-CZ" dirty="0"/>
              <a:t>NEUVEDEN. http://commons.wikimedia.org [online]. [cit. 11.2.2013]. Dostupný pod licencí public domain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commons.wikimedia.org/wiki/File:Paul_C%C3%A9zanne_154.jpg?uselang=cs</a:t>
            </a:r>
            <a:endParaRPr lang="cs-CZ" dirty="0" smtClean="0"/>
          </a:p>
          <a:p>
            <a:r>
              <a:rPr lang="cs-CZ" dirty="0"/>
              <a:t>Cézanne – Pohled na L'Estaque a pevnost </a:t>
            </a:r>
            <a:r>
              <a:rPr lang="cs-CZ" dirty="0" smtClean="0"/>
              <a:t>d'If: AUTOR </a:t>
            </a:r>
            <a:r>
              <a:rPr lang="cs-CZ" dirty="0"/>
              <a:t>NEUVEDEN. http://commons.wikimedia.org [online]. [cit. 11.2.2013]. Dostupný pod licencí public domain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commons.wikimedia.org/wiki/File:Paul_C%C3%A9zanne_023.jpg?uselang=cs</a:t>
            </a:r>
            <a:endParaRPr lang="cs-CZ" dirty="0" smtClean="0"/>
          </a:p>
          <a:p>
            <a:r>
              <a:rPr lang="cs-CZ" dirty="0"/>
              <a:t>Cézanne – </a:t>
            </a:r>
            <a:r>
              <a:rPr lang="cs-CZ" dirty="0" err="1"/>
              <a:t>L'Estaque</a:t>
            </a:r>
            <a:r>
              <a:rPr lang="cs-CZ" dirty="0"/>
              <a:t> s červenými </a:t>
            </a:r>
            <a:r>
              <a:rPr lang="cs-CZ" dirty="0" smtClean="0"/>
              <a:t>střechami: AUTOR </a:t>
            </a:r>
            <a:r>
              <a:rPr lang="cs-CZ" dirty="0"/>
              <a:t>NEUVEDEN. http://commons.wikimedia.org [online]. [cit. 11.2.2013]. Dostupný pod licencí public domain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commons.wikimedia.org/wiki/File:Paul_C%C3%A9zanne_090.jpg?uselang=cs</a:t>
            </a:r>
            <a:endParaRPr lang="cs-CZ" dirty="0" smtClean="0"/>
          </a:p>
          <a:p>
            <a:r>
              <a:rPr lang="cs-CZ" dirty="0"/>
              <a:t>Cézanne </a:t>
            </a:r>
            <a:r>
              <a:rPr lang="cs-CZ" dirty="0" smtClean="0"/>
              <a:t>– Modrá váza: AUTOR </a:t>
            </a:r>
            <a:r>
              <a:rPr lang="cs-CZ" dirty="0"/>
              <a:t>NEUVEDEN. http://commons.wikimedia.org [online]. [cit. 11.2.2013]. Dostupný pod licencí public domain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commons.wikimedia.org/wiki/File:Paul_C%C3%A9zanne_182.jpg?uselang=cs</a:t>
            </a:r>
            <a:endParaRPr lang="cs-CZ" dirty="0" smtClean="0"/>
          </a:p>
          <a:p>
            <a:r>
              <a:rPr lang="cs-CZ" dirty="0"/>
              <a:t>Cézanne </a:t>
            </a:r>
            <a:r>
              <a:rPr lang="cs-CZ" dirty="0" smtClean="0"/>
              <a:t>– Chlapec </a:t>
            </a:r>
            <a:r>
              <a:rPr lang="cs-CZ" dirty="0"/>
              <a:t>v červené </a:t>
            </a:r>
            <a:r>
              <a:rPr lang="cs-CZ" dirty="0" smtClean="0"/>
              <a:t>vestě: AUTOR </a:t>
            </a:r>
            <a:r>
              <a:rPr lang="cs-CZ" dirty="0"/>
              <a:t>NEUVEDEN. http://commons.wikimedia.org [online]. [cit. 11.2.2013]. Dostupný pod licencí public domain na WWW: </a:t>
            </a:r>
            <a:r>
              <a:rPr lang="cs-CZ" dirty="0">
                <a:hlinkClick r:id="rId9"/>
              </a:rPr>
              <a:t>http://commons.wikimedia.org/wiki/File:Paul_C%C3%A9zanne,_Jeune_gar%C3%A7on_au_gilet_rouge_(1888-89).</a:t>
            </a:r>
            <a:r>
              <a:rPr lang="cs-CZ" dirty="0" smtClean="0">
                <a:hlinkClick r:id="rId9"/>
              </a:rPr>
              <a:t>jpg?uselang=cs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543393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Citace: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 startAt="9"/>
            </a:pPr>
            <a:r>
              <a:rPr lang="cs-CZ" dirty="0"/>
              <a:t>Cézanne </a:t>
            </a:r>
            <a:r>
              <a:rPr lang="cs-CZ" dirty="0" smtClean="0"/>
              <a:t>– Chlapec </a:t>
            </a:r>
            <a:r>
              <a:rPr lang="cs-CZ" dirty="0"/>
              <a:t>v červené vestě: AUTOR NEUVEDEN. http://commons.wikimedia.org [online]. [cit. 11.2.2013]. Dostupný pod licencí public domain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commons.wikimedia.org/wiki/File:Paul_C%C3%A9zanne_085.jpg?uselang=cs</a:t>
            </a:r>
            <a:endParaRPr lang="cs-CZ" dirty="0"/>
          </a:p>
          <a:p>
            <a:pPr>
              <a:buFont typeface="+mj-lt"/>
              <a:buAutoNum type="arabicPeriod" startAt="9"/>
            </a:pPr>
            <a:r>
              <a:rPr lang="cs-CZ" dirty="0"/>
              <a:t>Cézanne – Kuřák</a:t>
            </a:r>
            <a:r>
              <a:rPr lang="cs-CZ" dirty="0" smtClean="0"/>
              <a:t>: AUTOR </a:t>
            </a:r>
            <a:r>
              <a:rPr lang="cs-CZ" dirty="0"/>
              <a:t>NEUVEDEN. http://commons.wikimedia.org [online]. [cit. 11.2.2013]. Dostupný pod licencí public domain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commons.wikimedia.org/wiki/File:Paul_C%C3%A9zanne_102.jpg?uselang=cs</a:t>
            </a:r>
            <a:endParaRPr lang="cs-CZ" dirty="0"/>
          </a:p>
          <a:p>
            <a:pPr>
              <a:buFont typeface="+mj-lt"/>
              <a:buAutoNum type="arabicPeriod" startAt="9"/>
            </a:pPr>
            <a:r>
              <a:rPr lang="cs-CZ" dirty="0"/>
              <a:t>Cézanne – Hráči </a:t>
            </a:r>
            <a:r>
              <a:rPr lang="cs-CZ" dirty="0" smtClean="0"/>
              <a:t>karet: AUTOR </a:t>
            </a:r>
            <a:r>
              <a:rPr lang="cs-CZ" dirty="0"/>
              <a:t>NEUVEDEN. http://commons.wikimedia.org [online]. [cit. 11.2.2013]. Dostupný pod licencí public domain na WWW: </a:t>
            </a:r>
            <a:r>
              <a:rPr lang="cs-CZ" dirty="0">
                <a:hlinkClick r:id="rId4"/>
              </a:rPr>
              <a:t>http://commons.wikimedia.org/wiki/File:Paul_C%C3%A9zanne,_Les_joueurs_de_carte_(1892-95).</a:t>
            </a:r>
            <a:r>
              <a:rPr lang="cs-CZ" dirty="0" smtClean="0">
                <a:hlinkClick r:id="rId4"/>
              </a:rPr>
              <a:t>jpg?uselang=cs</a:t>
            </a:r>
            <a:endParaRPr lang="cs-CZ" dirty="0"/>
          </a:p>
          <a:p>
            <a:pPr>
              <a:buAutoNum type="arabicPeriod" startAt="9"/>
            </a:pPr>
            <a:r>
              <a:rPr lang="cs-CZ" dirty="0"/>
              <a:t>Cézanne – Hráči </a:t>
            </a:r>
            <a:r>
              <a:rPr lang="cs-CZ" dirty="0" smtClean="0"/>
              <a:t>karet: AUTOR </a:t>
            </a:r>
            <a:r>
              <a:rPr lang="cs-CZ" dirty="0"/>
              <a:t>NEUVEDEN. http://commons.wikimedia.org [online]. [cit. 11.2.2013]. Dostupný pod licencí public domain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commons.wikimedia.org/wiki/File:Paul_C%C3%A9zanne_082.jpg?uselang=cs</a:t>
            </a:r>
            <a:endParaRPr lang="cs-CZ" dirty="0" smtClean="0"/>
          </a:p>
          <a:p>
            <a:pPr>
              <a:buAutoNum type="arabicPeriod" startAt="9"/>
            </a:pPr>
            <a:r>
              <a:rPr lang="cs-CZ" dirty="0"/>
              <a:t>Cézanne </a:t>
            </a:r>
            <a:r>
              <a:rPr lang="cs-CZ" dirty="0" smtClean="0"/>
              <a:t>– Zátiší </a:t>
            </a:r>
            <a:r>
              <a:rPr lang="cs-CZ" dirty="0"/>
              <a:t>s jablky a </a:t>
            </a:r>
            <a:r>
              <a:rPr lang="cs-CZ" dirty="0" smtClean="0"/>
              <a:t>pomeranči: AUTOR </a:t>
            </a:r>
            <a:r>
              <a:rPr lang="cs-CZ" dirty="0"/>
              <a:t>NEUVEDEN. http://commons.wikimedia.org [online]. [cit. 11.2.2013]. Dostupný pod licencí public domain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commons.wikimedia.org/wiki/File:Paul_C%C3%A9zanne_179.jpg?uselang=cs</a:t>
            </a:r>
            <a:endParaRPr lang="cs-CZ" dirty="0" smtClean="0"/>
          </a:p>
          <a:p>
            <a:pPr>
              <a:buAutoNum type="arabicPeriod" startAt="9"/>
            </a:pPr>
            <a:r>
              <a:rPr lang="pt-BR" dirty="0"/>
              <a:t>Cézanne –</a:t>
            </a:r>
            <a:r>
              <a:rPr lang="cs-CZ" dirty="0" smtClean="0"/>
              <a:t> </a:t>
            </a:r>
            <a:r>
              <a:rPr lang="pt-BR" dirty="0" smtClean="0"/>
              <a:t>Zátiší </a:t>
            </a:r>
            <a:r>
              <a:rPr lang="pt-BR" dirty="0"/>
              <a:t>s lahví a košíkem s </a:t>
            </a:r>
            <a:r>
              <a:rPr lang="pt-BR" dirty="0" smtClean="0"/>
              <a:t>jablky</a:t>
            </a:r>
            <a:r>
              <a:rPr lang="cs-CZ" dirty="0" smtClean="0"/>
              <a:t>: AUTOR </a:t>
            </a:r>
            <a:r>
              <a:rPr lang="cs-CZ" dirty="0"/>
              <a:t>NEUVEDEN. http://commons.wikimedia.org [online]. [cit. 11.2.2013]. Cézanne - Dostupný pod licencí public domain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commons.wikimedia.org/wiki/File:Paul_C%C3%A9zanne_185.jpg?uselang=cs</a:t>
            </a:r>
            <a:endParaRPr lang="cs-CZ" dirty="0" smtClean="0"/>
          </a:p>
          <a:p>
            <a:pPr>
              <a:buAutoNum type="arabicPeriod" startAt="9"/>
            </a:pPr>
            <a:r>
              <a:rPr lang="cs-CZ" dirty="0"/>
              <a:t>Cézanne – Hora </a:t>
            </a:r>
            <a:r>
              <a:rPr lang="cs-CZ" dirty="0" smtClean="0"/>
              <a:t>Sainte-Victoire: AUTOR </a:t>
            </a:r>
            <a:r>
              <a:rPr lang="cs-CZ" dirty="0"/>
              <a:t>NEUVEDEN. http://commons.wikimedia.org [online]. [cit. 11.2.2013]. Dostupný pod licencí public domain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commons.wikimedia.org/wiki/File:Paul_C%C3%A9zanne_106.jpg?uselang=cs</a:t>
            </a:r>
            <a:endParaRPr lang="cs-CZ" dirty="0" smtClean="0"/>
          </a:p>
          <a:p>
            <a:pPr>
              <a:buAutoNum type="arabicPeriod" startAt="9"/>
            </a:pPr>
            <a:r>
              <a:rPr lang="cs-CZ" dirty="0"/>
              <a:t>Cézanne – Hora </a:t>
            </a:r>
            <a:r>
              <a:rPr lang="cs-CZ" dirty="0" smtClean="0"/>
              <a:t>Sainte-Victoire: AUTOR </a:t>
            </a:r>
            <a:r>
              <a:rPr lang="cs-CZ" dirty="0"/>
              <a:t>NEUVEDEN. http://commons.wikimedia.org [online]. [cit. 11.2.2013]. Dostupný pod licencí public domain na WWW: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commons.wikimedia.org/wiki/File:Paul_C%C3%A9zanne_208.jpg?uselang=cs</a:t>
            </a:r>
            <a:endParaRPr lang="cs-CZ" dirty="0" smtClean="0"/>
          </a:p>
          <a:p>
            <a:pPr>
              <a:buAutoNum type="arabicPeriod" startAt="11"/>
            </a:pPr>
            <a:endParaRPr lang="cs-CZ" dirty="0" smtClean="0"/>
          </a:p>
          <a:p>
            <a:pPr>
              <a:buAutoNum type="arabicPeriod" startAt="11"/>
            </a:pPr>
            <a:endParaRPr lang="cs-CZ" dirty="0" smtClean="0"/>
          </a:p>
          <a:p>
            <a:pPr>
              <a:buAutoNum type="arabicPeriod" startAt="11"/>
            </a:pPr>
            <a:endParaRPr lang="cs-CZ" dirty="0" smtClean="0"/>
          </a:p>
          <a:p>
            <a:pPr>
              <a:buAutoNum type="arabicPeriod" startAt="11"/>
            </a:pPr>
            <a:endParaRPr lang="cs-CZ" dirty="0"/>
          </a:p>
          <a:p>
            <a:pPr>
              <a:buAutoNum type="arabicPeriod" startAt="11"/>
            </a:pPr>
            <a:endParaRPr lang="cs-CZ" dirty="0"/>
          </a:p>
          <a:p>
            <a:pPr>
              <a:buAutoNum type="arabicPeriod" startAt="11"/>
            </a:pPr>
            <a:endParaRPr lang="cs-CZ" dirty="0"/>
          </a:p>
          <a:p>
            <a:pPr>
              <a:buAutoNum type="arabicPeriod" startAt="11"/>
            </a:pPr>
            <a:endParaRPr lang="cs-CZ" dirty="0"/>
          </a:p>
          <a:p>
            <a:pPr>
              <a:buAutoNum type="arabicPeriod" startAt="11"/>
            </a:pPr>
            <a:endParaRPr lang="cs-CZ" dirty="0"/>
          </a:p>
          <a:p>
            <a:pPr>
              <a:buAutoNum type="arabicPeriod" startAt="11"/>
            </a:pPr>
            <a:endParaRPr lang="cs-CZ" dirty="0"/>
          </a:p>
          <a:p>
            <a:pPr>
              <a:buAutoNum type="arabicPeriod" startAt="11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67940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Citace: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 startAt="17"/>
            </a:pPr>
            <a:r>
              <a:rPr lang="cs-CZ" dirty="0"/>
              <a:t>Cézanne – Hora Sainte-Victoire: AUTOR NEUVEDEN. http://commons.wikimedia.org [online]. [cit. 11.2.2013]. Dostupný pod licencí public domain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commons.wikimedia.org/wiki/File:Paul_C%C3%A9zanne_210.jpg?uselang=cs</a:t>
            </a:r>
            <a:endParaRPr lang="cs-CZ" dirty="0"/>
          </a:p>
          <a:p>
            <a:pPr>
              <a:buFont typeface="+mj-lt"/>
              <a:buAutoNum type="arabicPeriod" startAt="17"/>
            </a:pPr>
            <a:r>
              <a:rPr lang="cs-CZ" dirty="0"/>
              <a:t>Cézanne – Pyramida z </a:t>
            </a:r>
            <a:r>
              <a:rPr lang="cs-CZ" dirty="0" smtClean="0"/>
              <a:t>lebek: AUTOR </a:t>
            </a:r>
            <a:r>
              <a:rPr lang="cs-CZ" dirty="0"/>
              <a:t>NEUVEDEN. http://commons.wikimedia.org [online]. [cit. 11.2.2013]. Dostupný pod licencí public domain na WWW: </a:t>
            </a:r>
            <a:r>
              <a:rPr lang="cs-CZ" dirty="0">
                <a:hlinkClick r:id="rId3"/>
              </a:rPr>
              <a:t>http://commons.wikimedia.org/wiki/File:Paul_C%C3%A9zanne,_Pyramid_of_Skulls,_c._</a:t>
            </a:r>
            <a:r>
              <a:rPr lang="cs-CZ" dirty="0" smtClean="0">
                <a:hlinkClick r:id="rId3"/>
              </a:rPr>
              <a:t>1901.jpg?uselang=cs</a:t>
            </a:r>
            <a:endParaRPr lang="cs-CZ" dirty="0"/>
          </a:p>
          <a:p>
            <a:pPr>
              <a:buFont typeface="+mj-lt"/>
              <a:buAutoNum type="arabicPeriod" startAt="17"/>
            </a:pPr>
            <a:r>
              <a:rPr lang="cs-CZ" dirty="0"/>
              <a:t>Cézanne – Velké </a:t>
            </a:r>
            <a:r>
              <a:rPr lang="cs-CZ" dirty="0" smtClean="0"/>
              <a:t>koupání: AUTOR </a:t>
            </a:r>
            <a:r>
              <a:rPr lang="cs-CZ" dirty="0"/>
              <a:t>NEUVEDEN. http://commons.wikimedia.org [online]. [cit. 11.2.2013]. Dostupný pod licencí public domain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commons.wikimedia.org/wiki/File:Paul_C%C3%A9zanne_048.jpg?uselang=cs</a:t>
            </a:r>
            <a:endParaRPr lang="cs-CZ" dirty="0"/>
          </a:p>
          <a:p>
            <a:pPr>
              <a:buFont typeface="+mj-lt"/>
              <a:buAutoNum type="arabicPeriod" startAt="17"/>
            </a:pPr>
            <a:r>
              <a:rPr lang="cs-CZ" dirty="0"/>
              <a:t>Cézanne </a:t>
            </a:r>
            <a:r>
              <a:rPr lang="cs-CZ" dirty="0" smtClean="0"/>
              <a:t>– </a:t>
            </a:r>
            <a:r>
              <a:rPr lang="cs-CZ" dirty="0"/>
              <a:t>Velké </a:t>
            </a:r>
            <a:r>
              <a:rPr lang="cs-CZ" dirty="0" smtClean="0"/>
              <a:t>koupání: AUTOR </a:t>
            </a:r>
            <a:r>
              <a:rPr lang="cs-CZ" dirty="0"/>
              <a:t>NEUVEDEN. http://commons.wikimedia.org [online]. [cit. 11.2.2013]. Dostupný pod licencí public domain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commons.wikimedia.org/wiki/File:Paul_C%C3%A9zanne_047.jpg?uselang=cs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>
              <a:buFont typeface="+mj-lt"/>
              <a:buAutoNum type="arabicPeriod" startAt="21"/>
            </a:pPr>
            <a:endParaRPr lang="cs-CZ" dirty="0"/>
          </a:p>
          <a:p>
            <a:pPr>
              <a:buFont typeface="+mj-lt"/>
              <a:buAutoNum type="arabicPeriod" startAt="21"/>
            </a:pPr>
            <a:endParaRPr lang="cs-CZ" dirty="0"/>
          </a:p>
          <a:p>
            <a:pPr>
              <a:buFont typeface="+mj-lt"/>
              <a:buAutoNum type="arabicPeriod" startAt="21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395804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Citace k úvodním reprodukcím: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lphaUcPeriod"/>
            </a:pPr>
            <a:r>
              <a:rPr lang="cs-CZ" dirty="0" smtClean="0"/>
              <a:t>A</a:t>
            </a:r>
            <a:r>
              <a:rPr lang="cs-CZ" dirty="0"/>
              <a:t>. Renoir – Dívka trhající </a:t>
            </a:r>
            <a:r>
              <a:rPr lang="cs-CZ" dirty="0" smtClean="0"/>
              <a:t>květiny: AUTOR </a:t>
            </a:r>
            <a:r>
              <a:rPr lang="cs-CZ" dirty="0"/>
              <a:t>NEUVEDEN. http://www.wikipaintings.org [online]. [cit. 12.2.2013]. Dostupný pod licencí public domain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www.wikipaintings.org/en/pierre-auguste-renoir/girl-gathering-flowers</a:t>
            </a:r>
            <a:endParaRPr lang="cs-CZ" dirty="0" smtClean="0"/>
          </a:p>
          <a:p>
            <a:pPr>
              <a:buFont typeface="+mj-lt"/>
              <a:buAutoNum type="alphaUcPeriod"/>
            </a:pPr>
            <a:r>
              <a:rPr lang="cs-CZ" dirty="0" smtClean="0"/>
              <a:t>A. Renoir</a:t>
            </a:r>
            <a:r>
              <a:rPr lang="cs-CZ" dirty="0"/>
              <a:t> – </a:t>
            </a:r>
            <a:r>
              <a:rPr lang="cs-CZ" dirty="0" smtClean="0"/>
              <a:t>Houpačka</a:t>
            </a:r>
            <a:r>
              <a:rPr lang="cs-CZ" dirty="0"/>
              <a:t>: AUTOR NEUVEDEN. http://www.wikipaintings.org [online]. [cit. 12.2.2013]. Dostupný pod licencí public domain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www.wikipaintings.org/en/pierre-auguste-renoir/the-swing-la-balan%C3%A7oire-1876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>
              <a:buFont typeface="+mj-lt"/>
              <a:buAutoNum type="alphaUcPeriod"/>
            </a:pPr>
            <a:endParaRPr lang="cs-CZ" dirty="0"/>
          </a:p>
          <a:p>
            <a:pPr>
              <a:buAutoNum type="alphaU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03415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4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Tento materiál je určen k interaktivní výuce.</a:t>
            </a:r>
            <a:endParaRPr lang="cs-CZ" sz="4400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1887305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2060</TotalTime>
  <Words>2297</Words>
  <Application>Microsoft Office PowerPoint</Application>
  <PresentationFormat>On-screen Show (4:3)</PresentationFormat>
  <Paragraphs>357</Paragraphs>
  <Slides>42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6" baseType="lpstr">
      <vt:lpstr>Arial</vt:lpstr>
      <vt:lpstr>Calibri</vt:lpstr>
      <vt:lpstr>Wingdings</vt:lpstr>
      <vt:lpstr>Motiv sady Office</vt:lpstr>
      <vt:lpstr>PowerPoint Presentation</vt:lpstr>
      <vt:lpstr>ANOTACE</vt:lpstr>
      <vt:lpstr>PowerPoint Presentation</vt:lpstr>
      <vt:lpstr>Charakteristika</vt:lpstr>
      <vt:lpstr>Úkol:</vt:lpstr>
      <vt:lpstr>PowerPoint Presentation</vt:lpstr>
      <vt:lpstr>1838 – 1905 </vt:lpstr>
      <vt:lpstr>„Vše v přírodě se dá vyjádřit podle koule, kužele a válce“</vt:lpstr>
      <vt:lpstr>Autoportrét, 1883-1887</vt:lpstr>
      <vt:lpstr>Autoportréty, 1879-1882</vt:lpstr>
      <vt:lpstr>Pohled na L'Estaque a pevnost d'If, 1883-1885</vt:lpstr>
      <vt:lpstr>L'Estaque s červenými střechami, 1883-85</vt:lpstr>
      <vt:lpstr>Modrá váza, 1885-1887</vt:lpstr>
      <vt:lpstr>Chlapec v červené vestě, 1888-89</vt:lpstr>
      <vt:lpstr>Kuřák, 1890</vt:lpstr>
      <vt:lpstr>Hráči karet, 1892-1895</vt:lpstr>
      <vt:lpstr>Hráči karet, 1892-1893</vt:lpstr>
      <vt:lpstr>Zátiší s jablky a pomeranči, 1895-1900</vt:lpstr>
      <vt:lpstr>Zátiší s lahví a košíkem s jablky,  1890-1894</vt:lpstr>
      <vt:lpstr>Hora Sainte-Victoire, 1885-1887</vt:lpstr>
      <vt:lpstr>Hora Sainte-Victoire, 1898-1902</vt:lpstr>
      <vt:lpstr>Hora Sainte-Victoire, 1898-1902</vt:lpstr>
      <vt:lpstr>Pyramida z lebek, 1898-1900</vt:lpstr>
      <vt:lpstr>Velké koupání, 1894-1905</vt:lpstr>
      <vt:lpstr>Velké koupání, 1906</vt:lpstr>
      <vt:lpstr>Konec</vt:lpstr>
      <vt:lpstr>Metodické podklady k motivačně interaktivní části:</vt:lpstr>
      <vt:lpstr>Interaktivní část</vt:lpstr>
      <vt:lpstr>Paul Cézanne: Dům v Aix-en-Provence Označte křížkem správnou odpověď</vt:lpstr>
      <vt:lpstr>PowerPoint Presentation</vt:lpstr>
      <vt:lpstr>Paul Cézanne: Dům v Aix-en-Provence Řešení úkolu:</vt:lpstr>
      <vt:lpstr>Paul Cézanne: Dům v Aix-en-Provence Řešení úkolu a zdůvodnění odpovědí:</vt:lpstr>
      <vt:lpstr>Procvičení postřehu</vt:lpstr>
      <vt:lpstr>PowerPoint Presentation</vt:lpstr>
      <vt:lpstr>PowerPoint Presentation</vt:lpstr>
      <vt:lpstr>PowerPoint Presentation</vt:lpstr>
      <vt:lpstr>PowerPoint Presentation</vt:lpstr>
      <vt:lpstr>Citace:</vt:lpstr>
      <vt:lpstr>Citace:</vt:lpstr>
      <vt:lpstr>Citace:</vt:lpstr>
      <vt:lpstr>Citace k úvodním reprodukcím:</vt:lpstr>
      <vt:lpstr>Tento materiál je určen k interaktivní výuce.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POSTIMPRESIONISMUS</dc:title>
  <cp:lastModifiedBy>Marcela Jelínková</cp:lastModifiedBy>
  <cp:revision>162</cp:revision>
  <dcterms:modified xsi:type="dcterms:W3CDTF">2013-08-24T09:08:51Z</dcterms:modified>
</cp:coreProperties>
</file>