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2"/>
  </p:sldMasterIdLst>
  <p:sldIdLst>
    <p:sldId id="264" r:id="rId3"/>
    <p:sldId id="263" r:id="rId4"/>
    <p:sldId id="256" r:id="rId5"/>
    <p:sldId id="259" r:id="rId6"/>
    <p:sldId id="257" r:id="rId7"/>
    <p:sldId id="258" r:id="rId8"/>
    <p:sldId id="261" r:id="rId9"/>
    <p:sldId id="260" r:id="rId10"/>
    <p:sldId id="266" r:id="rId11"/>
    <p:sldId id="268" r:id="rId12"/>
    <p:sldId id="269" r:id="rId13"/>
    <p:sldId id="270" r:id="rId14"/>
    <p:sldId id="267" r:id="rId15"/>
    <p:sldId id="271" r:id="rId16"/>
    <p:sldId id="272" r:id="rId17"/>
    <p:sldId id="26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80" autoAdjust="0"/>
    <p:restoredTop sz="94671" autoAdjust="0"/>
  </p:normalViewPr>
  <p:slideViewPr>
    <p:cSldViewPr>
      <p:cViewPr varScale="1">
        <p:scale>
          <a:sx n="70" d="100"/>
          <a:sy n="70" d="100"/>
        </p:scale>
        <p:origin x="-90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20EDAF8-6890-4F03-8A21-5AE8EBDCB7B9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61AE8138-B868-4E3C-BE6C-516406E2FD1B}">
      <dgm:prSet/>
      <dgm:spPr/>
      <dgm:t>
        <a:bodyPr/>
        <a:lstStyle/>
        <a:p>
          <a:pPr rtl="0"/>
          <a:r>
            <a:rPr lang="cs-CZ" smtClean="0"/>
            <a:t>Krychle</a:t>
          </a:r>
          <a:endParaRPr lang="cs-CZ"/>
        </a:p>
      </dgm:t>
    </dgm:pt>
    <dgm:pt modelId="{3164CA18-CDE2-41DF-91AA-3C278CF8F5C0}" type="parTrans" cxnId="{690707BA-43BE-4F32-89F3-A189594BB5D7}">
      <dgm:prSet/>
      <dgm:spPr/>
      <dgm:t>
        <a:bodyPr/>
        <a:lstStyle/>
        <a:p>
          <a:endParaRPr lang="cs-CZ"/>
        </a:p>
      </dgm:t>
    </dgm:pt>
    <dgm:pt modelId="{65858219-5E45-41A5-8328-922533A85052}" type="sibTrans" cxnId="{690707BA-43BE-4F32-89F3-A189594BB5D7}">
      <dgm:prSet/>
      <dgm:spPr/>
      <dgm:t>
        <a:bodyPr/>
        <a:lstStyle/>
        <a:p>
          <a:endParaRPr lang="cs-CZ"/>
        </a:p>
      </dgm:t>
    </dgm:pt>
    <dgm:pt modelId="{F944B6B2-A561-40A2-AF22-16AC72B4805B}" type="pres">
      <dgm:prSet presAssocID="{820EDAF8-6890-4F03-8A21-5AE8EBDCB7B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935EF8D-3ED8-4DFF-A383-574977203EF9}" type="pres">
      <dgm:prSet presAssocID="{61AE8138-B868-4E3C-BE6C-516406E2FD1B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0707BA-43BE-4F32-89F3-A189594BB5D7}" srcId="{820EDAF8-6890-4F03-8A21-5AE8EBDCB7B9}" destId="{61AE8138-B868-4E3C-BE6C-516406E2FD1B}" srcOrd="0" destOrd="0" parTransId="{3164CA18-CDE2-41DF-91AA-3C278CF8F5C0}" sibTransId="{65858219-5E45-41A5-8328-922533A85052}"/>
    <dgm:cxn modelId="{02D106CD-4F0A-4AD4-93E6-9C6900B59A99}" type="presOf" srcId="{61AE8138-B868-4E3C-BE6C-516406E2FD1B}" destId="{D935EF8D-3ED8-4DFF-A383-574977203EF9}" srcOrd="0" destOrd="0" presId="urn:microsoft.com/office/officeart/2005/8/layout/vList2"/>
    <dgm:cxn modelId="{FE530982-08B7-4DE7-B072-2D07769A2896}" type="presOf" srcId="{820EDAF8-6890-4F03-8A21-5AE8EBDCB7B9}" destId="{F944B6B2-A561-40A2-AF22-16AC72B4805B}" srcOrd="0" destOrd="0" presId="urn:microsoft.com/office/officeart/2005/8/layout/vList2"/>
    <dgm:cxn modelId="{E36626ED-ABB6-4CDC-AD69-EC0D73EB6B73}" type="presParOf" srcId="{F944B6B2-A561-40A2-AF22-16AC72B4805B}" destId="{D935EF8D-3ED8-4DFF-A383-574977203EF9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BBD9794-BAB9-4D40-B0A5-48744BABB34E}" type="doc">
      <dgm:prSet loTypeId="urn:microsoft.com/office/officeart/2005/8/layout/vList2" loCatId="list" qsTypeId="urn:microsoft.com/office/officeart/2005/8/quickstyle/simple5" qsCatId="simple" csTypeId="urn:microsoft.com/office/officeart/2005/8/colors/accent1_4" csCatId="accent1"/>
      <dgm:spPr/>
      <dgm:t>
        <a:bodyPr/>
        <a:lstStyle/>
        <a:p>
          <a:endParaRPr lang="cs-CZ"/>
        </a:p>
      </dgm:t>
    </dgm:pt>
    <dgm:pt modelId="{E482DBA7-7D4E-42F1-9B6A-B72AF1915F72}">
      <dgm:prSet/>
      <dgm:spPr/>
      <dgm:t>
        <a:bodyPr/>
        <a:lstStyle/>
        <a:p>
          <a:pPr rtl="0"/>
          <a:r>
            <a:rPr lang="cs-CZ" smtClean="0"/>
            <a:t>Krychle</a:t>
          </a:r>
          <a:endParaRPr lang="cs-CZ"/>
        </a:p>
      </dgm:t>
    </dgm:pt>
    <dgm:pt modelId="{D5B6935D-9FC6-47B3-BCF6-462072B23443}" type="parTrans" cxnId="{59447605-D1B8-49E7-B212-6D42F9F75427}">
      <dgm:prSet/>
      <dgm:spPr/>
      <dgm:t>
        <a:bodyPr/>
        <a:lstStyle/>
        <a:p>
          <a:endParaRPr lang="cs-CZ"/>
        </a:p>
      </dgm:t>
    </dgm:pt>
    <dgm:pt modelId="{620FE010-B1B5-4B55-B435-87455B0D07B2}" type="sibTrans" cxnId="{59447605-D1B8-49E7-B212-6D42F9F75427}">
      <dgm:prSet/>
      <dgm:spPr/>
      <dgm:t>
        <a:bodyPr/>
        <a:lstStyle/>
        <a:p>
          <a:endParaRPr lang="cs-CZ"/>
        </a:p>
      </dgm:t>
    </dgm:pt>
    <dgm:pt modelId="{C342881D-494F-4EA4-84BB-FD01D925B7A4}" type="pres">
      <dgm:prSet presAssocID="{2BBD9794-BAB9-4D40-B0A5-48744BABB34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BD3C0CA-1387-4B08-A96B-955C84AB71BB}" type="pres">
      <dgm:prSet presAssocID="{E482DBA7-7D4E-42F1-9B6A-B72AF1915F72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2AEDB4A-B230-411C-8D99-E1CB0AF9A063}" type="presOf" srcId="{2BBD9794-BAB9-4D40-B0A5-48744BABB34E}" destId="{C342881D-494F-4EA4-84BB-FD01D925B7A4}" srcOrd="0" destOrd="0" presId="urn:microsoft.com/office/officeart/2005/8/layout/vList2"/>
    <dgm:cxn modelId="{59447605-D1B8-49E7-B212-6D42F9F75427}" srcId="{2BBD9794-BAB9-4D40-B0A5-48744BABB34E}" destId="{E482DBA7-7D4E-42F1-9B6A-B72AF1915F72}" srcOrd="0" destOrd="0" parTransId="{D5B6935D-9FC6-47B3-BCF6-462072B23443}" sibTransId="{620FE010-B1B5-4B55-B435-87455B0D07B2}"/>
    <dgm:cxn modelId="{388A4C06-750A-48BA-96DA-1F8F776641BC}" type="presOf" srcId="{E482DBA7-7D4E-42F1-9B6A-B72AF1915F72}" destId="{5BD3C0CA-1387-4B08-A96B-955C84AB71BB}" srcOrd="0" destOrd="0" presId="urn:microsoft.com/office/officeart/2005/8/layout/vList2"/>
    <dgm:cxn modelId="{935D46A3-69B6-4904-BAAE-4E97DB7FB6A0}" type="presParOf" srcId="{C342881D-494F-4EA4-84BB-FD01D925B7A4}" destId="{5BD3C0CA-1387-4B08-A96B-955C84AB71BB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F5A5183-CA1A-4209-8DC8-C4AA15B35F13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A114636-15E3-444A-B1EC-AA1EB408BBD8}">
      <dgm:prSet/>
      <dgm:spPr/>
      <dgm:t>
        <a:bodyPr/>
        <a:lstStyle/>
        <a:p>
          <a:pPr rtl="0"/>
          <a:r>
            <a:rPr lang="cs-CZ" dirty="0" smtClean="0"/>
            <a:t>Hrana krychle</a:t>
          </a:r>
          <a:endParaRPr lang="cs-CZ" dirty="0"/>
        </a:p>
      </dgm:t>
    </dgm:pt>
    <dgm:pt modelId="{9A27D445-76EB-46AD-B73A-F5E4D4809A7A}" type="parTrans" cxnId="{49BB2CC2-524E-4CB4-982B-153C35143D5B}">
      <dgm:prSet/>
      <dgm:spPr/>
      <dgm:t>
        <a:bodyPr/>
        <a:lstStyle/>
        <a:p>
          <a:endParaRPr lang="cs-CZ"/>
        </a:p>
      </dgm:t>
    </dgm:pt>
    <dgm:pt modelId="{59A1A4F9-C81E-4CEA-AF11-F1B479DB4B48}" type="sibTrans" cxnId="{49BB2CC2-524E-4CB4-982B-153C35143D5B}">
      <dgm:prSet/>
      <dgm:spPr/>
      <dgm:t>
        <a:bodyPr/>
        <a:lstStyle/>
        <a:p>
          <a:endParaRPr lang="cs-CZ"/>
        </a:p>
      </dgm:t>
    </dgm:pt>
    <dgm:pt modelId="{FDA7DA1E-67BF-42E6-968D-B356A0642F58}" type="pres">
      <dgm:prSet presAssocID="{4F5A5183-CA1A-4209-8DC8-C4AA15B35F1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7AB764C-8A6C-4F5C-BFB3-778AD33FC409}" type="pres">
      <dgm:prSet presAssocID="{DA114636-15E3-444A-B1EC-AA1EB408BBD8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0367D2C-32E6-454F-B86D-76F6A3C39AEA}" type="presOf" srcId="{4F5A5183-CA1A-4209-8DC8-C4AA15B35F13}" destId="{FDA7DA1E-67BF-42E6-968D-B356A0642F58}" srcOrd="0" destOrd="0" presId="urn:microsoft.com/office/officeart/2005/8/layout/vList2"/>
    <dgm:cxn modelId="{2E82D50F-EED9-4133-BE1C-7FFF53AF3D4B}" type="presOf" srcId="{DA114636-15E3-444A-B1EC-AA1EB408BBD8}" destId="{87AB764C-8A6C-4F5C-BFB3-778AD33FC409}" srcOrd="0" destOrd="0" presId="urn:microsoft.com/office/officeart/2005/8/layout/vList2"/>
    <dgm:cxn modelId="{49BB2CC2-524E-4CB4-982B-153C35143D5B}" srcId="{4F5A5183-CA1A-4209-8DC8-C4AA15B35F13}" destId="{DA114636-15E3-444A-B1EC-AA1EB408BBD8}" srcOrd="0" destOrd="0" parTransId="{9A27D445-76EB-46AD-B73A-F5E4D4809A7A}" sibTransId="{59A1A4F9-C81E-4CEA-AF11-F1B479DB4B48}"/>
    <dgm:cxn modelId="{F212C3C1-A243-4FDB-A629-28C14D1CB6E2}" type="presParOf" srcId="{FDA7DA1E-67BF-42E6-968D-B356A0642F58}" destId="{87AB764C-8A6C-4F5C-BFB3-778AD33FC409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BBD9794-BAB9-4D40-B0A5-48744BABB34E}" type="doc">
      <dgm:prSet loTypeId="urn:microsoft.com/office/officeart/2005/8/layout/vList2" loCatId="list" qsTypeId="urn:microsoft.com/office/officeart/2005/8/quickstyle/simple5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482DBA7-7D4E-42F1-9B6A-B72AF1915F72}">
      <dgm:prSet/>
      <dgm:spPr/>
      <dgm:t>
        <a:bodyPr/>
        <a:lstStyle/>
        <a:p>
          <a:pPr rtl="0"/>
          <a:r>
            <a:rPr lang="cs-CZ" dirty="0" smtClean="0"/>
            <a:t>Stěna krychle</a:t>
          </a:r>
          <a:endParaRPr lang="cs-CZ" dirty="0"/>
        </a:p>
      </dgm:t>
    </dgm:pt>
    <dgm:pt modelId="{D5B6935D-9FC6-47B3-BCF6-462072B23443}" type="parTrans" cxnId="{59447605-D1B8-49E7-B212-6D42F9F75427}">
      <dgm:prSet/>
      <dgm:spPr/>
      <dgm:t>
        <a:bodyPr/>
        <a:lstStyle/>
        <a:p>
          <a:endParaRPr lang="cs-CZ"/>
        </a:p>
      </dgm:t>
    </dgm:pt>
    <dgm:pt modelId="{620FE010-B1B5-4B55-B435-87455B0D07B2}" type="sibTrans" cxnId="{59447605-D1B8-49E7-B212-6D42F9F75427}">
      <dgm:prSet/>
      <dgm:spPr/>
      <dgm:t>
        <a:bodyPr/>
        <a:lstStyle/>
        <a:p>
          <a:endParaRPr lang="cs-CZ"/>
        </a:p>
      </dgm:t>
    </dgm:pt>
    <dgm:pt modelId="{C342881D-494F-4EA4-84BB-FD01D925B7A4}" type="pres">
      <dgm:prSet presAssocID="{2BBD9794-BAB9-4D40-B0A5-48744BABB34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BD3C0CA-1387-4B08-A96B-955C84AB71BB}" type="pres">
      <dgm:prSet presAssocID="{E482DBA7-7D4E-42F1-9B6A-B72AF1915F72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9447605-D1B8-49E7-B212-6D42F9F75427}" srcId="{2BBD9794-BAB9-4D40-B0A5-48744BABB34E}" destId="{E482DBA7-7D4E-42F1-9B6A-B72AF1915F72}" srcOrd="0" destOrd="0" parTransId="{D5B6935D-9FC6-47B3-BCF6-462072B23443}" sibTransId="{620FE010-B1B5-4B55-B435-87455B0D07B2}"/>
    <dgm:cxn modelId="{965B398E-7C8D-4F99-8CCE-BC05522391C6}" type="presOf" srcId="{2BBD9794-BAB9-4D40-B0A5-48744BABB34E}" destId="{C342881D-494F-4EA4-84BB-FD01D925B7A4}" srcOrd="0" destOrd="0" presId="urn:microsoft.com/office/officeart/2005/8/layout/vList2"/>
    <dgm:cxn modelId="{FEBC6AFD-935F-4CCF-807F-BCBEC0DE35EC}" type="presOf" srcId="{E482DBA7-7D4E-42F1-9B6A-B72AF1915F72}" destId="{5BD3C0CA-1387-4B08-A96B-955C84AB71BB}" srcOrd="0" destOrd="0" presId="urn:microsoft.com/office/officeart/2005/8/layout/vList2"/>
    <dgm:cxn modelId="{57D2F4AF-A54B-451B-9AA7-4D19CF1373D4}" type="presParOf" srcId="{C342881D-494F-4EA4-84BB-FD01D925B7A4}" destId="{5BD3C0CA-1387-4B08-A96B-955C84AB71BB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D0D5900-0835-491E-ADA7-90ED4EB261B6}" type="doc">
      <dgm:prSet loTypeId="urn:microsoft.com/office/officeart/2005/8/layout/vList2" loCatId="list" qsTypeId="urn:microsoft.com/office/officeart/2005/8/quickstyle/simple5" qsCatId="simple" csTypeId="urn:microsoft.com/office/officeart/2005/8/colors/colorful4" csCatId="colorful"/>
      <dgm:spPr/>
      <dgm:t>
        <a:bodyPr/>
        <a:lstStyle/>
        <a:p>
          <a:endParaRPr lang="cs-CZ"/>
        </a:p>
      </dgm:t>
    </dgm:pt>
    <dgm:pt modelId="{47ECF6A2-3A9E-47C5-BF6A-CFF550DC56C3}">
      <dgm:prSet/>
      <dgm:spPr/>
      <dgm:t>
        <a:bodyPr/>
        <a:lstStyle/>
        <a:p>
          <a:pPr rtl="0"/>
          <a:r>
            <a:rPr lang="cs-CZ" dirty="0" smtClean="0"/>
            <a:t>Všechny stěny mají tvar čtverce</a:t>
          </a:r>
          <a:endParaRPr lang="cs-CZ" dirty="0"/>
        </a:p>
      </dgm:t>
    </dgm:pt>
    <dgm:pt modelId="{173A5884-623F-436E-8E3B-6579A02DE875}" type="parTrans" cxnId="{9D697960-F3F8-4C12-A3B2-A71C1F607307}">
      <dgm:prSet/>
      <dgm:spPr/>
      <dgm:t>
        <a:bodyPr/>
        <a:lstStyle/>
        <a:p>
          <a:endParaRPr lang="cs-CZ"/>
        </a:p>
      </dgm:t>
    </dgm:pt>
    <dgm:pt modelId="{5ADF598D-A96D-48E5-9B59-2841EE0B09B4}" type="sibTrans" cxnId="{9D697960-F3F8-4C12-A3B2-A71C1F607307}">
      <dgm:prSet/>
      <dgm:spPr/>
      <dgm:t>
        <a:bodyPr/>
        <a:lstStyle/>
        <a:p>
          <a:endParaRPr lang="cs-CZ"/>
        </a:p>
      </dgm:t>
    </dgm:pt>
    <dgm:pt modelId="{477CCC17-5CEE-495A-A414-14B9BFBD87BA}" type="pres">
      <dgm:prSet presAssocID="{7D0D5900-0835-491E-ADA7-90ED4EB261B6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D0FDEAF-DB53-4DF7-8D98-5DBAEF2FD830}" type="pres">
      <dgm:prSet presAssocID="{47ECF6A2-3A9E-47C5-BF6A-CFF550DC56C3}" presName="parentText" presStyleLbl="node1" presStyleIdx="0" presStyleCnt="1" custLinFactNeighborY="-837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0F2B29A-62A6-4805-949C-3A1F63AA7408}" type="presOf" srcId="{7D0D5900-0835-491E-ADA7-90ED4EB261B6}" destId="{477CCC17-5CEE-495A-A414-14B9BFBD87BA}" srcOrd="0" destOrd="0" presId="urn:microsoft.com/office/officeart/2005/8/layout/vList2"/>
    <dgm:cxn modelId="{9D697960-F3F8-4C12-A3B2-A71C1F607307}" srcId="{7D0D5900-0835-491E-ADA7-90ED4EB261B6}" destId="{47ECF6A2-3A9E-47C5-BF6A-CFF550DC56C3}" srcOrd="0" destOrd="0" parTransId="{173A5884-623F-436E-8E3B-6579A02DE875}" sibTransId="{5ADF598D-A96D-48E5-9B59-2841EE0B09B4}"/>
    <dgm:cxn modelId="{D5E0A7EA-E8C7-40F7-9052-0959682B5625}" type="presOf" srcId="{47ECF6A2-3A9E-47C5-BF6A-CFF550DC56C3}" destId="{8D0FDEAF-DB53-4DF7-8D98-5DBAEF2FD830}" srcOrd="0" destOrd="0" presId="urn:microsoft.com/office/officeart/2005/8/layout/vList2"/>
    <dgm:cxn modelId="{DE9A72F9-32BF-410B-8500-EBD77DF82927}" type="presParOf" srcId="{477CCC17-5CEE-495A-A414-14B9BFBD87BA}" destId="{8D0FDEAF-DB53-4DF7-8D98-5DBAEF2FD83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7BC7F08-09EE-4325-BA65-33C8263C0A0F}" type="doc">
      <dgm:prSet loTypeId="urn:microsoft.com/office/officeart/2005/8/layout/vList2" loCatId="list" qsTypeId="urn:microsoft.com/office/officeart/2005/8/quickstyle/simple3" qsCatId="simple" csTypeId="urn:microsoft.com/office/officeart/2005/8/colors/accent5_4" csCatId="accent5" phldr="1"/>
      <dgm:spPr/>
      <dgm:t>
        <a:bodyPr/>
        <a:lstStyle/>
        <a:p>
          <a:endParaRPr lang="cs-CZ"/>
        </a:p>
      </dgm:t>
    </dgm:pt>
    <dgm:pt modelId="{CA5AD67E-18CE-4B85-90C9-B1047AC1D796}">
      <dgm:prSet/>
      <dgm:spPr/>
      <dgm:t>
        <a:bodyPr/>
        <a:lstStyle/>
        <a:p>
          <a:pPr rtl="0"/>
          <a:r>
            <a:rPr lang="cs-CZ" dirty="0" smtClean="0"/>
            <a:t>a jsou shodné.</a:t>
          </a:r>
          <a:endParaRPr lang="cs-CZ" dirty="0"/>
        </a:p>
      </dgm:t>
    </dgm:pt>
    <dgm:pt modelId="{724E81F2-DC53-4D48-AD34-39A305B012A0}" type="parTrans" cxnId="{D3644C81-8C84-4A12-801E-1CD4539CB80C}">
      <dgm:prSet/>
      <dgm:spPr/>
      <dgm:t>
        <a:bodyPr/>
        <a:lstStyle/>
        <a:p>
          <a:endParaRPr lang="cs-CZ"/>
        </a:p>
      </dgm:t>
    </dgm:pt>
    <dgm:pt modelId="{BAC39781-C1EE-45CB-B920-BB1B677116DB}" type="sibTrans" cxnId="{D3644C81-8C84-4A12-801E-1CD4539CB80C}">
      <dgm:prSet/>
      <dgm:spPr/>
      <dgm:t>
        <a:bodyPr/>
        <a:lstStyle/>
        <a:p>
          <a:endParaRPr lang="cs-CZ"/>
        </a:p>
      </dgm:t>
    </dgm:pt>
    <dgm:pt modelId="{254B21D9-C9FB-431B-8E80-F5973EA90B55}" type="pres">
      <dgm:prSet presAssocID="{D7BC7F08-09EE-4325-BA65-33C8263C0A0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D3BF5DE-EDD4-4055-8557-81C7C0EDB9EF}" type="pres">
      <dgm:prSet presAssocID="{CA5AD67E-18CE-4B85-90C9-B1047AC1D796}" presName="parentText" presStyleLbl="node1" presStyleIdx="0" presStyleCnt="1" custScaleY="103643" custLinFactNeighborX="213" custLinFactNeighborY="-6928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01AD56B-2A3D-4968-B13D-F0DDD91C75EC}" type="presOf" srcId="{CA5AD67E-18CE-4B85-90C9-B1047AC1D796}" destId="{1D3BF5DE-EDD4-4055-8557-81C7C0EDB9EF}" srcOrd="0" destOrd="0" presId="urn:microsoft.com/office/officeart/2005/8/layout/vList2"/>
    <dgm:cxn modelId="{D3644C81-8C84-4A12-801E-1CD4539CB80C}" srcId="{D7BC7F08-09EE-4325-BA65-33C8263C0A0F}" destId="{CA5AD67E-18CE-4B85-90C9-B1047AC1D796}" srcOrd="0" destOrd="0" parTransId="{724E81F2-DC53-4D48-AD34-39A305B012A0}" sibTransId="{BAC39781-C1EE-45CB-B920-BB1B677116DB}"/>
    <dgm:cxn modelId="{572D819E-5CAE-468D-874E-FF695DCD608F}" type="presOf" srcId="{D7BC7F08-09EE-4325-BA65-33C8263C0A0F}" destId="{254B21D9-C9FB-431B-8E80-F5973EA90B55}" srcOrd="0" destOrd="0" presId="urn:microsoft.com/office/officeart/2005/8/layout/vList2"/>
    <dgm:cxn modelId="{17D0E3D4-535F-4532-95CA-E885E76D2833}" type="presParOf" srcId="{254B21D9-C9FB-431B-8E80-F5973EA90B55}" destId="{1D3BF5DE-EDD4-4055-8557-81C7C0EDB9EF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C98D93F-19BF-4F1E-9890-9B123F43EB96}" type="doc">
      <dgm:prSet loTypeId="urn:microsoft.com/office/officeart/2005/8/layout/vList2" loCatId="list" qsTypeId="urn:microsoft.com/office/officeart/2005/8/quickstyle/simple5" qsCatId="simple" csTypeId="urn:microsoft.com/office/officeart/2005/8/colors/accent6_4" csCatId="accent6"/>
      <dgm:spPr/>
      <dgm:t>
        <a:bodyPr/>
        <a:lstStyle/>
        <a:p>
          <a:endParaRPr lang="cs-CZ"/>
        </a:p>
      </dgm:t>
    </dgm:pt>
    <dgm:pt modelId="{AAC22258-DAEF-4249-9F06-E2FB2359031D}">
      <dgm:prSet/>
      <dgm:spPr/>
      <dgm:t>
        <a:bodyPr/>
        <a:lstStyle/>
        <a:p>
          <a:pPr rtl="0"/>
          <a:r>
            <a:rPr lang="cs-CZ" smtClean="0"/>
            <a:t>Stěny krychle</a:t>
          </a:r>
          <a:endParaRPr lang="cs-CZ"/>
        </a:p>
      </dgm:t>
    </dgm:pt>
    <dgm:pt modelId="{C78252D8-F9E6-4A40-97B4-93FABC265CAE}" type="parTrans" cxnId="{FE1E421D-88D4-49DF-868C-4047F35A226D}">
      <dgm:prSet/>
      <dgm:spPr/>
      <dgm:t>
        <a:bodyPr/>
        <a:lstStyle/>
        <a:p>
          <a:endParaRPr lang="cs-CZ"/>
        </a:p>
      </dgm:t>
    </dgm:pt>
    <dgm:pt modelId="{963C8702-CB3E-41D0-B54F-EDBE3BF983E3}" type="sibTrans" cxnId="{FE1E421D-88D4-49DF-868C-4047F35A226D}">
      <dgm:prSet/>
      <dgm:spPr/>
      <dgm:t>
        <a:bodyPr/>
        <a:lstStyle/>
        <a:p>
          <a:endParaRPr lang="cs-CZ"/>
        </a:p>
      </dgm:t>
    </dgm:pt>
    <dgm:pt modelId="{158D4D65-0071-4866-8A5E-F1008BB65EFD}" type="pres">
      <dgm:prSet presAssocID="{3C98D93F-19BF-4F1E-9890-9B123F43EB96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96046C9-69B3-46A5-88BD-874A2D23616B}" type="pres">
      <dgm:prSet presAssocID="{AAC22258-DAEF-4249-9F06-E2FB2359031D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E1E421D-88D4-49DF-868C-4047F35A226D}" srcId="{3C98D93F-19BF-4F1E-9890-9B123F43EB96}" destId="{AAC22258-DAEF-4249-9F06-E2FB2359031D}" srcOrd="0" destOrd="0" parTransId="{C78252D8-F9E6-4A40-97B4-93FABC265CAE}" sibTransId="{963C8702-CB3E-41D0-B54F-EDBE3BF983E3}"/>
    <dgm:cxn modelId="{4F3AC397-9212-4F94-B4C3-CCB8630D079F}" type="presOf" srcId="{AAC22258-DAEF-4249-9F06-E2FB2359031D}" destId="{A96046C9-69B3-46A5-88BD-874A2D23616B}" srcOrd="0" destOrd="0" presId="urn:microsoft.com/office/officeart/2005/8/layout/vList2"/>
    <dgm:cxn modelId="{37D9C4A1-2411-4B97-82D5-E4C98DB9E2EF}" type="presOf" srcId="{3C98D93F-19BF-4F1E-9890-9B123F43EB96}" destId="{158D4D65-0071-4866-8A5E-F1008BB65EFD}" srcOrd="0" destOrd="0" presId="urn:microsoft.com/office/officeart/2005/8/layout/vList2"/>
    <dgm:cxn modelId="{F53E8672-0DBB-46FE-B366-468EBC428149}" type="presParOf" srcId="{158D4D65-0071-4866-8A5E-F1008BB65EFD}" destId="{A96046C9-69B3-46A5-88BD-874A2D23616B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012F373-439B-4B4C-823A-3DD37936E607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B72DFD9-FF31-413E-88DD-FED3ECDD837A}">
      <dgm:prSet/>
      <dgm:spPr/>
      <dgm:t>
        <a:bodyPr/>
        <a:lstStyle/>
        <a:p>
          <a:pPr rtl="0"/>
          <a:r>
            <a:rPr lang="cs-CZ" dirty="0" smtClean="0"/>
            <a:t>Vyber krychle:</a:t>
          </a:r>
          <a:endParaRPr lang="cs-CZ" dirty="0"/>
        </a:p>
      </dgm:t>
    </dgm:pt>
    <dgm:pt modelId="{71993C9C-DF30-4BE4-960C-817CF95DB0D4}" type="parTrans" cxnId="{1B5C2422-D392-41F6-A5DE-67FEF72AF81B}">
      <dgm:prSet/>
      <dgm:spPr/>
      <dgm:t>
        <a:bodyPr/>
        <a:lstStyle/>
        <a:p>
          <a:endParaRPr lang="cs-CZ"/>
        </a:p>
      </dgm:t>
    </dgm:pt>
    <dgm:pt modelId="{C0517665-89D6-4D3A-8915-C0104FE2B31B}" type="sibTrans" cxnId="{1B5C2422-D392-41F6-A5DE-67FEF72AF81B}">
      <dgm:prSet/>
      <dgm:spPr/>
      <dgm:t>
        <a:bodyPr/>
        <a:lstStyle/>
        <a:p>
          <a:endParaRPr lang="cs-CZ"/>
        </a:p>
      </dgm:t>
    </dgm:pt>
    <dgm:pt modelId="{FDD3825C-2578-48A1-AF23-D2D8280EC782}" type="pres">
      <dgm:prSet presAssocID="{3012F373-439B-4B4C-823A-3DD37936E60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5C8C67B-D823-4122-A201-57D207B23A95}" type="pres">
      <dgm:prSet presAssocID="{8B72DFD9-FF31-413E-88DD-FED3ECDD837A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0A2CA40-C130-4338-A4C6-705E2AA7BFC9}" type="presOf" srcId="{3012F373-439B-4B4C-823A-3DD37936E607}" destId="{FDD3825C-2578-48A1-AF23-D2D8280EC782}" srcOrd="0" destOrd="0" presId="urn:microsoft.com/office/officeart/2005/8/layout/vList2"/>
    <dgm:cxn modelId="{256A0458-1C2F-4C35-9883-D40E9EEF6399}" type="presOf" srcId="{8B72DFD9-FF31-413E-88DD-FED3ECDD837A}" destId="{55C8C67B-D823-4122-A201-57D207B23A95}" srcOrd="0" destOrd="0" presId="urn:microsoft.com/office/officeart/2005/8/layout/vList2"/>
    <dgm:cxn modelId="{1B5C2422-D392-41F6-A5DE-67FEF72AF81B}" srcId="{3012F373-439B-4B4C-823A-3DD37936E607}" destId="{8B72DFD9-FF31-413E-88DD-FED3ECDD837A}" srcOrd="0" destOrd="0" parTransId="{71993C9C-DF30-4BE4-960C-817CF95DB0D4}" sibTransId="{C0517665-89D6-4D3A-8915-C0104FE2B31B}"/>
    <dgm:cxn modelId="{D49E5280-F53A-402A-999C-5CB4CB8425F8}" type="presParOf" srcId="{FDD3825C-2578-48A1-AF23-D2D8280EC782}" destId="{55C8C67B-D823-4122-A201-57D207B23A9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35EF8D-3ED8-4DFF-A383-574977203EF9}">
      <dsp:nvSpPr>
        <dsp:cNvPr id="0" name=""/>
        <dsp:cNvSpPr/>
      </dsp:nvSpPr>
      <dsp:spPr>
        <a:xfrm>
          <a:off x="0" y="291"/>
          <a:ext cx="2376264" cy="79150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95000"/>
                <a:satMod val="175000"/>
              </a:schemeClr>
            </a:gs>
            <a:gs pos="12000">
              <a:schemeClr val="accent1">
                <a:hueOff val="0"/>
                <a:satOff val="0"/>
                <a:lumOff val="0"/>
                <a:alphaOff val="0"/>
                <a:tint val="90000"/>
                <a:shade val="90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75000"/>
                <a:satMod val="150000"/>
              </a:schemeClr>
            </a:gs>
          </a:gsLst>
          <a:lin ang="16200000" scaled="1"/>
        </a:gradFill>
        <a:ln>
          <a:noFill/>
        </a:ln>
        <a:effectLst/>
        <a:scene3d>
          <a:camera prst="orthographicFront">
            <a:rot lat="0" lon="0" rev="0"/>
          </a:camera>
          <a:lightRig rig="freezing" dir="t">
            <a:rot lat="0" lon="0" rev="6000000"/>
          </a:lightRig>
        </a:scene3d>
        <a:sp3d contourW="12700" prstMaterial="dkEdge">
          <a:bevelT w="44450" h="25400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smtClean="0"/>
            <a:t>Krychle</a:t>
          </a:r>
          <a:endParaRPr lang="cs-CZ" sz="3300" kern="1200"/>
        </a:p>
      </dsp:txBody>
      <dsp:txXfrm>
        <a:off x="38638" y="38929"/>
        <a:ext cx="2298988" cy="7142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D3C0CA-1387-4B08-A96B-955C84AB71BB}">
      <dsp:nvSpPr>
        <dsp:cNvPr id="0" name=""/>
        <dsp:cNvSpPr/>
      </dsp:nvSpPr>
      <dsp:spPr>
        <a:xfrm>
          <a:off x="0" y="11953"/>
          <a:ext cx="2639679" cy="935415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75000"/>
                <a:shade val="95000"/>
                <a:satMod val="175000"/>
              </a:schemeClr>
            </a:gs>
            <a:gs pos="12000">
              <a:schemeClr val="accent1">
                <a:shade val="50000"/>
                <a:hueOff val="0"/>
                <a:satOff val="0"/>
                <a:lumOff val="0"/>
                <a:alphaOff val="0"/>
                <a:tint val="90000"/>
                <a:shade val="90000"/>
                <a:satMod val="15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100000"/>
                <a:shade val="75000"/>
                <a:satMod val="150000"/>
              </a:schemeClr>
            </a:gs>
          </a:gsLst>
          <a:lin ang="16200000" scaled="1"/>
        </a:gradFill>
        <a:ln>
          <a:noFill/>
        </a:ln>
        <a:effectLst/>
        <a:scene3d>
          <a:camera prst="orthographicFront">
            <a:rot lat="0" lon="0" rev="0"/>
          </a:camera>
          <a:lightRig rig="freezing" dir="t">
            <a:rot lat="0" lon="0" rev="6000000"/>
          </a:lightRig>
        </a:scene3d>
        <a:sp3d contourW="12700" prstMaterial="dkEdge">
          <a:bevelT w="44450" h="25400"/>
          <a:contourClr>
            <a:schemeClr val="accent1">
              <a:shade val="50000"/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l" defTabSz="1733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smtClean="0"/>
            <a:t>Krychle</a:t>
          </a:r>
          <a:endParaRPr lang="cs-CZ" sz="3900" kern="1200"/>
        </a:p>
      </dsp:txBody>
      <dsp:txXfrm>
        <a:off x="45663" y="57616"/>
        <a:ext cx="2548353" cy="8440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AB764C-8A6C-4F5C-BFB3-778AD33FC409}">
      <dsp:nvSpPr>
        <dsp:cNvPr id="0" name=""/>
        <dsp:cNvSpPr/>
      </dsp:nvSpPr>
      <dsp:spPr>
        <a:xfrm>
          <a:off x="0" y="192489"/>
          <a:ext cx="4392488" cy="127120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hade val="95000"/>
                <a:satMod val="300000"/>
              </a:schemeClr>
            </a:gs>
            <a:gs pos="12000">
              <a:schemeClr val="accent1">
                <a:hueOff val="0"/>
                <a:satOff val="0"/>
                <a:lumOff val="0"/>
                <a:alphaOff val="0"/>
                <a:tint val="50000"/>
                <a:shade val="90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hade val="75000"/>
                <a:satMod val="1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lvl="0" algn="l" defTabSz="2355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Hrana krychle</a:t>
          </a:r>
          <a:endParaRPr lang="cs-CZ" sz="5300" kern="1200" dirty="0"/>
        </a:p>
      </dsp:txBody>
      <dsp:txXfrm>
        <a:off x="62055" y="254544"/>
        <a:ext cx="4268378" cy="114709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D3C0CA-1387-4B08-A96B-955C84AB71BB}">
      <dsp:nvSpPr>
        <dsp:cNvPr id="0" name=""/>
        <dsp:cNvSpPr/>
      </dsp:nvSpPr>
      <dsp:spPr>
        <a:xfrm>
          <a:off x="0" y="134421"/>
          <a:ext cx="3503776" cy="1031354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75000"/>
                <a:shade val="95000"/>
                <a:satMod val="175000"/>
              </a:schemeClr>
            </a:gs>
            <a:gs pos="12000">
              <a:schemeClr val="accent1">
                <a:shade val="50000"/>
                <a:hueOff val="0"/>
                <a:satOff val="0"/>
                <a:lumOff val="0"/>
                <a:alphaOff val="0"/>
                <a:tint val="90000"/>
                <a:shade val="90000"/>
                <a:satMod val="15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100000"/>
                <a:shade val="75000"/>
                <a:satMod val="150000"/>
              </a:schemeClr>
            </a:gs>
          </a:gsLst>
          <a:lin ang="16200000" scaled="1"/>
        </a:gradFill>
        <a:ln>
          <a:noFill/>
        </a:ln>
        <a:effectLst/>
        <a:scene3d>
          <a:camera prst="orthographicFront">
            <a:rot lat="0" lon="0" rev="0"/>
          </a:camera>
          <a:lightRig rig="freezing" dir="t">
            <a:rot lat="0" lon="0" rev="6000000"/>
          </a:lightRig>
        </a:scene3d>
        <a:sp3d contourW="12700" prstMaterial="dkEdge">
          <a:bevelT w="44450" h="25400"/>
          <a:contourClr>
            <a:schemeClr val="accent1">
              <a:shade val="50000"/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l" defTabSz="1911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Stěna krychle</a:t>
          </a:r>
          <a:endParaRPr lang="cs-CZ" sz="4300" kern="1200" dirty="0"/>
        </a:p>
      </dsp:txBody>
      <dsp:txXfrm>
        <a:off x="50347" y="184768"/>
        <a:ext cx="3403082" cy="93066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0FDEAF-DB53-4DF7-8D98-5DBAEF2FD830}">
      <dsp:nvSpPr>
        <dsp:cNvPr id="0" name=""/>
        <dsp:cNvSpPr/>
      </dsp:nvSpPr>
      <dsp:spPr>
        <a:xfrm>
          <a:off x="0" y="0"/>
          <a:ext cx="6264695" cy="791505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75000"/>
                <a:shade val="95000"/>
                <a:satMod val="175000"/>
              </a:schemeClr>
            </a:gs>
            <a:gs pos="12000">
              <a:schemeClr val="accent4">
                <a:hueOff val="0"/>
                <a:satOff val="0"/>
                <a:lumOff val="0"/>
                <a:alphaOff val="0"/>
                <a:tint val="90000"/>
                <a:shade val="90000"/>
                <a:satMod val="15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100000"/>
                <a:shade val="75000"/>
                <a:satMod val="150000"/>
              </a:schemeClr>
            </a:gs>
          </a:gsLst>
          <a:lin ang="16200000" scaled="1"/>
        </a:gradFill>
        <a:ln>
          <a:noFill/>
        </a:ln>
        <a:effectLst/>
        <a:scene3d>
          <a:camera prst="orthographicFront">
            <a:rot lat="0" lon="0" rev="0"/>
          </a:camera>
          <a:lightRig rig="freezing" dir="t">
            <a:rot lat="0" lon="0" rev="6000000"/>
          </a:lightRig>
        </a:scene3d>
        <a:sp3d contourW="12700" prstMaterial="dkEdge">
          <a:bevelT w="44450" h="25400"/>
          <a:contourClr>
            <a:schemeClr val="accent4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Všechny stěny mají tvar čtverce</a:t>
          </a:r>
          <a:endParaRPr lang="cs-CZ" sz="3300" kern="1200" dirty="0"/>
        </a:p>
      </dsp:txBody>
      <dsp:txXfrm>
        <a:off x="38638" y="38638"/>
        <a:ext cx="6187419" cy="71422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3BF5DE-EDD4-4055-8557-81C7C0EDB9EF}">
      <dsp:nvSpPr>
        <dsp:cNvPr id="0" name=""/>
        <dsp:cNvSpPr/>
      </dsp:nvSpPr>
      <dsp:spPr>
        <a:xfrm>
          <a:off x="0" y="0"/>
          <a:ext cx="6312593" cy="845198"/>
        </a:xfrm>
        <a:prstGeom prst="roundRect">
          <a:avLst/>
        </a:prstGeom>
        <a:gradFill rotWithShape="0">
          <a:gsLst>
            <a:gs pos="0">
              <a:schemeClr val="accent5">
                <a:shade val="50000"/>
                <a:hueOff val="0"/>
                <a:satOff val="0"/>
                <a:lumOff val="0"/>
                <a:alphaOff val="0"/>
                <a:tint val="50000"/>
                <a:shade val="95000"/>
                <a:satMod val="300000"/>
              </a:schemeClr>
            </a:gs>
            <a:gs pos="12000">
              <a:schemeClr val="accent5">
                <a:shade val="50000"/>
                <a:hueOff val="0"/>
                <a:satOff val="0"/>
                <a:lumOff val="0"/>
                <a:alphaOff val="0"/>
                <a:tint val="50000"/>
                <a:shade val="90000"/>
                <a:satMod val="250000"/>
              </a:schemeClr>
            </a:gs>
            <a:gs pos="100000">
              <a:schemeClr val="accent5">
                <a:shade val="50000"/>
                <a:hueOff val="0"/>
                <a:satOff val="0"/>
                <a:lumOff val="0"/>
                <a:alphaOff val="0"/>
                <a:tint val="85000"/>
                <a:shade val="75000"/>
                <a:satMod val="1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a jsou shodné.</a:t>
          </a:r>
          <a:endParaRPr lang="cs-CZ" sz="3400" kern="1200" dirty="0"/>
        </a:p>
      </dsp:txBody>
      <dsp:txXfrm>
        <a:off x="41259" y="41259"/>
        <a:ext cx="6230075" cy="76268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6046C9-69B3-46A5-88BD-874A2D23616B}">
      <dsp:nvSpPr>
        <dsp:cNvPr id="0" name=""/>
        <dsp:cNvSpPr/>
      </dsp:nvSpPr>
      <dsp:spPr>
        <a:xfrm>
          <a:off x="0" y="371"/>
          <a:ext cx="3960440" cy="1007370"/>
        </a:xfrm>
        <a:prstGeom prst="roundRect">
          <a:avLst/>
        </a:prstGeom>
        <a:gradFill rotWithShape="0">
          <a:gsLst>
            <a:gs pos="0">
              <a:schemeClr val="accent6">
                <a:shade val="50000"/>
                <a:hueOff val="0"/>
                <a:satOff val="0"/>
                <a:lumOff val="0"/>
                <a:alphaOff val="0"/>
                <a:tint val="75000"/>
                <a:shade val="95000"/>
                <a:satMod val="175000"/>
              </a:schemeClr>
            </a:gs>
            <a:gs pos="12000">
              <a:schemeClr val="accent6">
                <a:shade val="50000"/>
                <a:hueOff val="0"/>
                <a:satOff val="0"/>
                <a:lumOff val="0"/>
                <a:alphaOff val="0"/>
                <a:tint val="90000"/>
                <a:shade val="90000"/>
                <a:satMod val="150000"/>
              </a:schemeClr>
            </a:gs>
            <a:gs pos="100000">
              <a:schemeClr val="accent6">
                <a:shade val="50000"/>
                <a:hueOff val="0"/>
                <a:satOff val="0"/>
                <a:lumOff val="0"/>
                <a:alphaOff val="0"/>
                <a:tint val="100000"/>
                <a:shade val="75000"/>
                <a:satMod val="150000"/>
              </a:schemeClr>
            </a:gs>
          </a:gsLst>
          <a:lin ang="16200000" scaled="1"/>
        </a:gradFill>
        <a:ln>
          <a:noFill/>
        </a:ln>
        <a:effectLst/>
        <a:scene3d>
          <a:camera prst="orthographicFront">
            <a:rot lat="0" lon="0" rev="0"/>
          </a:camera>
          <a:lightRig rig="freezing" dir="t">
            <a:rot lat="0" lon="0" rev="6000000"/>
          </a:lightRig>
        </a:scene3d>
        <a:sp3d contourW="12700" prstMaterial="dkEdge">
          <a:bevelT w="44450" h="25400"/>
          <a:contourClr>
            <a:schemeClr val="accent6">
              <a:shade val="50000"/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l" defTabSz="1866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smtClean="0"/>
            <a:t>Stěny krychle</a:t>
          </a:r>
          <a:endParaRPr lang="cs-CZ" sz="4200" kern="1200"/>
        </a:p>
      </dsp:txBody>
      <dsp:txXfrm>
        <a:off x="49176" y="49547"/>
        <a:ext cx="3862088" cy="90901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C8C67B-D823-4122-A201-57D207B23A95}">
      <dsp:nvSpPr>
        <dsp:cNvPr id="0" name=""/>
        <dsp:cNvSpPr/>
      </dsp:nvSpPr>
      <dsp:spPr>
        <a:xfrm>
          <a:off x="0" y="291"/>
          <a:ext cx="6912768" cy="79150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95000"/>
                <a:satMod val="175000"/>
              </a:schemeClr>
            </a:gs>
            <a:gs pos="12000">
              <a:schemeClr val="accent1">
                <a:hueOff val="0"/>
                <a:satOff val="0"/>
                <a:lumOff val="0"/>
                <a:alphaOff val="0"/>
                <a:tint val="90000"/>
                <a:shade val="90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75000"/>
                <a:satMod val="150000"/>
              </a:schemeClr>
            </a:gs>
          </a:gsLst>
          <a:lin ang="16200000" scaled="1"/>
        </a:gradFill>
        <a:ln>
          <a:noFill/>
        </a:ln>
        <a:effectLst/>
        <a:scene3d>
          <a:camera prst="orthographicFront">
            <a:rot lat="0" lon="0" rev="0"/>
          </a:camera>
          <a:lightRig rig="freezing" dir="t">
            <a:rot lat="0" lon="0" rev="6000000"/>
          </a:lightRig>
        </a:scene3d>
        <a:sp3d contourW="12700" prstMaterial="dkEdge">
          <a:bevelT w="44450" h="25400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Vyber krychle:</a:t>
          </a:r>
          <a:endParaRPr lang="cs-CZ" sz="3300" kern="1200" dirty="0"/>
        </a:p>
      </dsp:txBody>
      <dsp:txXfrm>
        <a:off x="38638" y="38929"/>
        <a:ext cx="6835492" cy="7142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tags" Target="../tags/tag2.xml"/><Relationship Id="rId7" Type="http://schemas.openxmlformats.org/officeDocument/2006/relationships/image" Target="../media/image3.png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4.xml"/><Relationship Id="rId4" Type="http://schemas.openxmlformats.org/officeDocument/2006/relationships/tags" Target="../tags/tag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pher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0374" y="0"/>
            <a:ext cx="2293626" cy="68580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38400" y="3581400"/>
            <a:ext cx="3962400" cy="2133600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>
          <a:xfrm>
            <a:off x="2438400" y="1447800"/>
            <a:ext cx="3962400" cy="2133600"/>
          </a:xfrm>
        </p:spPr>
        <p:txBody>
          <a:bodyPr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>
          <a:xfrm>
            <a:off x="3582988" y="6426201"/>
            <a:ext cx="2819399" cy="126999"/>
          </a:xfrm>
        </p:spPr>
        <p:txBody>
          <a:bodyPr/>
          <a:lstStyle/>
          <a:p>
            <a:fld id="{84F249A3-7F54-47E8-8349-A3B76DFAE668}" type="datetimeFigureOut">
              <a:rPr lang="cs-CZ" smtClean="0"/>
              <a:t>22.11.2013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>
          <a:xfrm>
            <a:off x="6414976" y="6400800"/>
            <a:ext cx="457200" cy="152400"/>
          </a:xfrm>
        </p:spPr>
        <p:txBody>
          <a:bodyPr/>
          <a:lstStyle>
            <a:lvl1pPr algn="r">
              <a:defRPr/>
            </a:lvl1pPr>
          </a:lstStyle>
          <a:p>
            <a:fld id="{2E51D814-78F6-4FE5-8E4F-D0A7E642DEA2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>
          <a:xfrm>
            <a:off x="3581400" y="6296248"/>
            <a:ext cx="2820987" cy="1524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57200"/>
            <a:ext cx="3657600" cy="5714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249A3-7F54-47E8-8349-A3B76DFAE668}" type="datetimeFigureOut">
              <a:rPr lang="cs-CZ" smtClean="0"/>
              <a:t>22.11.2013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E51D814-78F6-4FE5-8E4F-D0A7E642DEA2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pher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8000" y="0"/>
            <a:ext cx="2293626" cy="6858000"/>
          </a:xfrm>
          <a:prstGeom prst="rect">
            <a:avLst/>
          </a:prstGeom>
        </p:spPr>
      </p:pic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839788" y="6426201"/>
            <a:ext cx="2819399" cy="126999"/>
          </a:xfrm>
        </p:spPr>
        <p:txBody>
          <a:bodyPr/>
          <a:lstStyle/>
          <a:p>
            <a:fld id="{84F249A3-7F54-47E8-8349-A3B76DFAE668}" type="datetimeFigureOut">
              <a:rPr lang="cs-CZ" smtClean="0"/>
              <a:t>22.11.2013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4116388" y="6400800"/>
            <a:ext cx="533400" cy="152400"/>
          </a:xfrm>
        </p:spPr>
        <p:txBody>
          <a:bodyPr/>
          <a:lstStyle/>
          <a:p>
            <a:fld id="{2E51D814-78F6-4FE5-8E4F-D0A7E642DEA2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838200" y="6296248"/>
            <a:ext cx="2820987" cy="15240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457200" y="1828800"/>
            <a:ext cx="3200400" cy="1752600"/>
          </a:xfrm>
        </p:spPr>
        <p:txBody>
          <a:bodyPr anchor="b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57200" y="3578224"/>
            <a:ext cx="3200645" cy="1459767"/>
          </a:xfrm>
        </p:spPr>
        <p:txBody>
          <a:bodyPr anchor="t">
            <a:normAutofit/>
          </a:bodyPr>
          <a:lstStyle>
            <a:lvl1pPr marL="0" indent="0" algn="r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None/>
              <a:defRPr lang="en-US" sz="140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4290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4572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249A3-7F54-47E8-8349-A3B76DFAE668}" type="datetimeFigureOut">
              <a:rPr lang="cs-CZ" smtClean="0"/>
              <a:t>22.11.2013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E51D814-78F6-4FE5-8E4F-D0A7E642DEA2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75238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675288"/>
            <a:ext cx="3581400" cy="2525112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 baseline="0"/>
            </a:lvl4pPr>
            <a:lvl5pPr>
              <a:buFont typeface="Wingdings" pitchFamily="2" charset="2"/>
              <a:buChar char="§"/>
              <a:defRPr sz="1400"/>
            </a:lvl5pPr>
            <a:lvl6pPr>
              <a:buFont typeface="Wingdings" pitchFamily="2" charset="2"/>
              <a:buChar char="§"/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199" y="3429000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199" y="3840162"/>
            <a:ext cx="3581400" cy="2515198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249A3-7F54-47E8-8349-A3B76DFAE668}" type="datetimeFigureOut">
              <a:rPr lang="cs-CZ" smtClean="0"/>
              <a:t>22.11.2013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E51D814-78F6-4FE5-8E4F-D0A7E642DEA2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33800" y="457200"/>
            <a:ext cx="3962400" cy="5715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249A3-7F54-47E8-8349-A3B76DFAE668}" type="datetimeFigureOut">
              <a:rPr lang="cs-CZ" smtClean="0"/>
              <a:t>22.11.2013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E51D814-78F6-4FE5-8E4F-D0A7E642DEA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249A3-7F54-47E8-8349-A3B76DFAE668}" type="datetimeFigureOut">
              <a:rPr lang="cs-CZ" smtClean="0"/>
              <a:t>22.11.2013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E51D814-78F6-4FE5-8E4F-D0A7E642DEA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4837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676400"/>
            <a:ext cx="4700016" cy="3505200"/>
          </a:xfrm>
        </p:spPr>
        <p:txBody>
          <a:bodyPr>
            <a:normAutofit/>
          </a:bodyPr>
          <a:lstStyle>
            <a:lvl1pPr marL="228600" indent="-182880"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249A3-7F54-47E8-8349-A3B76DFAE668}" type="datetimeFigureOut">
              <a:rPr lang="cs-CZ" smtClean="0"/>
              <a:t>22.11.2013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E51D814-78F6-4FE5-8E4F-D0A7E642DEA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676400"/>
            <a:ext cx="4696967" cy="35052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5972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249A3-7F54-47E8-8349-A3B76DFAE668}" type="datetimeFigureOut">
              <a:rPr lang="cs-CZ" smtClean="0"/>
              <a:t>22.11.2013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E51D814-78F6-4FE5-8E4F-D0A7E642DEA2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249A3-7F54-47E8-8349-A3B76DFAE668}" type="datetimeFigureOut">
              <a:rPr lang="cs-CZ" smtClean="0"/>
              <a:t>22.11.2013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E51D814-78F6-4FE5-8E4F-D0A7E642DEA2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249A3-7F54-47E8-8349-A3B76DFAE668}" type="datetimeFigureOut">
              <a:rPr lang="cs-CZ" smtClean="0"/>
              <a:t>22.11.2013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E51D814-78F6-4FE5-8E4F-D0A7E642DEA2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Yes/No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-182880" algn="ctr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None/>
              <a:defRPr/>
            </a:lvl1pPr>
            <a:lvl2pPr marL="228600" indent="-182880" algn="ctr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None/>
              <a:defRPr/>
            </a:lvl2pPr>
            <a:lvl3pPr marL="411480" indent="-182880" algn="ctr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None/>
              <a:defRPr/>
            </a:lvl3pPr>
            <a:lvl4pPr marL="594360" indent="-182880" algn="ctr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None/>
              <a:defRPr/>
            </a:lvl4pPr>
            <a:lvl5pPr marL="777240" indent="-182880" algn="ctr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TextovéPole 6"/>
          <p:cNvSpPr txBox="1"/>
          <p:nvPr userDrawn="1">
            <p:custDataLst>
              <p:tags r:id="rId2"/>
            </p:custDataLst>
          </p:nvPr>
        </p:nvSpPr>
        <p:spPr>
          <a:xfrm>
            <a:off x="1371600" y="1901722"/>
            <a:ext cx="7388352" cy="1522476"/>
          </a:xfrm>
          <a:prstGeom prst="rect">
            <a:avLst/>
          </a:prstGeom>
          <a:noFill/>
        </p:spPr>
        <p:txBody>
          <a:bodyPr vert="horz" rtlCol="0" anchor="ctr">
            <a:noAutofit/>
          </a:bodyPr>
          <a:lstStyle/>
          <a:p>
            <a:pPr marL="0" algn="l" defTabSz="914400" rtl="0" eaLnBrk="1" latinLnBrk="0" hangingPunct="1">
              <a:buNone/>
            </a:pPr>
            <a:r>
              <a:rPr lang="cs-CZ" sz="3200" smtClean="0"/>
              <a:t>Yes</a:t>
            </a:r>
            <a:endParaRPr lang="cs-CZ" sz="3200"/>
          </a:p>
        </p:txBody>
      </p:sp>
      <p:sp>
        <p:nvSpPr>
          <p:cNvPr id="8" name="TextovéPole 7"/>
          <p:cNvSpPr txBox="1"/>
          <p:nvPr userDrawn="1">
            <p:custDataLst>
              <p:tags r:id="rId3"/>
            </p:custDataLst>
          </p:nvPr>
        </p:nvSpPr>
        <p:spPr>
          <a:xfrm>
            <a:off x="1371600" y="3540784"/>
            <a:ext cx="7388352" cy="1522476"/>
          </a:xfrm>
          <a:prstGeom prst="rect">
            <a:avLst/>
          </a:prstGeom>
          <a:noFill/>
        </p:spPr>
        <p:txBody>
          <a:bodyPr vert="horz" rtlCol="0" anchor="ctr">
            <a:noAutofit/>
          </a:bodyPr>
          <a:lstStyle/>
          <a:p>
            <a:pPr marL="0" algn="l" defTabSz="914400" rtl="0" eaLnBrk="1" latinLnBrk="0" hangingPunct="1">
              <a:buNone/>
            </a:pPr>
            <a:r>
              <a:rPr lang="cs-CZ" sz="3200" smtClean="0"/>
              <a:t>No</a:t>
            </a:r>
            <a:endParaRPr lang="cs-CZ" sz="3200"/>
          </a:p>
        </p:txBody>
      </p:sp>
      <p:pic>
        <p:nvPicPr>
          <p:cNvPr id="9" name="Obrázek 8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234336"/>
            <a:ext cx="857250" cy="857250"/>
          </a:xfrm>
          <a:prstGeom prst="rect">
            <a:avLst/>
          </a:prstGeom>
        </p:spPr>
      </p:pic>
      <p:pic>
        <p:nvPicPr>
          <p:cNvPr id="10" name="Obrázek 9"/>
          <p:cNvPicPr>
            <a:picLocks/>
          </p:cNvPicPr>
          <p:nvPr userDrawn="1">
            <p:custDataLst>
              <p:tags r:id="rId5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873398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39450488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phere2.png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8823693" y="0"/>
            <a:ext cx="320307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57200"/>
            <a:ext cx="3657600" cy="57149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7772400" y="6400800"/>
            <a:ext cx="5334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E51D814-78F6-4FE5-8E4F-D0A7E642DEA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2"/>
          </p:nvPr>
        </p:nvSpPr>
        <p:spPr>
          <a:xfrm>
            <a:off x="4876801" y="6426201"/>
            <a:ext cx="2819399" cy="1269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4F249A3-7F54-47E8-8349-A3B76DFAE668}" type="datetimeFigureOut">
              <a:rPr lang="cs-CZ" smtClean="0"/>
              <a:t>22.11.2013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4875213" y="6296248"/>
            <a:ext cx="2820987" cy="1524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</p:sldLayoutIdLst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2800" kern="1200">
          <a:gradFill>
            <a:gsLst>
              <a:gs pos="0">
                <a:schemeClr val="tx1">
                  <a:lumMod val="50000"/>
                </a:schemeClr>
              </a:gs>
              <a:gs pos="61000">
                <a:schemeClr val="tx1"/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59436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77724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96012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114300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32588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50876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69164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13" Type="http://schemas.openxmlformats.org/officeDocument/2006/relationships/diagramLayout" Target="../diagrams/layout6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12" Type="http://schemas.openxmlformats.org/officeDocument/2006/relationships/diagramData" Target="../diagrams/data6.xml"/><Relationship Id="rId2" Type="http://schemas.openxmlformats.org/officeDocument/2006/relationships/diagramData" Target="../diagrams/data4.xml"/><Relationship Id="rId16" Type="http://schemas.microsoft.com/office/2007/relationships/diagramDrawing" Target="../diagrams/drawing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5" Type="http://schemas.openxmlformats.org/officeDocument/2006/relationships/diagramColors" Target="../diagrams/colors6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Relationship Id="rId1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13" Type="http://schemas.microsoft.com/office/2007/relationships/diagramDrawing" Target="../diagrams/drawing8.xml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12" Type="http://schemas.openxmlformats.org/officeDocument/2006/relationships/diagramColors" Target="../diagrams/colors8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11" Type="http://schemas.openxmlformats.org/officeDocument/2006/relationships/diagramQuickStyle" Target="../diagrams/quickStyle8.xml"/><Relationship Id="rId5" Type="http://schemas.openxmlformats.org/officeDocument/2006/relationships/image" Target="../media/image9.wmf"/><Relationship Id="rId10" Type="http://schemas.openxmlformats.org/officeDocument/2006/relationships/diagramLayout" Target="../diagrams/layout8.xml"/><Relationship Id="rId4" Type="http://schemas.openxmlformats.org/officeDocument/2006/relationships/image" Target="../media/image8.wmf"/><Relationship Id="rId9" Type="http://schemas.openxmlformats.org/officeDocument/2006/relationships/diagramData" Target="../diagrams/data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6.xml"/><Relationship Id="rId1" Type="http://schemas.openxmlformats.org/officeDocument/2006/relationships/tags" Target="../tags/tag5.x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10.xml"/><Relationship Id="rId1" Type="http://schemas.openxmlformats.org/officeDocument/2006/relationships/tags" Target="../tags/tag9.xml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12.xml"/><Relationship Id="rId1" Type="http://schemas.openxmlformats.org/officeDocument/2006/relationships/tags" Target="../tags/tag11.xml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14.xml"/><Relationship Id="rId1" Type="http://schemas.openxmlformats.org/officeDocument/2006/relationships/tags" Target="../tags/tag13.xml"/><Relationship Id="rId4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16.xml"/><Relationship Id="rId1" Type="http://schemas.openxmlformats.org/officeDocument/2006/relationships/tags" Target="../tags/tag15.xml"/><Relationship Id="rId4" Type="http://schemas.openxmlformats.org/officeDocument/2006/relationships/image" Target="../media/image13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357188" y="2571750"/>
            <a:ext cx="8358187" cy="378618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>
              <a:defRPr/>
            </a:pPr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/>
              <a:t>Mgr. </a:t>
            </a:r>
            <a:r>
              <a:rPr lang="cs-CZ" dirty="0" smtClean="0"/>
              <a:t>Irena </a:t>
            </a:r>
            <a:r>
              <a:rPr lang="cs-CZ" dirty="0" err="1" smtClean="0"/>
              <a:t>Nešněrová</a:t>
            </a:r>
            <a:endParaRPr lang="cs-CZ" dirty="0" smtClean="0"/>
          </a:p>
          <a:p>
            <a:pPr>
              <a:defRPr/>
            </a:pPr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smtClean="0"/>
              <a:t>říjen 2013</a:t>
            </a:r>
          </a:p>
          <a:p>
            <a:pPr>
              <a:defRPr/>
            </a:pPr>
            <a:r>
              <a:rPr lang="cs-CZ" b="1" dirty="0" smtClean="0"/>
              <a:t>Název </a:t>
            </a:r>
            <a:r>
              <a:rPr lang="cs-CZ" b="1" dirty="0"/>
              <a:t>:VY_42_INOVACE_4.2.1 G</a:t>
            </a:r>
            <a:r>
              <a:rPr lang="cs-CZ" b="1" dirty="0" smtClean="0"/>
              <a:t>_ 7</a:t>
            </a:r>
          </a:p>
          <a:p>
            <a:pPr>
              <a:defRPr/>
            </a:pPr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 smtClean="0"/>
              <a:t>Krychle</a:t>
            </a:r>
          </a:p>
          <a:p>
            <a:pPr>
              <a:defRPr/>
            </a:pPr>
            <a:r>
              <a:rPr lang="cs-CZ" b="1" dirty="0" smtClean="0"/>
              <a:t>Ročník </a:t>
            </a:r>
            <a:r>
              <a:rPr lang="cs-CZ" b="1" dirty="0"/>
              <a:t>: </a:t>
            </a:r>
            <a:r>
              <a:rPr lang="cs-CZ" b="1" dirty="0" smtClean="0"/>
              <a:t>8.</a:t>
            </a:r>
          </a:p>
          <a:p>
            <a:pPr>
              <a:defRPr/>
            </a:pPr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5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8" y="642938"/>
            <a:ext cx="7715250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0800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756084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</a:p>
          <a:p>
            <a:endParaRPr lang="cs-CZ" sz="2400" dirty="0"/>
          </a:p>
          <a:p>
            <a:r>
              <a:rPr lang="cs-CZ" sz="2400" dirty="0" smtClean="0"/>
              <a:t>Prezentace seznámí žáky s vlastnostmi krychle.</a:t>
            </a:r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</a:rPr>
              <a:t> Materiál byl určen pro interaktivní tabuli a slouží jako pomůcka k výkladu geometrie těles. Pracovní </a:t>
            </a:r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</a:rPr>
              <a:t>listy </a:t>
            </a:r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</a:rPr>
              <a:t>je možno použít </a:t>
            </a:r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</a:rPr>
              <a:t>tištěné </a:t>
            </a:r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</a:rPr>
              <a:t>na papíře nebo vyplnit pomocí funkce pera</a:t>
            </a:r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</a:rPr>
              <a:t>.</a:t>
            </a:r>
            <a:r>
              <a:rPr lang="cs-CZ" sz="2400" dirty="0" smtClean="0"/>
              <a:t> </a:t>
            </a:r>
            <a:r>
              <a:rPr lang="cs-CZ" sz="2400" dirty="0"/>
              <a:t>Kde je možnost připojení více myší, lze využít systém </a:t>
            </a:r>
            <a:r>
              <a:rPr lang="cs-CZ" sz="2400" dirty="0" err="1"/>
              <a:t>Multiple</a:t>
            </a:r>
            <a:r>
              <a:rPr lang="cs-CZ" sz="2400" dirty="0"/>
              <a:t>-Mouse k soutěži mezi žáky.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</a:rPr>
              <a:t>Cílová skupina: 8.ročník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19042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Krychle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156334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rychle 1"/>
          <p:cNvSpPr/>
          <p:nvPr/>
        </p:nvSpPr>
        <p:spPr>
          <a:xfrm>
            <a:off x="745972" y="1772816"/>
            <a:ext cx="1944000" cy="1944216"/>
          </a:xfrm>
          <a:prstGeom prst="cub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094816" y="2935693"/>
            <a:ext cx="17524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r>
              <a:rPr lang="cs-CZ" dirty="0"/>
              <a:t>_ _ _ _ _ _ _ _ </a:t>
            </a:r>
            <a:r>
              <a:rPr lang="cs-CZ" dirty="0" smtClean="0"/>
              <a:t>_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 rot="5400000">
            <a:off x="496089" y="2392344"/>
            <a:ext cx="17524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_ _ _ _ _ _ _ _ _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 rot="18900000">
            <a:off x="536744" y="3161681"/>
            <a:ext cx="9108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_ _ _ _ </a:t>
            </a: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380619843"/>
              </p:ext>
            </p:extLst>
          </p:nvPr>
        </p:nvGraphicFramePr>
        <p:xfrm>
          <a:off x="5220072" y="476672"/>
          <a:ext cx="2376264" cy="792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463462" y="1268760"/>
            <a:ext cx="303394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D´                               C´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A´                              B´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        D                               C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A                               B                               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3462" y="4231727"/>
            <a:ext cx="8068977" cy="138499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Vrcholy značíme podle abecedy proti směru hodinových ručiček, </a:t>
            </a:r>
          </a:p>
          <a:p>
            <a:r>
              <a:rPr lang="cs-CZ" sz="2800" dirty="0" smtClean="0"/>
              <a:t>horní podstavu obvykle odlišíme písmenem s čárkou.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23928" y="2276872"/>
            <a:ext cx="367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Krychle má 8 vrcholů.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11977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rychle 1"/>
          <p:cNvSpPr/>
          <p:nvPr/>
        </p:nvSpPr>
        <p:spPr>
          <a:xfrm>
            <a:off x="745972" y="1772816"/>
            <a:ext cx="1944000" cy="194421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094816" y="2935693"/>
            <a:ext cx="17524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r>
              <a:rPr lang="cs-CZ" dirty="0"/>
              <a:t>_ _ _ _ _ _ _ _ </a:t>
            </a:r>
            <a:r>
              <a:rPr lang="cs-CZ" dirty="0" smtClean="0"/>
              <a:t>_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 rot="5400000">
            <a:off x="496089" y="2392344"/>
            <a:ext cx="17524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_ _ _ _ _ _ _ _ _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 rot="18900000">
            <a:off x="536744" y="3161681"/>
            <a:ext cx="9108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_ _ _ _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70049" y="836712"/>
            <a:ext cx="10236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h</a:t>
            </a:r>
            <a:r>
              <a:rPr lang="cs-CZ" sz="2800" dirty="0" smtClean="0"/>
              <a:t>rana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79267" y="2492896"/>
            <a:ext cx="14367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stěna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55698" y="1196752"/>
            <a:ext cx="21803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vrchol</a:t>
            </a:r>
            <a:endParaRPr lang="cs-CZ" sz="2800" dirty="0"/>
          </a:p>
        </p:txBody>
      </p:sp>
      <p:sp>
        <p:nvSpPr>
          <p:cNvPr id="15" name="Šipka dolů 14"/>
          <p:cNvSpPr/>
          <p:nvPr/>
        </p:nvSpPr>
        <p:spPr>
          <a:xfrm>
            <a:off x="1475656" y="1098322"/>
            <a:ext cx="242316" cy="67449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leva 15"/>
          <p:cNvSpPr/>
          <p:nvPr/>
        </p:nvSpPr>
        <p:spPr>
          <a:xfrm>
            <a:off x="2699792" y="1628800"/>
            <a:ext cx="1307669" cy="280808"/>
          </a:xfrm>
          <a:prstGeom prst="leftArrow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leva 16"/>
          <p:cNvSpPr/>
          <p:nvPr/>
        </p:nvSpPr>
        <p:spPr>
          <a:xfrm>
            <a:off x="2483768" y="2893741"/>
            <a:ext cx="1008112" cy="226617"/>
          </a:xfrm>
          <a:prstGeom prst="lef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423873281"/>
              </p:ext>
            </p:extLst>
          </p:nvPr>
        </p:nvGraphicFramePr>
        <p:xfrm>
          <a:off x="5364088" y="400610"/>
          <a:ext cx="2639680" cy="9593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06066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5" grpId="0" animBg="1"/>
      <p:bldP spid="16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rychle 1"/>
          <p:cNvSpPr/>
          <p:nvPr/>
        </p:nvSpPr>
        <p:spPr>
          <a:xfrm>
            <a:off x="745972" y="1772816"/>
            <a:ext cx="1944000" cy="194421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094816" y="2935693"/>
            <a:ext cx="17524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r>
              <a:rPr lang="cs-CZ" dirty="0"/>
              <a:t>_ _ _ _ _ _ _ _ </a:t>
            </a:r>
            <a:r>
              <a:rPr lang="cs-CZ" dirty="0" smtClean="0"/>
              <a:t>_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 rot="5400000">
            <a:off x="496089" y="2392344"/>
            <a:ext cx="17524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_ _ _ _ _ _ _ _ _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 rot="18900000">
            <a:off x="536744" y="3161681"/>
            <a:ext cx="9108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_ _ _ _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70049" y="836712"/>
            <a:ext cx="10236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h</a:t>
            </a:r>
            <a:r>
              <a:rPr lang="cs-CZ" sz="2800" dirty="0" smtClean="0"/>
              <a:t>rana</a:t>
            </a:r>
            <a:endParaRPr lang="cs-CZ" sz="2800" dirty="0"/>
          </a:p>
        </p:txBody>
      </p:sp>
      <p:sp>
        <p:nvSpPr>
          <p:cNvPr id="15" name="Šipka dolů 14"/>
          <p:cNvSpPr/>
          <p:nvPr/>
        </p:nvSpPr>
        <p:spPr>
          <a:xfrm>
            <a:off x="1475656" y="1098322"/>
            <a:ext cx="242316" cy="67449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731066452"/>
              </p:ext>
            </p:extLst>
          </p:nvPr>
        </p:nvGraphicFramePr>
        <p:xfrm>
          <a:off x="3995936" y="260648"/>
          <a:ext cx="4392488" cy="1656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733605" y="4077072"/>
            <a:ext cx="5566588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Všechny hrany jsou stejně dlouhé.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33604" y="5085184"/>
            <a:ext cx="5566588" cy="52322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Sousední hrany jsou navzájem kolmé.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39952" y="2420888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Krychle má 12 hrana.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11977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rychle 1"/>
          <p:cNvSpPr/>
          <p:nvPr/>
        </p:nvSpPr>
        <p:spPr>
          <a:xfrm>
            <a:off x="745972" y="1772816"/>
            <a:ext cx="1944000" cy="194421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094816" y="2935693"/>
            <a:ext cx="17524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r>
              <a:rPr lang="cs-CZ" dirty="0"/>
              <a:t>_ _ _ _ _ _ _ _ </a:t>
            </a:r>
            <a:r>
              <a:rPr lang="cs-CZ" dirty="0" smtClean="0"/>
              <a:t>_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 rot="5400000">
            <a:off x="496089" y="2392344"/>
            <a:ext cx="17524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_ _ _ _ _ _ _ _ _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 rot="18900000">
            <a:off x="536744" y="3161681"/>
            <a:ext cx="9108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_ _ _ _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79267" y="2492896"/>
            <a:ext cx="14367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stěna</a:t>
            </a:r>
            <a:endParaRPr lang="cs-CZ" sz="2800" dirty="0"/>
          </a:p>
        </p:txBody>
      </p:sp>
      <p:sp>
        <p:nvSpPr>
          <p:cNvPr id="17" name="Šipka doleva 16"/>
          <p:cNvSpPr/>
          <p:nvPr/>
        </p:nvSpPr>
        <p:spPr>
          <a:xfrm>
            <a:off x="2483768" y="2893741"/>
            <a:ext cx="1008112" cy="226617"/>
          </a:xfrm>
          <a:prstGeom prst="lef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718306161"/>
              </p:ext>
            </p:extLst>
          </p:nvPr>
        </p:nvGraphicFramePr>
        <p:xfrm>
          <a:off x="4499992" y="400610"/>
          <a:ext cx="3503776" cy="13001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2" name="Diagram 11"/>
          <p:cNvGraphicFramePr/>
          <p:nvPr>
            <p:extLst>
              <p:ext uri="{D42A27DB-BD31-4B8C-83A1-F6EECF244321}">
                <p14:modId xmlns:p14="http://schemas.microsoft.com/office/powerpoint/2010/main" val="3746434184"/>
              </p:ext>
            </p:extLst>
          </p:nvPr>
        </p:nvGraphicFramePr>
        <p:xfrm>
          <a:off x="865293" y="4437112"/>
          <a:ext cx="6264696" cy="792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3" name="Diagram 12"/>
          <p:cNvGraphicFramePr/>
          <p:nvPr>
            <p:extLst>
              <p:ext uri="{D42A27DB-BD31-4B8C-83A1-F6EECF244321}">
                <p14:modId xmlns:p14="http://schemas.microsoft.com/office/powerpoint/2010/main" val="1639605857"/>
              </p:ext>
            </p:extLst>
          </p:nvPr>
        </p:nvGraphicFramePr>
        <p:xfrm>
          <a:off x="899592" y="5661248"/>
          <a:ext cx="6312594" cy="8623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572000" y="2348880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Krychli tvoří 6 stěn.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54634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7" grpId="0" animBg="1"/>
      <p:bldGraphic spid="12" grpId="0">
        <p:bldAsOne/>
      </p:bldGraphic>
      <p:bldGraphic spid="13" grpId="0">
        <p:bldAsOne/>
      </p:bldGraphic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rychle 1"/>
          <p:cNvSpPr/>
          <p:nvPr/>
        </p:nvSpPr>
        <p:spPr>
          <a:xfrm>
            <a:off x="745972" y="1772816"/>
            <a:ext cx="1944000" cy="194421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094816" y="2935693"/>
            <a:ext cx="17524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r>
              <a:rPr lang="cs-CZ" dirty="0"/>
              <a:t>_ _ _ _ _ _ _ _ </a:t>
            </a:r>
            <a:r>
              <a:rPr lang="cs-CZ" dirty="0" smtClean="0"/>
              <a:t>_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 rot="5400000">
            <a:off x="496089" y="2392344"/>
            <a:ext cx="17524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_ _ _ _ _ _ _ _ _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 rot="18900000">
            <a:off x="536744" y="3161681"/>
            <a:ext cx="9108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_ _ _ _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79267" y="2492896"/>
            <a:ext cx="14367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stěna</a:t>
            </a:r>
            <a:endParaRPr lang="cs-CZ" sz="2800" dirty="0"/>
          </a:p>
        </p:txBody>
      </p:sp>
      <p:sp>
        <p:nvSpPr>
          <p:cNvPr id="17" name="Šipka doleva 16"/>
          <p:cNvSpPr/>
          <p:nvPr/>
        </p:nvSpPr>
        <p:spPr>
          <a:xfrm>
            <a:off x="2483768" y="2893741"/>
            <a:ext cx="1008112" cy="226617"/>
          </a:xfrm>
          <a:prstGeom prst="lef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879787314"/>
              </p:ext>
            </p:extLst>
          </p:nvPr>
        </p:nvGraphicFramePr>
        <p:xfrm>
          <a:off x="4427984" y="476672"/>
          <a:ext cx="3960440" cy="1008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745972" y="4365104"/>
            <a:ext cx="5914260" cy="52322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Protější stěny krychle jsou rovnoběžné.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45972" y="5373216"/>
            <a:ext cx="5914260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Sousední stěny jsou navzájem kolmé.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1977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Irena\AppData\Local\Microsoft\Windows\Temporary Internet Files\Content.IE5\OZZWMIG4\MP9004387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738155"/>
            <a:ext cx="2275355" cy="1709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Irena\AppData\Local\Microsoft\Windows\Temporary Internet Files\Content.IE5\ZIY0UQ8A\MC9003971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259" y="5517232"/>
            <a:ext cx="898855" cy="930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Irena\AppData\Local\Microsoft\Windows\Temporary Internet Files\Content.IE5\OZZWMIG4\MC900312174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6643" y="1778061"/>
            <a:ext cx="1806854" cy="1861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Irena\AppData\Local\Microsoft\Windows\Temporary Internet Files\Content.IE5\OZZWMIG4\MC90030403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3520" y="2592878"/>
            <a:ext cx="1068520" cy="1124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Irena\AppData\Local\Microsoft\Windows\Temporary Internet Files\Content.IE5\ZIY0UQ8A\MP90044850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781381"/>
            <a:ext cx="2520342" cy="1680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Irena\AppData\Local\Microsoft\Windows\Temporary Internet Files\Content.IE5\IZ0RC301\MC90039705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1444" y="4474800"/>
            <a:ext cx="1728192" cy="1765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Irena\AppData\Local\Microsoft\Windows\Temporary Internet Files\Content.IE5\3A70PQHU\MC90029992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158" y="2708920"/>
            <a:ext cx="1275317" cy="1217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69385726"/>
              </p:ext>
            </p:extLst>
          </p:nvPr>
        </p:nvGraphicFramePr>
        <p:xfrm>
          <a:off x="755576" y="548680"/>
          <a:ext cx="6912768" cy="792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68116" y="1661849"/>
            <a:ext cx="828092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a</a:t>
            </a:r>
            <a:r>
              <a:rPr lang="cs-CZ" sz="2800" dirty="0" smtClean="0"/>
              <a:t>				b		c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/>
              <a:t>d</a:t>
            </a:r>
            <a:r>
              <a:rPr lang="cs-CZ" sz="2800" dirty="0" smtClean="0"/>
              <a:t>				e		f		g</a:t>
            </a:r>
            <a:endParaRPr lang="cs-CZ" sz="2800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251520" y="2564904"/>
            <a:ext cx="2023835" cy="1728192"/>
          </a:xfrm>
          <a:prstGeom prst="line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2829239" y="4293096"/>
            <a:ext cx="2808312" cy="1728192"/>
          </a:xfrm>
          <a:prstGeom prst="line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V="1">
            <a:off x="6804248" y="4917124"/>
            <a:ext cx="1728192" cy="1392196"/>
          </a:xfrm>
          <a:prstGeom prst="line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5940152" y="1628800"/>
            <a:ext cx="2232248" cy="2297879"/>
          </a:xfrm>
          <a:prstGeom prst="line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8248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Všechny stěny krychle jsou rovnoběžné.</a:t>
            </a:r>
            <a:endParaRPr lang="cs-CZ" sz="2800" dirty="0"/>
          </a:p>
        </p:txBody>
      </p:sp>
      <p:pic>
        <p:nvPicPr>
          <p:cNvPr id="4" name="Obrázek 3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873398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005487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Délka krychle je větší než její šířka.</a:t>
            </a:r>
            <a:endParaRPr lang="cs-CZ" sz="2800" dirty="0"/>
          </a:p>
        </p:txBody>
      </p:sp>
      <p:pic>
        <p:nvPicPr>
          <p:cNvPr id="4" name="Obrázek 3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669" y="3645024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5004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Krychle má 12 hran.</a:t>
            </a:r>
            <a:endParaRPr lang="cs-CZ" sz="2800" dirty="0"/>
          </a:p>
        </p:txBody>
      </p:sp>
      <p:pic>
        <p:nvPicPr>
          <p:cNvPr id="4" name="Obrázek 3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234336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982654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0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Krychli tvoří 8 stěn.</a:t>
            </a:r>
            <a:endParaRPr lang="cs-CZ" sz="2800" dirty="0"/>
          </a:p>
        </p:txBody>
      </p:sp>
      <p:pic>
        <p:nvPicPr>
          <p:cNvPr id="5" name="Obrázek 4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873398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29922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Krychle má 8 vrcholů.</a:t>
            </a:r>
            <a:endParaRPr lang="cs-CZ" sz="2800" dirty="0"/>
          </a:p>
        </p:txBody>
      </p:sp>
      <p:pic>
        <p:nvPicPr>
          <p:cNvPr id="4" name="Obrázek 3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234336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85898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Stěny krychle jsou čtvercové.</a:t>
            </a:r>
            <a:endParaRPr lang="cs-CZ" sz="2800" dirty="0"/>
          </a:p>
        </p:txBody>
      </p:sp>
      <p:pic>
        <p:nvPicPr>
          <p:cNvPr id="4" name="Obrázek 3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234336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34068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ovéPole 1"/>
          <p:cNvSpPr txBox="1">
            <a:spLocks noChangeArrowheads="1"/>
          </p:cNvSpPr>
          <p:nvPr/>
        </p:nvSpPr>
        <p:spPr bwMode="auto">
          <a:xfrm>
            <a:off x="971550" y="981075"/>
            <a:ext cx="662463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1pPr>
            <a:lvl2pPr marL="742950" indent="-285750" eaLnBrk="0" hangingPunct="0"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2pPr>
            <a:lvl3pPr marL="1143000" indent="-228600" eaLnBrk="0" hangingPunct="0"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3pPr>
            <a:lvl4pPr marL="1600200" indent="-228600" eaLnBrk="0" hangingPunct="0"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4pPr>
            <a:lvl5pPr marL="2057400" indent="-228600" eaLnBrk="0" hangingPunct="0"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9pPr>
          </a:lstStyle>
          <a:p>
            <a:pPr eaLnBrk="1" hangingPunct="1"/>
            <a:r>
              <a:rPr lang="cs-CZ" altLang="cs-CZ"/>
              <a:t>Ilustrace –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1177307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RRECTANSWER" val="2"/>
  <p:tag name="CHOICESCOUNT" val="2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RRECTANSWER" val="2"/>
  <p:tag name="CHOICESCOUNT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RRECTANSWER" val="1"/>
  <p:tag name="CHOICESCOUNT" val="2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HOICESCOUNT" val="2"/>
  <p:tag name="CORRECTANSWER" val="2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RRECTANSWER" val="1"/>
  <p:tag name="CHOICESCOUNT" val="2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RRECTANSWER" val="1"/>
  <p:tag name="CHOICESCOUNT" val="2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heme/theme1.xml><?xml version="1.0" encoding="utf-8"?>
<a:theme xmlns:a="http://schemas.openxmlformats.org/drawingml/2006/main" name="Složený">
  <a:themeElements>
    <a:clrScheme name="Složený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Složený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ožený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5000"/>
                <a:satMod val="300000"/>
              </a:schemeClr>
            </a:gs>
            <a:gs pos="12000">
              <a:schemeClr val="phClr">
                <a:tint val="50000"/>
                <a:shade val="90000"/>
                <a:satMod val="250000"/>
              </a:schemeClr>
            </a:gs>
            <a:gs pos="100000">
              <a:schemeClr val="phClr">
                <a:tint val="85000"/>
                <a:shade val="75000"/>
                <a:satMod val="1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75000"/>
                <a:shade val="95000"/>
                <a:satMod val="175000"/>
              </a:schemeClr>
            </a:gs>
            <a:gs pos="12000">
              <a:schemeClr val="phClr">
                <a:tint val="90000"/>
                <a:shade val="90000"/>
                <a:satMod val="150000"/>
              </a:schemeClr>
            </a:gs>
            <a:gs pos="100000">
              <a:schemeClr val="phClr">
                <a:tint val="100000"/>
                <a:shade val="75000"/>
                <a:satMod val="15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freezing" dir="t">
              <a:rot lat="0" lon="0" rev="6000000"/>
            </a:lightRig>
          </a:scene3d>
          <a:sp3d contourW="12700" prstMaterial="dkEdge">
            <a:bevelT w="44450" h="254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10000"/>
                <a:lumMod val="80000"/>
              </a:schemeClr>
            </a:gs>
            <a:gs pos="79000">
              <a:schemeClr val="phClr">
                <a:tint val="100000"/>
                <a:shade val="90000"/>
                <a:satMod val="105000"/>
                <a:lumMod val="10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1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hade val="100000"/>
                <a:satMod val="100000"/>
                <a:lumMod val="110000"/>
              </a:schemeClr>
            </a:gs>
            <a:gs pos="83000">
              <a:schemeClr val="phClr">
                <a:shade val="75000"/>
                <a:satMod val="200000"/>
              </a:schemeClr>
            </a:gs>
            <a:gs pos="100000">
              <a:schemeClr val="phClr">
                <a:shade val="90000"/>
                <a:satMod val="200000"/>
              </a:schemeClr>
            </a:gs>
          </a:gsLst>
          <a:path path="circle">
            <a:fillToRect l="75000" t="100000" b="30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Layout>
  <Type>YesNo</Type>
  <ChoicesCount>2</ChoicesCount>
  <Orientation>Left</Orientation>
</Layout>
</file>

<file path=customXml/itemProps1.xml><?xml version="1.0" encoding="utf-8"?>
<ds:datastoreItem xmlns:ds="http://schemas.openxmlformats.org/officeDocument/2006/customXml" ds:itemID="{B8256D9E-DC3D-45E6-BA65-4D1290F7E3DF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Composite</Template>
  <TotalTime>154</TotalTime>
  <Words>351</Words>
  <Application>Microsoft Office PowerPoint</Application>
  <PresentationFormat>Předvádění na obrazovce (4:3)</PresentationFormat>
  <Paragraphs>77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Složený</vt:lpstr>
      <vt:lpstr>Prezentace aplikace PowerPoint</vt:lpstr>
      <vt:lpstr>Prezentace aplikace PowerPoint</vt:lpstr>
      <vt:lpstr>Krychle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Irena</dc:creator>
  <cp:lastModifiedBy>Irena</cp:lastModifiedBy>
  <cp:revision>14</cp:revision>
  <dcterms:created xsi:type="dcterms:W3CDTF">2013-10-02T09:59:44Z</dcterms:created>
  <dcterms:modified xsi:type="dcterms:W3CDTF">2013-11-22T10:20:46Z</dcterms:modified>
</cp:coreProperties>
</file>