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67" r:id="rId5"/>
    <p:sldId id="257" r:id="rId6"/>
    <p:sldId id="260" r:id="rId7"/>
    <p:sldId id="258" r:id="rId8"/>
    <p:sldId id="264" r:id="rId9"/>
    <p:sldId id="268" r:id="rId10"/>
    <p:sldId id="259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6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9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5EE17A-FAC3-44F9-9E21-D53FF98ADE74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767CFEA-271E-4C80-824E-AC8A27EB14F8}">
      <dgm:prSet/>
      <dgm:spPr/>
      <dgm:t>
        <a:bodyPr/>
        <a:lstStyle/>
        <a:p>
          <a:pPr rtl="0"/>
          <a:r>
            <a:rPr lang="cs-CZ" dirty="0" smtClean="0"/>
            <a:t>Věta je pojmenována podle řeckého vědce a filozofa Pythagora ze Samu, který žil v 6.století před naším letopočtem.</a:t>
          </a:r>
          <a:endParaRPr lang="cs-CZ" dirty="0"/>
        </a:p>
      </dgm:t>
    </dgm:pt>
    <dgm:pt modelId="{FD6C7FE5-2754-48C6-A230-77F1ACA878C8}" type="parTrans" cxnId="{89D7D884-BCDD-4B9C-92EB-58DC9AB4C8B8}">
      <dgm:prSet/>
      <dgm:spPr/>
      <dgm:t>
        <a:bodyPr/>
        <a:lstStyle/>
        <a:p>
          <a:endParaRPr lang="cs-CZ"/>
        </a:p>
      </dgm:t>
    </dgm:pt>
    <dgm:pt modelId="{D57CB669-57D3-4EFE-ABB8-C1C5FB227134}" type="sibTrans" cxnId="{89D7D884-BCDD-4B9C-92EB-58DC9AB4C8B8}">
      <dgm:prSet/>
      <dgm:spPr/>
      <dgm:t>
        <a:bodyPr/>
        <a:lstStyle/>
        <a:p>
          <a:endParaRPr lang="cs-CZ"/>
        </a:p>
      </dgm:t>
    </dgm:pt>
    <dgm:pt modelId="{31022356-EC7A-4319-AB48-E12F5A35C0E4}" type="pres">
      <dgm:prSet presAssocID="{EF5EE17A-FAC3-44F9-9E21-D53FF98ADE7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CBA294-8D9B-4D13-B000-359BF40ABCBD}" type="pres">
      <dgm:prSet presAssocID="{F767CFEA-271E-4C80-824E-AC8A27EB14F8}" presName="parentText" presStyleLbl="node1" presStyleIdx="0" presStyleCnt="1" custLinFactNeighborX="-3604" custLinFactNeighborY="-2162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7CF66F-AB27-4C31-8507-E7E58385D283}" type="presOf" srcId="{F767CFEA-271E-4C80-824E-AC8A27EB14F8}" destId="{58CBA294-8D9B-4D13-B000-359BF40ABCBD}" srcOrd="0" destOrd="0" presId="urn:microsoft.com/office/officeart/2005/8/layout/vList2"/>
    <dgm:cxn modelId="{89D7D884-BCDD-4B9C-92EB-58DC9AB4C8B8}" srcId="{EF5EE17A-FAC3-44F9-9E21-D53FF98ADE74}" destId="{F767CFEA-271E-4C80-824E-AC8A27EB14F8}" srcOrd="0" destOrd="0" parTransId="{FD6C7FE5-2754-48C6-A230-77F1ACA878C8}" sibTransId="{D57CB669-57D3-4EFE-ABB8-C1C5FB227134}"/>
    <dgm:cxn modelId="{5E606148-9E28-4F0A-80D1-EC7699467881}" type="presOf" srcId="{EF5EE17A-FAC3-44F9-9E21-D53FF98ADE74}" destId="{31022356-EC7A-4319-AB48-E12F5A35C0E4}" srcOrd="0" destOrd="0" presId="urn:microsoft.com/office/officeart/2005/8/layout/vList2"/>
    <dgm:cxn modelId="{026F3402-2D6F-4700-BAA2-2F71DA7F8F54}" type="presParOf" srcId="{31022356-EC7A-4319-AB48-E12F5A35C0E4}" destId="{58CBA294-8D9B-4D13-B000-359BF40ABC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D1A5E1-544B-4F12-9A16-495F242F9303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EBBC80B3-A705-4FE9-B072-10E556311BF7}">
      <dgm:prSet/>
      <dgm:spPr/>
      <dgm:t>
        <a:bodyPr/>
        <a:lstStyle/>
        <a:p>
          <a:pPr rtl="0"/>
          <a:r>
            <a:rPr lang="cs-CZ" dirty="0" smtClean="0"/>
            <a:t>Využívali ji ale již starověcí egyptští stavitelé pro vytyčení pravého úhlu při stavbě pyramid pomocí provazu se 13 uzly.</a:t>
          </a:r>
          <a:endParaRPr lang="cs-CZ" dirty="0"/>
        </a:p>
      </dgm:t>
    </dgm:pt>
    <dgm:pt modelId="{D732D426-F618-4E7C-8C0E-90F0F215D664}" type="parTrans" cxnId="{AA577DD9-CA4C-42FD-916F-4E6C738DECCB}">
      <dgm:prSet/>
      <dgm:spPr/>
      <dgm:t>
        <a:bodyPr/>
        <a:lstStyle/>
        <a:p>
          <a:endParaRPr lang="cs-CZ"/>
        </a:p>
      </dgm:t>
    </dgm:pt>
    <dgm:pt modelId="{E24D73E0-AF36-40F5-9BF5-4C65BE772F78}" type="sibTrans" cxnId="{AA577DD9-CA4C-42FD-916F-4E6C738DECCB}">
      <dgm:prSet/>
      <dgm:spPr/>
      <dgm:t>
        <a:bodyPr/>
        <a:lstStyle/>
        <a:p>
          <a:endParaRPr lang="cs-CZ"/>
        </a:p>
      </dgm:t>
    </dgm:pt>
    <dgm:pt modelId="{5580FC00-75F7-402C-AD78-DAE9A4796E57}" type="pres">
      <dgm:prSet presAssocID="{25D1A5E1-544B-4F12-9A16-495F242F930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2A044CE-2F53-4F6C-8601-E69C658F18EC}" type="pres">
      <dgm:prSet presAssocID="{EBBC80B3-A705-4FE9-B072-10E556311BF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E168CA-E287-44B9-AC3B-F0E6282FF365}" type="presOf" srcId="{25D1A5E1-544B-4F12-9A16-495F242F9303}" destId="{5580FC00-75F7-402C-AD78-DAE9A4796E57}" srcOrd="0" destOrd="0" presId="urn:microsoft.com/office/officeart/2005/8/layout/vList2"/>
    <dgm:cxn modelId="{BAA0AB41-C3EE-4E3A-A477-394E96C2A7D1}" type="presOf" srcId="{EBBC80B3-A705-4FE9-B072-10E556311BF7}" destId="{92A044CE-2F53-4F6C-8601-E69C658F18EC}" srcOrd="0" destOrd="0" presId="urn:microsoft.com/office/officeart/2005/8/layout/vList2"/>
    <dgm:cxn modelId="{AA577DD9-CA4C-42FD-916F-4E6C738DECCB}" srcId="{25D1A5E1-544B-4F12-9A16-495F242F9303}" destId="{EBBC80B3-A705-4FE9-B072-10E556311BF7}" srcOrd="0" destOrd="0" parTransId="{D732D426-F618-4E7C-8C0E-90F0F215D664}" sibTransId="{E24D73E0-AF36-40F5-9BF5-4C65BE772F78}"/>
    <dgm:cxn modelId="{81B12E59-3159-4D5E-B454-E4952E0F5E37}" type="presParOf" srcId="{5580FC00-75F7-402C-AD78-DAE9A4796E57}" destId="{92A044CE-2F53-4F6C-8601-E69C658F18E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C84BD6-4A45-403D-87E0-3EEC0B59661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68AB0C68-6A22-4D63-A523-604F7E0172BB}">
      <dgm:prSet/>
      <dgm:spPr/>
      <dgm:t>
        <a:bodyPr/>
        <a:lstStyle/>
        <a:p>
          <a:pPr rtl="0"/>
          <a:r>
            <a:rPr lang="cs-CZ" dirty="0" smtClean="0"/>
            <a:t>První uzel se spojí s posledním a vytvoří se trojúhelník o stranách 3, 4, 5, ten je pravoúhlý.</a:t>
          </a:r>
          <a:endParaRPr lang="cs-CZ" dirty="0"/>
        </a:p>
      </dgm:t>
    </dgm:pt>
    <dgm:pt modelId="{1CD1C3BA-CFB1-4224-B9B2-4A606932F771}" type="parTrans" cxnId="{6090130A-7CD1-4E14-BD7D-A6B24CAFB7A4}">
      <dgm:prSet/>
      <dgm:spPr/>
      <dgm:t>
        <a:bodyPr/>
        <a:lstStyle/>
        <a:p>
          <a:endParaRPr lang="cs-CZ"/>
        </a:p>
      </dgm:t>
    </dgm:pt>
    <dgm:pt modelId="{11A24074-727E-4865-BF6A-4007E5DEABF0}" type="sibTrans" cxnId="{6090130A-7CD1-4E14-BD7D-A6B24CAFB7A4}">
      <dgm:prSet/>
      <dgm:spPr/>
      <dgm:t>
        <a:bodyPr/>
        <a:lstStyle/>
        <a:p>
          <a:endParaRPr lang="cs-CZ"/>
        </a:p>
      </dgm:t>
    </dgm:pt>
    <dgm:pt modelId="{23B31D98-92A0-4305-9AEC-D6E7D9432D28}" type="pres">
      <dgm:prSet presAssocID="{BEC84BD6-4A45-403D-87E0-3EEC0B59661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23E199E-302B-4FA5-8D94-424A5452A2C7}" type="pres">
      <dgm:prSet presAssocID="{68AB0C68-6A22-4D63-A523-604F7E0172B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90130A-7CD1-4E14-BD7D-A6B24CAFB7A4}" srcId="{BEC84BD6-4A45-403D-87E0-3EEC0B596616}" destId="{68AB0C68-6A22-4D63-A523-604F7E0172BB}" srcOrd="0" destOrd="0" parTransId="{1CD1C3BA-CFB1-4224-B9B2-4A606932F771}" sibTransId="{11A24074-727E-4865-BF6A-4007E5DEABF0}"/>
    <dgm:cxn modelId="{3A61ED61-686C-4597-A7DE-CB879DB2184A}" type="presOf" srcId="{68AB0C68-6A22-4D63-A523-604F7E0172BB}" destId="{C23E199E-302B-4FA5-8D94-424A5452A2C7}" srcOrd="0" destOrd="0" presId="urn:microsoft.com/office/officeart/2005/8/layout/vList2"/>
    <dgm:cxn modelId="{4DDD0A92-E1D0-4FDE-A1E1-12013D886383}" type="presOf" srcId="{BEC84BD6-4A45-403D-87E0-3EEC0B596616}" destId="{23B31D98-92A0-4305-9AEC-D6E7D9432D28}" srcOrd="0" destOrd="0" presId="urn:microsoft.com/office/officeart/2005/8/layout/vList2"/>
    <dgm:cxn modelId="{0D00980D-C68B-42F6-B139-ABAE6027F370}" type="presParOf" srcId="{23B31D98-92A0-4305-9AEC-D6E7D9432D28}" destId="{C23E199E-302B-4FA5-8D94-424A5452A2C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3BE7D4-B6D7-4D05-98AB-7D21271E8504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D72AE035-8E3E-48DC-A41B-D2930CD592CB}">
      <dgm:prSet/>
      <dgm:spPr/>
      <dgm:t>
        <a:bodyPr/>
        <a:lstStyle/>
        <a:p>
          <a:pPr rtl="0"/>
          <a:r>
            <a:rPr lang="cs-CZ" smtClean="0"/>
            <a:t>Pythagorova věta</a:t>
          </a:r>
          <a:endParaRPr lang="cs-CZ"/>
        </a:p>
      </dgm:t>
    </dgm:pt>
    <dgm:pt modelId="{97A72D4F-8704-4A67-95E0-CDB3223809FF}" type="parTrans" cxnId="{DEB66A5E-2CB0-494B-9111-79F4B92508FE}">
      <dgm:prSet/>
      <dgm:spPr/>
      <dgm:t>
        <a:bodyPr/>
        <a:lstStyle/>
        <a:p>
          <a:endParaRPr lang="cs-CZ"/>
        </a:p>
      </dgm:t>
    </dgm:pt>
    <dgm:pt modelId="{C84B224B-2BED-4FAA-B280-0259727863A0}" type="sibTrans" cxnId="{DEB66A5E-2CB0-494B-9111-79F4B92508FE}">
      <dgm:prSet/>
      <dgm:spPr/>
      <dgm:t>
        <a:bodyPr/>
        <a:lstStyle/>
        <a:p>
          <a:endParaRPr lang="cs-CZ"/>
        </a:p>
      </dgm:t>
    </dgm:pt>
    <dgm:pt modelId="{CC07D3EE-4140-4E6B-BCC1-44433D96EAE5}" type="pres">
      <dgm:prSet presAssocID="{8D3BE7D4-B6D7-4D05-98AB-7D21271E850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677D38-E7B1-4962-AD5B-6AD423ECF567}" type="pres">
      <dgm:prSet presAssocID="{D72AE035-8E3E-48DC-A41B-D2930CD592CB}" presName="parentText" presStyleLbl="node1" presStyleIdx="0" presStyleCnt="1" custScaleX="100000" custScaleY="120701" custLinFactNeighborX="-1500" custLinFactNeighborY="-33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3ABFD6-410C-4186-A3B9-C9D5C2A842A3}" type="presOf" srcId="{D72AE035-8E3E-48DC-A41B-D2930CD592CB}" destId="{6F677D38-E7B1-4962-AD5B-6AD423ECF567}" srcOrd="0" destOrd="0" presId="urn:microsoft.com/office/officeart/2005/8/layout/vList2"/>
    <dgm:cxn modelId="{DEB66A5E-2CB0-494B-9111-79F4B92508FE}" srcId="{8D3BE7D4-B6D7-4D05-98AB-7D21271E8504}" destId="{D72AE035-8E3E-48DC-A41B-D2930CD592CB}" srcOrd="0" destOrd="0" parTransId="{97A72D4F-8704-4A67-95E0-CDB3223809FF}" sibTransId="{C84B224B-2BED-4FAA-B280-0259727863A0}"/>
    <dgm:cxn modelId="{6596BEAE-1E4A-4FAF-861D-D7996773B456}" type="presOf" srcId="{8D3BE7D4-B6D7-4D05-98AB-7D21271E8504}" destId="{CC07D3EE-4140-4E6B-BCC1-44433D96EAE5}" srcOrd="0" destOrd="0" presId="urn:microsoft.com/office/officeart/2005/8/layout/vList2"/>
    <dgm:cxn modelId="{1F81AB5F-6E24-4F2F-9012-D5E2F873BDFB}" type="presParOf" srcId="{CC07D3EE-4140-4E6B-BCC1-44433D96EAE5}" destId="{6F677D38-E7B1-4962-AD5B-6AD423ECF56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2F7F5E-EF43-4DF7-A337-DD23A8D5702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D88A48DE-3F87-4D45-BCBD-11337CEBCCE8}">
      <dgm:prSet/>
      <dgm:spPr/>
      <dgm:t>
        <a:bodyPr/>
        <a:lstStyle/>
        <a:p>
          <a:pPr rtl="0"/>
          <a:r>
            <a:rPr lang="cs-CZ" dirty="0" smtClean="0"/>
            <a:t>a</a:t>
          </a:r>
          <a:r>
            <a:rPr lang="cs-CZ" baseline="30000" dirty="0" smtClean="0"/>
            <a:t>2</a:t>
          </a:r>
          <a:r>
            <a:rPr lang="cs-CZ" dirty="0" smtClean="0"/>
            <a:t> + b</a:t>
          </a:r>
          <a:r>
            <a:rPr lang="cs-CZ" baseline="30000" dirty="0" smtClean="0"/>
            <a:t>2</a:t>
          </a:r>
          <a:r>
            <a:rPr lang="cs-CZ" dirty="0" smtClean="0"/>
            <a:t> = c</a:t>
          </a:r>
          <a:r>
            <a:rPr lang="cs-CZ" baseline="30000" dirty="0" smtClean="0"/>
            <a:t>2 </a:t>
          </a:r>
          <a:endParaRPr lang="cs-CZ" dirty="0"/>
        </a:p>
      </dgm:t>
    </dgm:pt>
    <dgm:pt modelId="{367195C0-AE4A-49BA-AD58-2B3E53246757}" type="parTrans" cxnId="{A585B6C7-6E82-4992-99ED-594EC76B7874}">
      <dgm:prSet/>
      <dgm:spPr/>
      <dgm:t>
        <a:bodyPr/>
        <a:lstStyle/>
        <a:p>
          <a:endParaRPr lang="cs-CZ"/>
        </a:p>
      </dgm:t>
    </dgm:pt>
    <dgm:pt modelId="{B29F5486-BCB3-4EB2-B537-3DE6D8BF25AE}" type="sibTrans" cxnId="{A585B6C7-6E82-4992-99ED-594EC76B7874}">
      <dgm:prSet/>
      <dgm:spPr/>
      <dgm:t>
        <a:bodyPr/>
        <a:lstStyle/>
        <a:p>
          <a:endParaRPr lang="cs-CZ"/>
        </a:p>
      </dgm:t>
    </dgm:pt>
    <dgm:pt modelId="{7F6DD60B-D957-438D-9BB3-13CBBFDE78DE}" type="pres">
      <dgm:prSet presAssocID="{312F7F5E-EF43-4DF7-A337-DD23A8D5702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167170-6F52-4FB5-ACAC-393F179CD76A}" type="pres">
      <dgm:prSet presAssocID="{D88A48DE-3F87-4D45-BCBD-11337CEBCCE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85B6C7-6E82-4992-99ED-594EC76B7874}" srcId="{312F7F5E-EF43-4DF7-A337-DD23A8D5702C}" destId="{D88A48DE-3F87-4D45-BCBD-11337CEBCCE8}" srcOrd="0" destOrd="0" parTransId="{367195C0-AE4A-49BA-AD58-2B3E53246757}" sibTransId="{B29F5486-BCB3-4EB2-B537-3DE6D8BF25AE}"/>
    <dgm:cxn modelId="{AAB107F6-25B4-449F-9E39-25A7B8E76D3C}" type="presOf" srcId="{312F7F5E-EF43-4DF7-A337-DD23A8D5702C}" destId="{7F6DD60B-D957-438D-9BB3-13CBBFDE78DE}" srcOrd="0" destOrd="0" presId="urn:microsoft.com/office/officeart/2005/8/layout/vList2"/>
    <dgm:cxn modelId="{6578709A-2EB1-4F2B-805D-1EC3898CADE1}" type="presOf" srcId="{D88A48DE-3F87-4D45-BCBD-11337CEBCCE8}" destId="{65167170-6F52-4FB5-ACAC-393F179CD76A}" srcOrd="0" destOrd="0" presId="urn:microsoft.com/office/officeart/2005/8/layout/vList2"/>
    <dgm:cxn modelId="{9E8B95E6-243A-40F2-8AA1-9FED8491259D}" type="presParOf" srcId="{7F6DD60B-D957-438D-9BB3-13CBBFDE78DE}" destId="{65167170-6F52-4FB5-ACAC-393F179CD76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5B723E-5319-4CBA-956C-5A70A7EEDCD3}" type="doc">
      <dgm:prSet loTypeId="urn:microsoft.com/office/officeart/2005/8/layout/vList2" loCatId="list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E7217B44-3045-4F85-B954-7BA080E4CE18}">
      <dgm:prSet/>
      <dgm:spPr/>
      <dgm:t>
        <a:bodyPr/>
        <a:lstStyle/>
        <a:p>
          <a:pPr rtl="0"/>
          <a:r>
            <a:rPr lang="cs-CZ" dirty="0" smtClean="0"/>
            <a:t>Vypočítej přeponu pravoúhlého trojúhelníku </a:t>
          </a:r>
          <a:r>
            <a:rPr lang="cs-CZ" dirty="0" smtClean="0"/>
            <a:t>s odvěsnami </a:t>
          </a:r>
          <a:r>
            <a:rPr lang="cs-CZ" dirty="0" smtClean="0"/>
            <a:t>k=16m a l=22m.</a:t>
          </a:r>
          <a:endParaRPr lang="cs-CZ" dirty="0"/>
        </a:p>
      </dgm:t>
    </dgm:pt>
    <dgm:pt modelId="{0CC8A8B9-F76F-4AE6-875F-65CBE8FE5CA3}" type="parTrans" cxnId="{DE754375-6AF5-4105-8AAE-222079430C1E}">
      <dgm:prSet/>
      <dgm:spPr/>
      <dgm:t>
        <a:bodyPr/>
        <a:lstStyle/>
        <a:p>
          <a:endParaRPr lang="cs-CZ"/>
        </a:p>
      </dgm:t>
    </dgm:pt>
    <dgm:pt modelId="{8F38C410-EA24-476F-9B01-71EA4BF70186}" type="sibTrans" cxnId="{DE754375-6AF5-4105-8AAE-222079430C1E}">
      <dgm:prSet/>
      <dgm:spPr/>
      <dgm:t>
        <a:bodyPr/>
        <a:lstStyle/>
        <a:p>
          <a:endParaRPr lang="cs-CZ"/>
        </a:p>
      </dgm:t>
    </dgm:pt>
    <dgm:pt modelId="{33C07200-A8B1-458E-9A82-B7B0ADA07919}" type="pres">
      <dgm:prSet presAssocID="{745B723E-5319-4CBA-956C-5A70A7EEDCD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2B315B-13D7-4C15-9847-E6A5F9AE35DF}" type="pres">
      <dgm:prSet presAssocID="{E7217B44-3045-4F85-B954-7BA080E4CE18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2CEE8F-A976-477D-A2A3-807191EA1299}" type="presOf" srcId="{E7217B44-3045-4F85-B954-7BA080E4CE18}" destId="{3E2B315B-13D7-4C15-9847-E6A5F9AE35DF}" srcOrd="0" destOrd="0" presId="urn:microsoft.com/office/officeart/2005/8/layout/vList2"/>
    <dgm:cxn modelId="{DE754375-6AF5-4105-8AAE-222079430C1E}" srcId="{745B723E-5319-4CBA-956C-5A70A7EEDCD3}" destId="{E7217B44-3045-4F85-B954-7BA080E4CE18}" srcOrd="0" destOrd="0" parTransId="{0CC8A8B9-F76F-4AE6-875F-65CBE8FE5CA3}" sibTransId="{8F38C410-EA24-476F-9B01-71EA4BF70186}"/>
    <dgm:cxn modelId="{FEE62F92-7310-42AF-B5A7-674B6E084EB3}" type="presOf" srcId="{745B723E-5319-4CBA-956C-5A70A7EEDCD3}" destId="{33C07200-A8B1-458E-9A82-B7B0ADA07919}" srcOrd="0" destOrd="0" presId="urn:microsoft.com/office/officeart/2005/8/layout/vList2"/>
    <dgm:cxn modelId="{D8374838-9656-45BE-AF2B-155B4C7DF9C2}" type="presParOf" srcId="{33C07200-A8B1-458E-9A82-B7B0ADA07919}" destId="{3E2B315B-13D7-4C15-9847-E6A5F9AE35D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DC566C2-3EF2-4763-857F-7F304F533379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B2A34F01-1981-490E-8F0A-EB78A88BA1C5}">
      <dgm:prSet/>
      <dgm:spPr/>
      <dgm:t>
        <a:bodyPr/>
        <a:lstStyle/>
        <a:p>
          <a:pPr rtl="0"/>
          <a:r>
            <a:rPr lang="cs-CZ" smtClean="0"/>
            <a:t>Urči délku strany a v pravoúhlém trojúhelníku ABC s pravým úhlem u vrcholu C, je-li strana b=8cm a strana c=11cm.</a:t>
          </a:r>
          <a:endParaRPr lang="cs-CZ"/>
        </a:p>
      </dgm:t>
    </dgm:pt>
    <dgm:pt modelId="{4888D431-6232-4137-B75B-A9C835805087}" type="parTrans" cxnId="{92818029-0B04-4AEB-BC49-773289241DA4}">
      <dgm:prSet/>
      <dgm:spPr/>
      <dgm:t>
        <a:bodyPr/>
        <a:lstStyle/>
        <a:p>
          <a:endParaRPr lang="cs-CZ"/>
        </a:p>
      </dgm:t>
    </dgm:pt>
    <dgm:pt modelId="{FFCFFA02-77DC-44DF-8D13-455B568D5974}" type="sibTrans" cxnId="{92818029-0B04-4AEB-BC49-773289241DA4}">
      <dgm:prSet/>
      <dgm:spPr/>
      <dgm:t>
        <a:bodyPr/>
        <a:lstStyle/>
        <a:p>
          <a:endParaRPr lang="cs-CZ"/>
        </a:p>
      </dgm:t>
    </dgm:pt>
    <dgm:pt modelId="{6C1FA8AE-512E-489D-AFAC-EED438623632}" type="pres">
      <dgm:prSet presAssocID="{EDC566C2-3EF2-4763-857F-7F304F53337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BF63F22-CB14-402E-8CE8-B3DF9FA5872E}" type="pres">
      <dgm:prSet presAssocID="{B2A34F01-1981-490E-8F0A-EB78A88BA1C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B2AD4D-9CF7-4FCD-A9F5-F55E8D399B5C}" type="presOf" srcId="{EDC566C2-3EF2-4763-857F-7F304F533379}" destId="{6C1FA8AE-512E-489D-AFAC-EED438623632}" srcOrd="0" destOrd="0" presId="urn:microsoft.com/office/officeart/2005/8/layout/vList2"/>
    <dgm:cxn modelId="{EB5BB861-A3C3-4CB9-B3A5-EB81A902F5EE}" type="presOf" srcId="{B2A34F01-1981-490E-8F0A-EB78A88BA1C5}" destId="{9BF63F22-CB14-402E-8CE8-B3DF9FA5872E}" srcOrd="0" destOrd="0" presId="urn:microsoft.com/office/officeart/2005/8/layout/vList2"/>
    <dgm:cxn modelId="{92818029-0B04-4AEB-BC49-773289241DA4}" srcId="{EDC566C2-3EF2-4763-857F-7F304F533379}" destId="{B2A34F01-1981-490E-8F0A-EB78A88BA1C5}" srcOrd="0" destOrd="0" parTransId="{4888D431-6232-4137-B75B-A9C835805087}" sibTransId="{FFCFFA02-77DC-44DF-8D13-455B568D5974}"/>
    <dgm:cxn modelId="{63A058F7-F919-4234-9145-55BA0CF72A5E}" type="presParOf" srcId="{6C1FA8AE-512E-489D-AFAC-EED438623632}" destId="{9BF63F22-CB14-402E-8CE8-B3DF9FA5872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972A648-03B1-425C-B09B-5456C50D8899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4A377BB7-0E7F-4E27-80AB-C529862DDE7E}">
      <dgm:prSet/>
      <dgm:spPr/>
      <dgm:t>
        <a:bodyPr/>
        <a:lstStyle/>
        <a:p>
          <a:pPr rtl="0"/>
          <a:r>
            <a:rPr lang="cs-CZ" smtClean="0"/>
            <a:t>Platí i věta obrácená:</a:t>
          </a:r>
          <a:endParaRPr lang="cs-CZ"/>
        </a:p>
      </dgm:t>
    </dgm:pt>
    <dgm:pt modelId="{F93C225C-FA0D-4CBE-BF57-ABC357EBB01B}" type="parTrans" cxnId="{CC5EEBA7-0D63-41FF-A91A-42002F632236}">
      <dgm:prSet/>
      <dgm:spPr/>
      <dgm:t>
        <a:bodyPr/>
        <a:lstStyle/>
        <a:p>
          <a:endParaRPr lang="cs-CZ"/>
        </a:p>
      </dgm:t>
    </dgm:pt>
    <dgm:pt modelId="{52BA46C3-2372-4984-8EDE-FE1C1870A1D8}" type="sibTrans" cxnId="{CC5EEBA7-0D63-41FF-A91A-42002F632236}">
      <dgm:prSet/>
      <dgm:spPr/>
      <dgm:t>
        <a:bodyPr/>
        <a:lstStyle/>
        <a:p>
          <a:endParaRPr lang="cs-CZ"/>
        </a:p>
      </dgm:t>
    </dgm:pt>
    <dgm:pt modelId="{42C03964-F022-473E-B1D7-29F37E14F3F9}">
      <dgm:prSet/>
      <dgm:spPr/>
      <dgm:t>
        <a:bodyPr/>
        <a:lstStyle/>
        <a:p>
          <a:pPr rtl="0"/>
          <a:r>
            <a:rPr lang="cs-CZ" smtClean="0"/>
            <a:t>Jsou-li a,b,c délky stran trojúhelníku a platí-li pro ně a</a:t>
          </a:r>
          <a:r>
            <a:rPr lang="cs-CZ" baseline="30000" smtClean="0"/>
            <a:t>2</a:t>
          </a:r>
          <a:r>
            <a:rPr lang="cs-CZ" smtClean="0"/>
            <a:t> + b</a:t>
          </a:r>
          <a:r>
            <a:rPr lang="cs-CZ" baseline="30000" smtClean="0"/>
            <a:t>2</a:t>
          </a:r>
          <a:r>
            <a:rPr lang="cs-CZ" smtClean="0"/>
            <a:t> = c</a:t>
          </a:r>
          <a:r>
            <a:rPr lang="cs-CZ" baseline="30000" smtClean="0"/>
            <a:t>2</a:t>
          </a:r>
          <a:r>
            <a:rPr lang="cs-CZ" smtClean="0"/>
            <a:t> ,pak je trojúhelník pravoúhlý.</a:t>
          </a:r>
          <a:r>
            <a:rPr lang="cs-CZ" baseline="30000" smtClean="0"/>
            <a:t> </a:t>
          </a:r>
          <a:endParaRPr lang="cs-CZ"/>
        </a:p>
      </dgm:t>
    </dgm:pt>
    <dgm:pt modelId="{3CB746F9-E097-4BA8-A568-BD39958ADF6A}" type="parTrans" cxnId="{7CB66916-F512-4C10-88C8-44550C18AE55}">
      <dgm:prSet/>
      <dgm:spPr/>
      <dgm:t>
        <a:bodyPr/>
        <a:lstStyle/>
        <a:p>
          <a:endParaRPr lang="cs-CZ"/>
        </a:p>
      </dgm:t>
    </dgm:pt>
    <dgm:pt modelId="{C4D2884B-F72E-4152-9392-7C12B1A7341D}" type="sibTrans" cxnId="{7CB66916-F512-4C10-88C8-44550C18AE55}">
      <dgm:prSet/>
      <dgm:spPr/>
      <dgm:t>
        <a:bodyPr/>
        <a:lstStyle/>
        <a:p>
          <a:endParaRPr lang="cs-CZ"/>
        </a:p>
      </dgm:t>
    </dgm:pt>
    <dgm:pt modelId="{1B1F735A-8960-4DB3-8DC0-4F9259F0FA4B}" type="pres">
      <dgm:prSet presAssocID="{4972A648-03B1-425C-B09B-5456C50D889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A220DD-FEBC-49E6-8BE0-E42C479A7475}" type="pres">
      <dgm:prSet presAssocID="{4A377BB7-0E7F-4E27-80AB-C529862DDE7E}" presName="parentText" presStyleLbl="node1" presStyleIdx="0" presStyleCnt="2" custLinFactY="-36782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D5446-CABA-4423-AE3E-E7D7D4081C6D}" type="pres">
      <dgm:prSet presAssocID="{52BA46C3-2372-4984-8EDE-FE1C1870A1D8}" presName="spacer" presStyleCnt="0"/>
      <dgm:spPr/>
    </dgm:pt>
    <dgm:pt modelId="{8C732CAB-76CF-4D3D-B8A1-B2FECD096593}" type="pres">
      <dgm:prSet presAssocID="{42C03964-F022-473E-B1D7-29F37E14F3F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5EEBA7-0D63-41FF-A91A-42002F632236}" srcId="{4972A648-03B1-425C-B09B-5456C50D8899}" destId="{4A377BB7-0E7F-4E27-80AB-C529862DDE7E}" srcOrd="0" destOrd="0" parTransId="{F93C225C-FA0D-4CBE-BF57-ABC357EBB01B}" sibTransId="{52BA46C3-2372-4984-8EDE-FE1C1870A1D8}"/>
    <dgm:cxn modelId="{3F3DD20E-3C95-463D-BD82-F25AEAA97E58}" type="presOf" srcId="{4A377BB7-0E7F-4E27-80AB-C529862DDE7E}" destId="{BCA220DD-FEBC-49E6-8BE0-E42C479A7475}" srcOrd="0" destOrd="0" presId="urn:microsoft.com/office/officeart/2005/8/layout/vList2"/>
    <dgm:cxn modelId="{5825D020-F788-412B-888F-41E8495B5DF2}" type="presOf" srcId="{4972A648-03B1-425C-B09B-5456C50D8899}" destId="{1B1F735A-8960-4DB3-8DC0-4F9259F0FA4B}" srcOrd="0" destOrd="0" presId="urn:microsoft.com/office/officeart/2005/8/layout/vList2"/>
    <dgm:cxn modelId="{B382E984-0E07-4025-B37E-53F3569392BE}" type="presOf" srcId="{42C03964-F022-473E-B1D7-29F37E14F3F9}" destId="{8C732CAB-76CF-4D3D-B8A1-B2FECD096593}" srcOrd="0" destOrd="0" presId="urn:microsoft.com/office/officeart/2005/8/layout/vList2"/>
    <dgm:cxn modelId="{7CB66916-F512-4C10-88C8-44550C18AE55}" srcId="{4972A648-03B1-425C-B09B-5456C50D8899}" destId="{42C03964-F022-473E-B1D7-29F37E14F3F9}" srcOrd="1" destOrd="0" parTransId="{3CB746F9-E097-4BA8-A568-BD39958ADF6A}" sibTransId="{C4D2884B-F72E-4152-9392-7C12B1A7341D}"/>
    <dgm:cxn modelId="{D3FC7356-632F-4DAA-8D0E-747229B41911}" type="presParOf" srcId="{1B1F735A-8960-4DB3-8DC0-4F9259F0FA4B}" destId="{BCA220DD-FEBC-49E6-8BE0-E42C479A7475}" srcOrd="0" destOrd="0" presId="urn:microsoft.com/office/officeart/2005/8/layout/vList2"/>
    <dgm:cxn modelId="{8DB4CF19-DCD5-4D66-B906-B1631FBC847E}" type="presParOf" srcId="{1B1F735A-8960-4DB3-8DC0-4F9259F0FA4B}" destId="{EC6D5446-CABA-4423-AE3E-E7D7D4081C6D}" srcOrd="1" destOrd="0" presId="urn:microsoft.com/office/officeart/2005/8/layout/vList2"/>
    <dgm:cxn modelId="{16BB79ED-B6F9-4D8D-8D7D-1D89F1E6FBF3}" type="presParOf" srcId="{1B1F735A-8960-4DB3-8DC0-4F9259F0FA4B}" destId="{8C732CAB-76CF-4D3D-B8A1-B2FECD0965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50DD65-A3B4-4725-9226-C5054A37CCD8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3B1B67D1-9B9B-4DE0-98CE-BFE0DC8AACED}">
      <dgm:prSet/>
      <dgm:spPr/>
      <dgm:t>
        <a:bodyPr/>
        <a:lstStyle/>
        <a:p>
          <a:pPr rtl="0"/>
          <a:r>
            <a:rPr lang="cs-CZ" dirty="0" smtClean="0"/>
            <a:t>Opravdu egyptští </a:t>
          </a:r>
          <a:r>
            <a:rPr lang="cs-CZ" dirty="0" smtClean="0"/>
            <a:t>stavitelé </a:t>
          </a:r>
          <a:r>
            <a:rPr lang="cs-CZ" dirty="0" smtClean="0"/>
            <a:t>vytvořili provázkem </a:t>
          </a:r>
          <a:r>
            <a:rPr lang="cs-CZ" dirty="0" smtClean="0"/>
            <a:t>s 13 stejně vzdálenými uzly pravý </a:t>
          </a:r>
          <a:r>
            <a:rPr lang="cs-CZ" dirty="0" smtClean="0"/>
            <a:t>úhel?</a:t>
          </a:r>
          <a:endParaRPr lang="cs-CZ" dirty="0"/>
        </a:p>
      </dgm:t>
    </dgm:pt>
    <dgm:pt modelId="{EB1AF0AB-AF5D-429A-A12C-35E745C5CE02}" type="parTrans" cxnId="{802A9E61-626A-4574-80CB-11D03E3B8799}">
      <dgm:prSet/>
      <dgm:spPr/>
      <dgm:t>
        <a:bodyPr/>
        <a:lstStyle/>
        <a:p>
          <a:endParaRPr lang="cs-CZ"/>
        </a:p>
      </dgm:t>
    </dgm:pt>
    <dgm:pt modelId="{EEDA0C9E-74F3-412F-801C-59C2A5E5617C}" type="sibTrans" cxnId="{802A9E61-626A-4574-80CB-11D03E3B8799}">
      <dgm:prSet/>
      <dgm:spPr/>
      <dgm:t>
        <a:bodyPr/>
        <a:lstStyle/>
        <a:p>
          <a:endParaRPr lang="cs-CZ"/>
        </a:p>
      </dgm:t>
    </dgm:pt>
    <dgm:pt modelId="{15D2A6CE-7EB9-49AA-AA84-2A445CB1D6DE}" type="pres">
      <dgm:prSet presAssocID="{D850DD65-A3B4-4725-9226-C5054A37CCD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330DA1-926F-436B-9A26-3A61F34951CD}" type="pres">
      <dgm:prSet presAssocID="{3B1B67D1-9B9B-4DE0-98CE-BFE0DC8AACED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2A9E61-626A-4574-80CB-11D03E3B8799}" srcId="{D850DD65-A3B4-4725-9226-C5054A37CCD8}" destId="{3B1B67D1-9B9B-4DE0-98CE-BFE0DC8AACED}" srcOrd="0" destOrd="0" parTransId="{EB1AF0AB-AF5D-429A-A12C-35E745C5CE02}" sibTransId="{EEDA0C9E-74F3-412F-801C-59C2A5E5617C}"/>
    <dgm:cxn modelId="{A2880202-A36E-4169-A02C-71823D2944CD}" type="presOf" srcId="{3B1B67D1-9B9B-4DE0-98CE-BFE0DC8AACED}" destId="{12330DA1-926F-436B-9A26-3A61F34951CD}" srcOrd="0" destOrd="0" presId="urn:microsoft.com/office/officeart/2005/8/layout/vList2"/>
    <dgm:cxn modelId="{8C153CB1-ABB2-4326-A370-F2A04674EA90}" type="presOf" srcId="{D850DD65-A3B4-4725-9226-C5054A37CCD8}" destId="{15D2A6CE-7EB9-49AA-AA84-2A445CB1D6DE}" srcOrd="0" destOrd="0" presId="urn:microsoft.com/office/officeart/2005/8/layout/vList2"/>
    <dgm:cxn modelId="{BC909AC1-3155-4E93-9327-5AB6945E0F7C}" type="presParOf" srcId="{15D2A6CE-7EB9-49AA-AA84-2A445CB1D6DE}" destId="{12330DA1-926F-436B-9A26-3A61F34951C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24FF0A0-C34E-4886-8022-CF84C287E481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B8D76B18-CF72-47B8-93C3-793312E0E186}">
      <dgm:prSet/>
      <dgm:spPr/>
      <dgm:t>
        <a:bodyPr/>
        <a:lstStyle/>
        <a:p>
          <a:pPr rtl="0"/>
          <a:r>
            <a:rPr lang="cs-CZ" dirty="0" smtClean="0"/>
            <a:t>Urči, zda je trojúhelník se stranami </a:t>
          </a:r>
          <a:r>
            <a:rPr lang="cs-CZ" dirty="0" smtClean="0"/>
            <a:t>a=6m,b=8m </a:t>
          </a:r>
          <a:r>
            <a:rPr lang="cs-CZ" dirty="0" smtClean="0"/>
            <a:t>a </a:t>
          </a:r>
          <a:r>
            <a:rPr lang="cs-CZ" dirty="0" smtClean="0"/>
            <a:t>c=10m </a:t>
          </a:r>
          <a:r>
            <a:rPr lang="cs-CZ" dirty="0" smtClean="0"/>
            <a:t>pravoúhlý.</a:t>
          </a:r>
          <a:endParaRPr lang="cs-CZ" dirty="0"/>
        </a:p>
      </dgm:t>
    </dgm:pt>
    <dgm:pt modelId="{CACA4FE6-D028-49ED-9993-ABB55C7ADAF7}" type="parTrans" cxnId="{8EEBB27A-F761-48CA-A796-DE9E2A6CFBD6}">
      <dgm:prSet/>
      <dgm:spPr/>
      <dgm:t>
        <a:bodyPr/>
        <a:lstStyle/>
        <a:p>
          <a:endParaRPr lang="cs-CZ"/>
        </a:p>
      </dgm:t>
    </dgm:pt>
    <dgm:pt modelId="{ECAD0945-8F8A-4159-AC7B-DA4A90E24EC7}" type="sibTrans" cxnId="{8EEBB27A-F761-48CA-A796-DE9E2A6CFBD6}">
      <dgm:prSet/>
      <dgm:spPr/>
      <dgm:t>
        <a:bodyPr/>
        <a:lstStyle/>
        <a:p>
          <a:endParaRPr lang="cs-CZ"/>
        </a:p>
      </dgm:t>
    </dgm:pt>
    <dgm:pt modelId="{0C156DB4-6808-4159-9744-92326184A550}" type="pres">
      <dgm:prSet presAssocID="{F24FF0A0-C34E-4886-8022-CF84C287E4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AD0314-BB5B-4C65-B209-CD2F04BD1976}" type="pres">
      <dgm:prSet presAssocID="{B8D76B18-CF72-47B8-93C3-793312E0E18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A70CB-E837-41B8-9F33-10C7D10F741A}" type="presOf" srcId="{F24FF0A0-C34E-4886-8022-CF84C287E481}" destId="{0C156DB4-6808-4159-9744-92326184A550}" srcOrd="0" destOrd="0" presId="urn:microsoft.com/office/officeart/2005/8/layout/vList2"/>
    <dgm:cxn modelId="{8EEBB27A-F761-48CA-A796-DE9E2A6CFBD6}" srcId="{F24FF0A0-C34E-4886-8022-CF84C287E481}" destId="{B8D76B18-CF72-47B8-93C3-793312E0E186}" srcOrd="0" destOrd="0" parTransId="{CACA4FE6-D028-49ED-9993-ABB55C7ADAF7}" sibTransId="{ECAD0945-8F8A-4159-AC7B-DA4A90E24EC7}"/>
    <dgm:cxn modelId="{1E50B38D-567E-47AD-91B9-37987A6DDC13}" type="presOf" srcId="{B8D76B18-CF72-47B8-93C3-793312E0E186}" destId="{A6AD0314-BB5B-4C65-B209-CD2F04BD1976}" srcOrd="0" destOrd="0" presId="urn:microsoft.com/office/officeart/2005/8/layout/vList2"/>
    <dgm:cxn modelId="{24FAD61C-0226-4787-94F5-FB034CCBA645}" type="presParOf" srcId="{0C156DB4-6808-4159-9744-92326184A550}" destId="{A6AD0314-BB5B-4C65-B209-CD2F04BD197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BA294-8D9B-4D13-B000-359BF40ABCBD}">
      <dsp:nvSpPr>
        <dsp:cNvPr id="0" name=""/>
        <dsp:cNvSpPr/>
      </dsp:nvSpPr>
      <dsp:spPr>
        <a:xfrm>
          <a:off x="0" y="0"/>
          <a:ext cx="8640960" cy="14215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Věta je pojmenována podle řeckého vědce a filozofa Pythagora ze Samu, který žil v 6.století před naším letopočtem.</a:t>
          </a:r>
          <a:endParaRPr lang="cs-CZ" sz="2700" kern="1200" dirty="0"/>
        </a:p>
      </dsp:txBody>
      <dsp:txXfrm>
        <a:off x="69394" y="69394"/>
        <a:ext cx="8502172" cy="12827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A044CE-2F53-4F6C-8601-E69C658F18EC}">
      <dsp:nvSpPr>
        <dsp:cNvPr id="0" name=""/>
        <dsp:cNvSpPr/>
      </dsp:nvSpPr>
      <dsp:spPr>
        <a:xfrm>
          <a:off x="0" y="12017"/>
          <a:ext cx="8640960" cy="16321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Využívali ji ale již starověcí egyptští stavitelé pro vytyčení pravého úhlu při stavbě pyramid pomocí provazu se 13 uzly.</a:t>
          </a:r>
          <a:endParaRPr lang="cs-CZ" sz="3100" kern="1200" dirty="0"/>
        </a:p>
      </dsp:txBody>
      <dsp:txXfrm>
        <a:off x="79675" y="91692"/>
        <a:ext cx="8481610" cy="1472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E199E-302B-4FA5-8D94-424A5452A2C7}">
      <dsp:nvSpPr>
        <dsp:cNvPr id="0" name=""/>
        <dsp:cNvSpPr/>
      </dsp:nvSpPr>
      <dsp:spPr>
        <a:xfrm>
          <a:off x="0" y="14463"/>
          <a:ext cx="8568952" cy="1123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První uzel se spojí s posledním a vytvoří se trojúhelník o stranách 3, 4, 5, ten je pravoúhlý.</a:t>
          </a:r>
          <a:endParaRPr lang="cs-CZ" sz="3000" kern="1200" dirty="0"/>
        </a:p>
      </dsp:txBody>
      <dsp:txXfrm>
        <a:off x="54830" y="69293"/>
        <a:ext cx="8459292" cy="10135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677D38-E7B1-4962-AD5B-6AD423ECF567}">
      <dsp:nvSpPr>
        <dsp:cNvPr id="0" name=""/>
        <dsp:cNvSpPr/>
      </dsp:nvSpPr>
      <dsp:spPr>
        <a:xfrm>
          <a:off x="0" y="0"/>
          <a:ext cx="3600400" cy="7159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Pythagorova věta</a:t>
          </a:r>
          <a:endParaRPr lang="cs-CZ" sz="2600" kern="1200"/>
        </a:p>
      </dsp:txBody>
      <dsp:txXfrm>
        <a:off x="34952" y="34952"/>
        <a:ext cx="3530496" cy="6460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67170-6F52-4FB5-ACAC-393F179CD76A}">
      <dsp:nvSpPr>
        <dsp:cNvPr id="0" name=""/>
        <dsp:cNvSpPr/>
      </dsp:nvSpPr>
      <dsp:spPr>
        <a:xfrm>
          <a:off x="0" y="102012"/>
          <a:ext cx="2684517" cy="8441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a</a:t>
          </a:r>
          <a:r>
            <a:rPr lang="cs-CZ" sz="3700" kern="1200" baseline="30000" dirty="0" smtClean="0"/>
            <a:t>2</a:t>
          </a:r>
          <a:r>
            <a:rPr lang="cs-CZ" sz="3700" kern="1200" dirty="0" smtClean="0"/>
            <a:t> + b</a:t>
          </a:r>
          <a:r>
            <a:rPr lang="cs-CZ" sz="3700" kern="1200" baseline="30000" dirty="0" smtClean="0"/>
            <a:t>2</a:t>
          </a:r>
          <a:r>
            <a:rPr lang="cs-CZ" sz="3700" kern="1200" dirty="0" smtClean="0"/>
            <a:t> = c</a:t>
          </a:r>
          <a:r>
            <a:rPr lang="cs-CZ" sz="3700" kern="1200" baseline="30000" dirty="0" smtClean="0"/>
            <a:t>2 </a:t>
          </a:r>
          <a:endParaRPr lang="cs-CZ" sz="3700" kern="1200" dirty="0"/>
        </a:p>
      </dsp:txBody>
      <dsp:txXfrm>
        <a:off x="41208" y="143220"/>
        <a:ext cx="2602101" cy="7617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B315B-13D7-4C15-9847-E6A5F9AE35DF}">
      <dsp:nvSpPr>
        <dsp:cNvPr id="0" name=""/>
        <dsp:cNvSpPr/>
      </dsp:nvSpPr>
      <dsp:spPr>
        <a:xfrm>
          <a:off x="0" y="13027"/>
          <a:ext cx="8424936" cy="119808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3">
              <a:shade val="80000"/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Vypočítej přeponu pravoúhlého trojúhelníku </a:t>
          </a:r>
          <a:r>
            <a:rPr lang="cs-CZ" sz="3200" kern="1200" dirty="0" smtClean="0"/>
            <a:t>s odvěsnami </a:t>
          </a:r>
          <a:r>
            <a:rPr lang="cs-CZ" sz="3200" kern="1200" dirty="0" smtClean="0"/>
            <a:t>k=16m a l=22m.</a:t>
          </a:r>
          <a:endParaRPr lang="cs-CZ" sz="3200" kern="1200" dirty="0"/>
        </a:p>
      </dsp:txBody>
      <dsp:txXfrm>
        <a:off x="58485" y="71512"/>
        <a:ext cx="8307966" cy="10811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63F22-CB14-402E-8CE8-B3DF9FA5872E}">
      <dsp:nvSpPr>
        <dsp:cNvPr id="0" name=""/>
        <dsp:cNvSpPr/>
      </dsp:nvSpPr>
      <dsp:spPr>
        <a:xfrm>
          <a:off x="0" y="12017"/>
          <a:ext cx="8496944" cy="163215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dk2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Urči délku strany a v pravoúhlém trojúhelníku ABC s pravým úhlem u vrcholu C, je-li strana b=8cm a strana c=11cm.</a:t>
          </a:r>
          <a:endParaRPr lang="cs-CZ" sz="3100" kern="1200"/>
        </a:p>
      </dsp:txBody>
      <dsp:txXfrm>
        <a:off x="79675" y="91692"/>
        <a:ext cx="8337594" cy="14728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220DD-FEBC-49E6-8BE0-E42C479A7475}">
      <dsp:nvSpPr>
        <dsp:cNvPr id="0" name=""/>
        <dsp:cNvSpPr/>
      </dsp:nvSpPr>
      <dsp:spPr>
        <a:xfrm>
          <a:off x="0" y="0"/>
          <a:ext cx="7488832" cy="102025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Platí i věta obrácená:</a:t>
          </a:r>
          <a:endParaRPr lang="cs-CZ" sz="2700" kern="1200"/>
        </a:p>
      </dsp:txBody>
      <dsp:txXfrm>
        <a:off x="49805" y="49805"/>
        <a:ext cx="7389222" cy="920648"/>
      </dsp:txXfrm>
    </dsp:sp>
    <dsp:sp modelId="{8C732CAB-76CF-4D3D-B8A1-B2FECD096593}">
      <dsp:nvSpPr>
        <dsp:cNvPr id="0" name=""/>
        <dsp:cNvSpPr/>
      </dsp:nvSpPr>
      <dsp:spPr>
        <a:xfrm>
          <a:off x="0" y="1551047"/>
          <a:ext cx="7488832" cy="1020258"/>
        </a:xfrm>
        <a:prstGeom prst="roundRect">
          <a:avLst/>
        </a:prstGeom>
        <a:gradFill rotWithShape="0">
          <a:gsLst>
            <a:gs pos="0">
              <a:schemeClr val="accent2">
                <a:hueOff val="10483529"/>
                <a:satOff val="-1988"/>
                <a:lumOff val="-9999"/>
                <a:alphaOff val="0"/>
                <a:shade val="51000"/>
                <a:satMod val="130000"/>
              </a:schemeClr>
            </a:gs>
            <a:gs pos="80000">
              <a:schemeClr val="accent2">
                <a:hueOff val="10483529"/>
                <a:satOff val="-1988"/>
                <a:lumOff val="-9999"/>
                <a:alphaOff val="0"/>
                <a:shade val="93000"/>
                <a:satMod val="130000"/>
              </a:schemeClr>
            </a:gs>
            <a:gs pos="100000">
              <a:schemeClr val="accent2">
                <a:hueOff val="10483529"/>
                <a:satOff val="-1988"/>
                <a:lumOff val="-999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2">
              <a:hueOff val="10483529"/>
              <a:satOff val="-1988"/>
              <a:lumOff val="-9999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Jsou-li a,b,c délky stran trojúhelníku a platí-li pro ně a</a:t>
          </a:r>
          <a:r>
            <a:rPr lang="cs-CZ" sz="2700" kern="1200" baseline="30000" smtClean="0"/>
            <a:t>2</a:t>
          </a:r>
          <a:r>
            <a:rPr lang="cs-CZ" sz="2700" kern="1200" smtClean="0"/>
            <a:t> + b</a:t>
          </a:r>
          <a:r>
            <a:rPr lang="cs-CZ" sz="2700" kern="1200" baseline="30000" smtClean="0"/>
            <a:t>2</a:t>
          </a:r>
          <a:r>
            <a:rPr lang="cs-CZ" sz="2700" kern="1200" smtClean="0"/>
            <a:t> = c</a:t>
          </a:r>
          <a:r>
            <a:rPr lang="cs-CZ" sz="2700" kern="1200" baseline="30000" smtClean="0"/>
            <a:t>2</a:t>
          </a:r>
          <a:r>
            <a:rPr lang="cs-CZ" sz="2700" kern="1200" smtClean="0"/>
            <a:t> ,pak je trojúhelník pravoúhlý.</a:t>
          </a:r>
          <a:r>
            <a:rPr lang="cs-CZ" sz="2700" kern="1200" baseline="30000" smtClean="0"/>
            <a:t> </a:t>
          </a:r>
          <a:endParaRPr lang="cs-CZ" sz="2700" kern="1200"/>
        </a:p>
      </dsp:txBody>
      <dsp:txXfrm>
        <a:off x="49805" y="1600852"/>
        <a:ext cx="7389222" cy="9206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30DA1-926F-436B-9A26-3A61F34951CD}">
      <dsp:nvSpPr>
        <dsp:cNvPr id="0" name=""/>
        <dsp:cNvSpPr/>
      </dsp:nvSpPr>
      <dsp:spPr>
        <a:xfrm>
          <a:off x="0" y="4745"/>
          <a:ext cx="8424936" cy="11606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Opravdu egyptští </a:t>
          </a:r>
          <a:r>
            <a:rPr lang="cs-CZ" sz="3100" kern="1200" dirty="0" smtClean="0"/>
            <a:t>stavitelé </a:t>
          </a:r>
          <a:r>
            <a:rPr lang="cs-CZ" sz="3100" kern="1200" dirty="0" smtClean="0"/>
            <a:t>vytvořili provázkem </a:t>
          </a:r>
          <a:r>
            <a:rPr lang="cs-CZ" sz="3100" kern="1200" dirty="0" smtClean="0"/>
            <a:t>s 13 stejně vzdálenými uzly pravý </a:t>
          </a:r>
          <a:r>
            <a:rPr lang="cs-CZ" sz="3100" kern="1200" dirty="0" smtClean="0"/>
            <a:t>úhel?</a:t>
          </a:r>
          <a:endParaRPr lang="cs-CZ" sz="3100" kern="1200" dirty="0"/>
        </a:p>
      </dsp:txBody>
      <dsp:txXfrm>
        <a:off x="56658" y="61403"/>
        <a:ext cx="8311620" cy="104732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D0314-BB5B-4C65-B209-CD2F04BD1976}">
      <dsp:nvSpPr>
        <dsp:cNvPr id="0" name=""/>
        <dsp:cNvSpPr/>
      </dsp:nvSpPr>
      <dsp:spPr>
        <a:xfrm>
          <a:off x="0" y="6181"/>
          <a:ext cx="8136904" cy="1085760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6">
              <a:shade val="50000"/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Urči, zda je trojúhelník se stranami </a:t>
          </a:r>
          <a:r>
            <a:rPr lang="cs-CZ" sz="2900" kern="1200" dirty="0" smtClean="0"/>
            <a:t>a=6m,b=8m </a:t>
          </a:r>
          <a:r>
            <a:rPr lang="cs-CZ" sz="2900" kern="1200" dirty="0" smtClean="0"/>
            <a:t>a </a:t>
          </a:r>
          <a:r>
            <a:rPr lang="cs-CZ" sz="2900" kern="1200" dirty="0" smtClean="0"/>
            <a:t>c=10m </a:t>
          </a:r>
          <a:r>
            <a:rPr lang="cs-CZ" sz="2900" kern="1200" dirty="0" smtClean="0"/>
            <a:t>pravoúhlý.</a:t>
          </a:r>
          <a:endParaRPr lang="cs-CZ" sz="2900" kern="1200" dirty="0"/>
        </a:p>
      </dsp:txBody>
      <dsp:txXfrm>
        <a:off x="53002" y="59183"/>
        <a:ext cx="8030900" cy="979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FBDB7D2-BA8B-4246-8ABE-134AE074D05C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5F138512-CBFE-488E-9940-6449D73577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21469" y="2227336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6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Pythagorova věta</a:t>
            </a:r>
          </a:p>
          <a:p>
            <a:pPr>
              <a:defRPr/>
            </a:pPr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872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Pythagorovou větou.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výkladu. Náčrty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18859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Pythagorova 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76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186680058"/>
              </p:ext>
            </p:extLst>
          </p:nvPr>
        </p:nvGraphicFramePr>
        <p:xfrm>
          <a:off x="251520" y="332656"/>
          <a:ext cx="8640960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98075733"/>
              </p:ext>
            </p:extLst>
          </p:nvPr>
        </p:nvGraphicFramePr>
        <p:xfrm>
          <a:off x="251520" y="1988840"/>
          <a:ext cx="8640960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462701797"/>
              </p:ext>
            </p:extLst>
          </p:nvPr>
        </p:nvGraphicFramePr>
        <p:xfrm>
          <a:off x="323528" y="3789040"/>
          <a:ext cx="8568952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159977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9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84250" y="1821048"/>
            <a:ext cx="1800000" cy="182262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2884251" y="1811928"/>
            <a:ext cx="1111686" cy="183174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3540000">
            <a:off x="3311149" y="1119722"/>
            <a:ext cx="2123794" cy="2124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884250" y="3643674"/>
            <a:ext cx="1111686" cy="10800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19672" y="249289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r>
              <a:rPr lang="cs-CZ" sz="3200" baseline="30000" dirty="0" smtClean="0"/>
              <a:t>2         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16057" y="3676382"/>
            <a:ext cx="6480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</a:p>
          <a:p>
            <a:endParaRPr lang="cs-CZ" dirty="0"/>
          </a:p>
          <a:p>
            <a:r>
              <a:rPr lang="cs-CZ" sz="2800" dirty="0" smtClean="0"/>
              <a:t>b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2157099"/>
            <a:ext cx="1707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          </a:t>
            </a:r>
            <a:r>
              <a:rPr lang="cs-CZ" sz="2800" dirty="0" smtClean="0"/>
              <a:t>c</a:t>
            </a:r>
            <a:r>
              <a:rPr lang="cs-CZ" baseline="30000" dirty="0" smtClean="0"/>
              <a:t>2</a:t>
            </a:r>
            <a:r>
              <a:rPr lang="cs-CZ" dirty="0" smtClean="0"/>
              <a:t>       </a:t>
            </a:r>
            <a:endParaRPr lang="cs-CZ" baseline="30000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089799323"/>
              </p:ext>
            </p:extLst>
          </p:nvPr>
        </p:nvGraphicFramePr>
        <p:xfrm>
          <a:off x="488891" y="260648"/>
          <a:ext cx="360040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186253587"/>
              </p:ext>
            </p:extLst>
          </p:nvPr>
        </p:nvGraphicFramePr>
        <p:xfrm>
          <a:off x="5652120" y="3356992"/>
          <a:ext cx="2684517" cy="1048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98760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2" grpId="0"/>
      <p:bldP spid="3" grpId="0"/>
      <p:bldP spid="8" grpId="0"/>
      <p:bldGraphic spid="1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956321583"/>
              </p:ext>
            </p:extLst>
          </p:nvPr>
        </p:nvGraphicFramePr>
        <p:xfrm>
          <a:off x="323528" y="404664"/>
          <a:ext cx="842493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367644" y="2222867"/>
            <a:ext cx="38524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b</a:t>
            </a:r>
            <a:r>
              <a:rPr lang="cs-CZ" sz="2800" baseline="30000" dirty="0"/>
              <a:t>2</a:t>
            </a:r>
            <a:r>
              <a:rPr lang="cs-CZ" sz="2800" dirty="0"/>
              <a:t> = </a:t>
            </a:r>
            <a:r>
              <a:rPr lang="cs-CZ" sz="2800" dirty="0" smtClean="0"/>
              <a:t>c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16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+ 22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c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3341211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27,2m = c</a:t>
            </a:r>
            <a:endParaRPr lang="cs-CZ" sz="2800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6084168" y="2222867"/>
            <a:ext cx="1296144" cy="1134125"/>
          </a:xfrm>
          <a:prstGeom prst="rtTriangl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2789929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16m</a:t>
            </a:r>
          </a:p>
          <a:p>
            <a:endParaRPr lang="cs-CZ" sz="2000" dirty="0"/>
          </a:p>
          <a:p>
            <a:r>
              <a:rPr lang="cs-CZ" sz="2000" dirty="0" smtClean="0"/>
              <a:t>	      22m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8522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259201985"/>
              </p:ext>
            </p:extLst>
          </p:nvPr>
        </p:nvGraphicFramePr>
        <p:xfrm>
          <a:off x="323528" y="260648"/>
          <a:ext cx="8496944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73905" y="2982724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+ 8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= 11</a:t>
            </a:r>
            <a:r>
              <a:rPr lang="cs-CZ" sz="2800" baseline="30000" dirty="0" smtClean="0"/>
              <a:t>2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61319" y="2417231"/>
            <a:ext cx="19944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a</a:t>
            </a:r>
            <a:r>
              <a:rPr lang="cs-CZ" sz="2800" baseline="30000" dirty="0"/>
              <a:t>2</a:t>
            </a:r>
            <a:r>
              <a:rPr lang="cs-CZ" sz="2800" dirty="0"/>
              <a:t> 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789040"/>
            <a:ext cx="3102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 = √121 - 64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403648" y="385667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61319" y="4491987"/>
            <a:ext cx="1994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= 7,5cm</a:t>
            </a:r>
            <a:endParaRPr lang="cs-CZ" sz="2800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4901239" y="2625236"/>
            <a:ext cx="2808312" cy="163341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391980" y="3244334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a                            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29309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                      b                           </a:t>
            </a:r>
            <a:r>
              <a:rPr lang="cs-CZ" dirty="0"/>
              <a:t>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41723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Kruhová šipka 12"/>
          <p:cNvSpPr/>
          <p:nvPr/>
        </p:nvSpPr>
        <p:spPr>
          <a:xfrm rot="4080000">
            <a:off x="4758693" y="3762473"/>
            <a:ext cx="504056" cy="432048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1" y="3663896"/>
            <a:ext cx="10853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90°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681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64353126"/>
              </p:ext>
            </p:extLst>
          </p:nvPr>
        </p:nvGraphicFramePr>
        <p:xfrm>
          <a:off x="971600" y="1052736"/>
          <a:ext cx="748883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04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83483072"/>
              </p:ext>
            </p:extLst>
          </p:nvPr>
        </p:nvGraphicFramePr>
        <p:xfrm>
          <a:off x="323528" y="332656"/>
          <a:ext cx="8424936" cy="1170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46762" y="177281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a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374490"/>
            <a:ext cx="4248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3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4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5</a:t>
            </a:r>
            <a:r>
              <a:rPr lang="cs-CZ" sz="2800" baseline="30000" dirty="0" smtClean="0"/>
              <a:t>2 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321297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25=25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4509120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Trojúhelník splňuje Pythagorovu větu, je tedy pravoúhlý.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6175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1152" y="5002592"/>
            <a:ext cx="763284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Platí i věta obrácená:</a:t>
            </a:r>
          </a:p>
          <a:p>
            <a:r>
              <a:rPr lang="cs-CZ" sz="2800" dirty="0" smtClean="0"/>
              <a:t>Jsou-li </a:t>
            </a:r>
            <a:r>
              <a:rPr lang="cs-CZ" sz="2800" dirty="0" err="1" smtClean="0"/>
              <a:t>a,b,c</a:t>
            </a:r>
            <a:r>
              <a:rPr lang="cs-CZ" sz="2800" dirty="0"/>
              <a:t> </a:t>
            </a:r>
            <a:r>
              <a:rPr lang="cs-CZ" sz="2800" dirty="0" smtClean="0"/>
              <a:t>délky stran trojúhelníku a platí-li pro ně </a:t>
            </a:r>
            <a:r>
              <a:rPr lang="cs-CZ" sz="2800" dirty="0"/>
              <a:t>a</a:t>
            </a:r>
            <a:r>
              <a:rPr lang="cs-CZ" sz="2800" baseline="30000" dirty="0"/>
              <a:t>2</a:t>
            </a:r>
            <a:r>
              <a:rPr lang="cs-CZ" sz="2800" dirty="0"/>
              <a:t> + b</a:t>
            </a:r>
            <a:r>
              <a:rPr lang="cs-CZ" sz="2800" baseline="30000" dirty="0"/>
              <a:t>2</a:t>
            </a:r>
            <a:r>
              <a:rPr lang="cs-CZ" sz="2800" dirty="0"/>
              <a:t> = </a:t>
            </a:r>
            <a:r>
              <a:rPr lang="cs-CZ" sz="2800" dirty="0" smtClean="0"/>
              <a:t>c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,pak je trojúhelník pravoúhlý.</a:t>
            </a:r>
            <a:r>
              <a:rPr lang="cs-CZ" sz="2800" baseline="30000" dirty="0" smtClean="0"/>
              <a:t> </a:t>
            </a:r>
            <a:endParaRPr lang="cs-CZ" sz="2800" dirty="0"/>
          </a:p>
          <a:p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184690931"/>
              </p:ext>
            </p:extLst>
          </p:nvPr>
        </p:nvGraphicFramePr>
        <p:xfrm>
          <a:off x="611560" y="260648"/>
          <a:ext cx="8136904" cy="1098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81955" y="1700808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baseline="30000" dirty="0"/>
              <a:t>2</a:t>
            </a:r>
            <a:r>
              <a:rPr lang="cs-CZ" sz="2800" dirty="0"/>
              <a:t> + b</a:t>
            </a:r>
            <a:r>
              <a:rPr lang="cs-CZ" sz="2800" baseline="30000" dirty="0"/>
              <a:t>2</a:t>
            </a:r>
            <a:r>
              <a:rPr lang="cs-CZ" sz="2800" dirty="0"/>
              <a:t> = c</a:t>
            </a:r>
            <a:r>
              <a:rPr lang="cs-CZ" sz="2800" baseline="30000" dirty="0"/>
              <a:t>2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81955" y="2780928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+ </a:t>
            </a:r>
            <a:r>
              <a:rPr lang="cs-CZ" sz="2800" dirty="0" smtClean="0"/>
              <a:t>8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10</a:t>
            </a:r>
            <a:r>
              <a:rPr lang="cs-CZ" sz="2800" baseline="30000" dirty="0" smtClean="0"/>
              <a:t>2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1955" y="3789040"/>
            <a:ext cx="71224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</a:t>
            </a:r>
            <a:r>
              <a:rPr lang="cs-CZ" sz="2800" dirty="0" smtClean="0"/>
              <a:t> </a:t>
            </a:r>
            <a:r>
              <a:rPr lang="cs-CZ" sz="2800" dirty="0" smtClean="0"/>
              <a:t>+ </a:t>
            </a:r>
            <a:r>
              <a:rPr lang="cs-CZ" sz="2800" dirty="0" smtClean="0"/>
              <a:t>64 </a:t>
            </a:r>
            <a:r>
              <a:rPr lang="cs-CZ" sz="2800" dirty="0" smtClean="0"/>
              <a:t>= </a:t>
            </a:r>
            <a:r>
              <a:rPr lang="cs-CZ" sz="2800" dirty="0" smtClean="0"/>
              <a:t>100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dirty="0" smtClean="0"/>
              <a:t>100</a:t>
            </a:r>
            <a:r>
              <a:rPr lang="cs-CZ" sz="2800" dirty="0" smtClean="0"/>
              <a:t> </a:t>
            </a:r>
            <a:r>
              <a:rPr lang="cs-CZ" sz="2800" dirty="0" smtClean="0"/>
              <a:t>= </a:t>
            </a:r>
            <a:r>
              <a:rPr lang="cs-CZ" sz="2800" dirty="0" smtClean="0"/>
              <a:t>100    </a:t>
            </a:r>
            <a:r>
              <a:rPr lang="cs-CZ" sz="2800" dirty="0" smtClean="0"/>
              <a:t>Trojúhelník je pravoúhlý.    </a:t>
            </a:r>
            <a:endParaRPr lang="cs-CZ" sz="2800" dirty="0"/>
          </a:p>
        </p:txBody>
      </p:sp>
      <p:sp>
        <p:nvSpPr>
          <p:cNvPr id="7" name="Pravoúhlý trojúhelník 6"/>
          <p:cNvSpPr/>
          <p:nvPr/>
        </p:nvSpPr>
        <p:spPr>
          <a:xfrm>
            <a:off x="5327576" y="1962418"/>
            <a:ext cx="1116632" cy="1080120"/>
          </a:xfrm>
          <a:prstGeom prst="rt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805772" y="2228671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m         </a:t>
            </a:r>
            <a:r>
              <a:rPr lang="cs-CZ" sz="2400" dirty="0" smtClean="0"/>
              <a:t>10</a:t>
            </a:r>
            <a:r>
              <a:rPr lang="cs-CZ" sz="2400" dirty="0" smtClean="0"/>
              <a:t>m</a:t>
            </a:r>
            <a:endParaRPr lang="cs-CZ" sz="2400" dirty="0" smtClean="0"/>
          </a:p>
          <a:p>
            <a:pPr marL="457200" indent="-457200">
              <a:buAutoNum type="arabicPlain" startAt="3"/>
            </a:pPr>
            <a:endParaRPr lang="cs-CZ" sz="2400" dirty="0"/>
          </a:p>
          <a:p>
            <a:pPr lvl="1"/>
            <a:r>
              <a:rPr lang="cs-CZ" sz="2400" dirty="0"/>
              <a:t>8</a:t>
            </a:r>
            <a:r>
              <a:rPr lang="cs-CZ" sz="2400" smtClean="0"/>
              <a:t>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221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971550" y="981075"/>
            <a:ext cx="66246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2"/>
                </a:solidFill>
                <a:latin typeface="Arial Unicode MS" pitchFamily="34" charset="-128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07696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107</TotalTime>
  <Words>360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Prezentace aplikace PowerPoint</vt:lpstr>
      <vt:lpstr>Prezentace aplikace PowerPoint</vt:lpstr>
      <vt:lpstr>Pythagorova věta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Pythagorova věta</dc:title>
  <dc:creator>Irena</dc:creator>
  <cp:lastModifiedBy>Irena</cp:lastModifiedBy>
  <cp:revision>12</cp:revision>
  <dcterms:created xsi:type="dcterms:W3CDTF">2013-10-02T09:55:45Z</dcterms:created>
  <dcterms:modified xsi:type="dcterms:W3CDTF">2013-11-22T10:34:57Z</dcterms:modified>
</cp:coreProperties>
</file>