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94" r:id="rId2"/>
    <p:sldId id="399" r:id="rId3"/>
    <p:sldId id="357" r:id="rId4"/>
    <p:sldId id="257" r:id="rId5"/>
    <p:sldId id="351" r:id="rId6"/>
    <p:sldId id="283" r:id="rId7"/>
    <p:sldId id="292" r:id="rId8"/>
    <p:sldId id="272" r:id="rId9"/>
    <p:sldId id="310" r:id="rId10"/>
    <p:sldId id="273" r:id="rId11"/>
    <p:sldId id="378" r:id="rId12"/>
    <p:sldId id="286" r:id="rId13"/>
    <p:sldId id="284" r:id="rId14"/>
    <p:sldId id="285" r:id="rId15"/>
    <p:sldId id="379" r:id="rId16"/>
    <p:sldId id="309" r:id="rId17"/>
    <p:sldId id="375" r:id="rId18"/>
    <p:sldId id="290" r:id="rId19"/>
    <p:sldId id="377" r:id="rId20"/>
    <p:sldId id="289" r:id="rId21"/>
    <p:sldId id="376" r:id="rId22"/>
    <p:sldId id="343" r:id="rId23"/>
    <p:sldId id="406" r:id="rId24"/>
    <p:sldId id="404" r:id="rId25"/>
    <p:sldId id="405" r:id="rId26"/>
    <p:sldId id="373" r:id="rId27"/>
    <p:sldId id="401" r:id="rId28"/>
    <p:sldId id="402" r:id="rId2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9F"/>
    <a:srgbClr val="1C9A16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0" autoAdjust="0"/>
    <p:restoredTop sz="93298" autoAdjust="0"/>
  </p:normalViewPr>
  <p:slideViewPr>
    <p:cSldViewPr>
      <p:cViewPr varScale="1">
        <p:scale>
          <a:sx n="82" d="100"/>
          <a:sy n="82" d="100"/>
        </p:scale>
        <p:origin x="96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6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39B2E46-25D9-4848-9EE0-8FAE565067EE}" type="datetimeFigureOut">
              <a:rPr lang="cs-CZ"/>
              <a:pPr>
                <a:defRPr/>
              </a:pPr>
              <a:t>22. 8. 2013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074BB6F-ABFF-4629-89CE-F95A4B4F31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4470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24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B47504E-8CB8-41EB-8BE1-9C67760583B0}" type="slidenum">
              <a:rPr lang="cs-CZ" sz="1200">
                <a:latin typeface="Arial" pitchFamily="34" charset="0"/>
              </a:rPr>
              <a:pPr/>
              <a:t>1</a:t>
            </a:fld>
            <a:endParaRPr lang="cs-CZ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280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34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6BE8C4A-6D24-4FE5-847F-55FEBD89DA46}" type="slidenum">
              <a:rPr lang="cs-CZ" sz="1200">
                <a:latin typeface="Arial" pitchFamily="34" charset="0"/>
              </a:rPr>
              <a:pPr/>
              <a:t>2</a:t>
            </a:fld>
            <a:endParaRPr lang="cs-CZ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136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defRPr sz="6000" b="1">
                <a:solidFill>
                  <a:srgbClr val="FF0000"/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8892D-C157-40FC-A21A-F6A571B7A54F}" type="datetimeFigureOut">
              <a:rPr lang="cs-CZ"/>
              <a:pPr>
                <a:defRPr/>
              </a:pPr>
              <a:t>22. 8. 2013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9F656-7F2A-4B2D-87A9-A884E7A054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Autofit/>
          </a:bodyPr>
          <a:lstStyle>
            <a:lvl1pPr>
              <a:defRPr sz="4800" b="1">
                <a:solidFill>
                  <a:srgbClr val="002060"/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12568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Ø"/>
              <a:defRPr/>
            </a:lvl1pPr>
            <a:lvl2pPr marL="742950" indent="-285750">
              <a:buFont typeface="Calibri" panose="020F0502020204030204" pitchFamily="34" charset="0"/>
              <a:buChar char="―"/>
              <a:defRPr/>
            </a:lvl2pPr>
            <a:lvl3pPr marL="1143000" indent="-228600">
              <a:buFont typeface="Calibri" panose="020F0502020204030204" pitchFamily="34" charset="0"/>
              <a:buChar char="―"/>
              <a:defRPr/>
            </a:lvl3pPr>
            <a:lvl4pPr marL="1600200" indent="-228600">
              <a:buFont typeface="Wingdings" panose="05000000000000000000" pitchFamily="2" charset="2"/>
              <a:buChar char="Ø"/>
              <a:defRPr/>
            </a:lvl4pPr>
            <a:lvl5pPr marL="2057400" indent="-228600">
              <a:buFont typeface="Wingdings" panose="05000000000000000000" pitchFamily="2" charset="2"/>
              <a:buChar char="Ø"/>
              <a:defRPr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2EF6D-A7D5-4E08-B9B6-A1E57DC9D8CE}" type="datetimeFigureOut">
              <a:rPr lang="cs-CZ"/>
              <a:pPr>
                <a:defRPr/>
              </a:pPr>
              <a:t>22. 8. 2013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9BEBA-B4FE-4E26-BDB8-75650F952C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5D3809-3E9C-471B-BE4B-1786C75366F7}" type="datetimeFigureOut">
              <a:rPr lang="cs-CZ"/>
              <a:pPr>
                <a:defRPr/>
              </a:pPr>
              <a:t>22. 8. 2013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91BE5-E26E-4544-BE8F-D632A22B3E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800" b="1">
                <a:solidFill>
                  <a:srgbClr val="002060"/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Ø"/>
              <a:defRPr sz="2800"/>
            </a:lvl1pPr>
            <a:lvl2pPr marL="742950" indent="-285750">
              <a:buFont typeface="Wingdings" panose="05000000000000000000" pitchFamily="2" charset="2"/>
              <a:buChar char="§"/>
              <a:defRPr sz="2400"/>
            </a:lvl2pPr>
            <a:lvl3pPr marL="1143000" indent="-228600">
              <a:buFont typeface="Wingdings" panose="05000000000000000000" pitchFamily="2" charset="2"/>
              <a:buChar char="Ø"/>
              <a:defRPr sz="2000"/>
            </a:lvl3pPr>
            <a:lvl4pPr marL="1600200" indent="-228600">
              <a:buFont typeface="Wingdings" panose="05000000000000000000" pitchFamily="2" charset="2"/>
              <a:buChar char="Ø"/>
              <a:defRPr sz="1800"/>
            </a:lvl4pPr>
            <a:lvl5pPr marL="2057400" indent="-228600">
              <a:buFont typeface="Wingdings" panose="05000000000000000000" pitchFamily="2" charset="2"/>
              <a:buChar char="Ø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 marL="457200" indent="-457200">
              <a:buFont typeface="Wingdings" panose="05000000000000000000" pitchFamily="2" charset="2"/>
              <a:buChar char="Ø"/>
              <a:defRPr sz="2800"/>
            </a:lvl1pPr>
            <a:lvl2pPr marL="800100" indent="-342900">
              <a:buFont typeface="Wingdings" panose="05000000000000000000" pitchFamily="2" charset="2"/>
              <a:buChar char="§"/>
              <a:defRPr sz="2400"/>
            </a:lvl2pPr>
            <a:lvl3pPr marL="1257300" indent="-342900">
              <a:buFont typeface="Wingdings" panose="05000000000000000000" pitchFamily="2" charset="2"/>
              <a:buChar char="Ø"/>
              <a:defRPr sz="2000"/>
            </a:lvl3pPr>
            <a:lvl4pPr marL="1657350" indent="-285750">
              <a:buFont typeface="Wingdings" panose="05000000000000000000" pitchFamily="2" charset="2"/>
              <a:buChar char="Ø"/>
              <a:defRPr sz="1800"/>
            </a:lvl4pPr>
            <a:lvl5pPr marL="2114550" indent="-285750">
              <a:buFont typeface="Wingdings" panose="05000000000000000000" pitchFamily="2" charset="2"/>
              <a:buChar char="Ø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F5737-38CE-4BFB-A8C0-15052A1413ED}" type="datetimeFigureOut">
              <a:rPr lang="cs-CZ"/>
              <a:pPr>
                <a:defRPr/>
              </a:pPr>
              <a:t>22. 8. 2013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3A16B-24D1-4D0E-9AE8-BCDBF4C1B9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800" b="1">
                <a:solidFill>
                  <a:srgbClr val="002060"/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251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9251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obr.</a:t>
            </a:r>
            <a:endParaRPr lang="cs-CZ" dirty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F5737-38CE-4BFB-A8C0-15052A1413ED}" type="datetimeFigureOut">
              <a:rPr lang="cs-CZ"/>
              <a:pPr>
                <a:defRPr/>
              </a:pPr>
              <a:t>22. 8. 2013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3A16B-24D1-4D0E-9AE8-BCDBF4C1B9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35804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84260-D7B9-4EF8-842B-84B07072F2D9}" type="datetimeFigureOut">
              <a:rPr lang="cs-CZ"/>
              <a:pPr>
                <a:defRPr/>
              </a:pPr>
              <a:t>22. 8. 2013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68AC4-C696-4353-A6A5-5D8E445254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obráz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9144000" cy="1143000"/>
          </a:xfrm>
        </p:spPr>
        <p:txBody>
          <a:bodyPr/>
          <a:lstStyle>
            <a:lvl1pPr>
              <a:defRPr sz="48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4789C-FC70-40CB-B5F3-D7664BDA935C}" type="datetimeFigureOut">
              <a:rPr lang="cs-CZ"/>
              <a:pPr>
                <a:defRPr/>
              </a:pPr>
              <a:t>22. 8. 2013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9960E-1921-420A-BAA5-BFC41790A2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1007604" y="44624"/>
            <a:ext cx="7128792" cy="720080"/>
          </a:xfrm>
        </p:spPr>
        <p:txBody>
          <a:bodyPr/>
          <a:lstStyle>
            <a:lvl1pPr>
              <a:defRPr sz="3200" b="1">
                <a:solidFill>
                  <a:srgbClr val="002060"/>
                </a:solidFill>
              </a:defRPr>
            </a:lvl1pPr>
          </a:lstStyle>
          <a:p>
            <a:r>
              <a:rPr lang="cs-CZ" dirty="0" smtClean="0"/>
              <a:t>Klepnutím lze upravit styl předlohy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4789C-FC70-40CB-B5F3-D7664BDA935C}" type="datetimeFigureOut">
              <a:rPr lang="cs-CZ"/>
              <a:pPr>
                <a:defRPr/>
              </a:pPr>
              <a:t>22. 8. 2013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9960E-1921-420A-BAA5-BFC41790A2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251520" y="980728"/>
            <a:ext cx="8640960" cy="5740747"/>
          </a:xfrm>
        </p:spPr>
        <p:txBody>
          <a:bodyPr/>
          <a:lstStyle>
            <a:lvl1pPr>
              <a:buFont typeface="+mj-lt"/>
              <a:buAutoNum type="arabicPeriod"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8022529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B3D66-58D5-46FE-8C5C-1FAC10CD57AB}" type="datetimeFigureOut">
              <a:rPr lang="cs-CZ"/>
              <a:pPr>
                <a:defRPr/>
              </a:pPr>
              <a:t>22. 8. 2013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3C7D6-2D13-4229-843B-696CA87089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F6162-4FE7-435A-B0A6-FF389F17ACEB}" type="datetimeFigureOut">
              <a:rPr lang="cs-CZ"/>
              <a:pPr>
                <a:defRPr/>
              </a:pPr>
              <a:t>22. 8. 2013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EBEDE-7CB4-41C4-AC11-AA941B64D8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4A07A-3414-46DC-8CEA-B9F8E27A75E2}" type="datetimeFigureOut">
              <a:rPr lang="cs-CZ"/>
              <a:pPr>
                <a:defRPr/>
              </a:pPr>
              <a:t>22. 8. 2013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9B340-F87B-40AA-AABE-D5916F70E3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F294B-CFC2-48FB-BA36-9A6A0D05E5E5}" type="datetimeFigureOut">
              <a:rPr lang="cs-CZ"/>
              <a:pPr>
                <a:defRPr/>
              </a:pPr>
              <a:t>22. 8. 2013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C5773-D782-40E5-B4B8-A5F28705A9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FD10C-2044-4F4E-BE69-639E940DF32C}" type="datetimeFigureOut">
              <a:rPr lang="cs-CZ"/>
              <a:pPr>
                <a:defRPr/>
              </a:pPr>
              <a:t>22. 8. 2013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563B7-22DC-4B01-B38A-B8B326B2CB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03D4A8">
                <a:alpha val="37000"/>
              </a:srgbClr>
            </a:gs>
            <a:gs pos="38000">
              <a:srgbClr val="21D6E0">
                <a:alpha val="0"/>
              </a:srgbClr>
            </a:gs>
            <a:gs pos="83000">
              <a:srgbClr val="0087E6">
                <a:alpha val="84000"/>
              </a:srgbClr>
            </a:gs>
            <a:gs pos="93000">
              <a:srgbClr val="005CBF">
                <a:alpha val="89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C6A789-53A9-47C7-A72B-CBF1AAE69EAE}" type="datetimeFigureOut">
              <a:rPr lang="cs-CZ"/>
              <a:pPr>
                <a:defRPr/>
              </a:pPr>
              <a:t>22. 8. 2013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184F9C-B8AC-41D1-9777-FD8BBA23E4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0" r:id="rId5"/>
    <p:sldLayoutId id="2147483653" r:id="rId6"/>
    <p:sldLayoutId id="2147483654" r:id="rId7"/>
    <p:sldLayoutId id="2147483661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ransition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Vincent_Willem_van_Gogh_128.jpg?uselang=cs" TargetMode="External"/><Relationship Id="rId13" Type="http://schemas.openxmlformats.org/officeDocument/2006/relationships/hyperlink" Target="http://commons.wikimedia.org/wiki/File:Vincent_Van_Gogh_0014.jpg?uselang=cs" TargetMode="External"/><Relationship Id="rId3" Type="http://schemas.openxmlformats.org/officeDocument/2006/relationships/hyperlink" Target="http://commons.wikimedia.org/wiki/File:VanGogh-self-portrait-dedicated_to_gaugin.jpg?uselang=cs" TargetMode="External"/><Relationship Id="rId7" Type="http://schemas.openxmlformats.org/officeDocument/2006/relationships/hyperlink" Target="http://commons.wikimedia.org/wiki/File:Vincent_Van_Gogh_-_The_Potato_Eaters.png?uselang=cs" TargetMode="External"/><Relationship Id="rId12" Type="http://schemas.openxmlformats.org/officeDocument/2006/relationships/hyperlink" Target="http://www.wikipaintings.org/en/vincent-van-gogh/the-yellow-house-1888" TargetMode="External"/><Relationship Id="rId2" Type="http://schemas.openxmlformats.org/officeDocument/2006/relationships/hyperlink" Target="http://cs.wikipedia.org/wiki/Soubor:VanGogh_1887_Selbstbildnis.jpg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://commons.wikimedia.org/wiki/File:SelbstPortrait_VG2.jpg?uselang=cs" TargetMode="External"/><Relationship Id="rId11" Type="http://schemas.openxmlformats.org/officeDocument/2006/relationships/hyperlink" Target="http://commons.wikimedia.org/wiki/File:Vincent_Van_Gogh_0011.jpg?uselang=cs" TargetMode="External"/><Relationship Id="rId5" Type="http://schemas.openxmlformats.org/officeDocument/2006/relationships/hyperlink" Target="http://commons.wikimedia.org/wiki/File:Vincent_Willem_van_Gogh_106.jpg?uselang=cs" TargetMode="External"/><Relationship Id="rId10" Type="http://schemas.openxmlformats.org/officeDocument/2006/relationships/hyperlink" Target="http://commons.wikimedia.org/wiki/File:Van_Gogh_The_Night_Cafe.jpg?uselang=cs" TargetMode="External"/><Relationship Id="rId4" Type="http://schemas.openxmlformats.org/officeDocument/2006/relationships/hyperlink" Target="http://commons.wikimedia.org/wiki/File:Vincent_Willem_van_Gogh_107.jpg?uselang=cs" TargetMode="External"/><Relationship Id="rId9" Type="http://schemas.openxmlformats.org/officeDocument/2006/relationships/hyperlink" Target="http://commons.wikimedia.org/wiki/File:Gogh4.jpg?uselang=cs" TargetMode="External"/><Relationship Id="rId14" Type="http://schemas.openxmlformats.org/officeDocument/2006/relationships/hyperlink" Target="http://commons.wikimedia.org/wiki/File:WLANL_-_jankie_-_Vissersboten_op_het_strand_van_Les_Saintes-Maries-de-la-Mer,_Vincent_van_Gogh_(1888)_(1).jpg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paintings.org/en/vincent-van-gogh/portrait-of-doctor-gachet-1890" TargetMode="External"/><Relationship Id="rId2" Type="http://schemas.openxmlformats.org/officeDocument/2006/relationships/hyperlink" Target="http://commons.wikimedia.org/wiki/File:VanGogh-starry_night.jpg?uselang=cs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://commons.wikimedia.org/wiki/File:Vincent_van_Gogh_(1853-1890)_-_Wheat_Field_with_Crows_(1890).jpg?uselang=cs" TargetMode="External"/><Relationship Id="rId5" Type="http://schemas.openxmlformats.org/officeDocument/2006/relationships/hyperlink" Target="http://commons.wikimedia.org/wiki/File:Vincent_Van_Gogh_0016.jpg?uselang=cs" TargetMode="External"/><Relationship Id="rId4" Type="http://schemas.openxmlformats.org/officeDocument/2006/relationships/hyperlink" Target="http://commons.wikimedia.org/wiki/File:L'%C3%A9glise_d'Auvers-sur-Oise.jpg?uselang=cs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7828910"/>
              </p:ext>
            </p:extLst>
          </p:nvPr>
        </p:nvGraphicFramePr>
        <p:xfrm>
          <a:off x="614363" y="2816225"/>
          <a:ext cx="8137525" cy="2966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7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Marcela Jelínková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VY_32_INOVACE_05B_08_Postimpresionismus – Vincent van Gogh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pl-PL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Historie umění 19. století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10.01.2013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</a:tbl>
          </a:graphicData>
        </a:graphic>
      </p:graphicFrame>
      <p:pic>
        <p:nvPicPr>
          <p:cNvPr id="207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26273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882"/>
          </a:xfrm>
        </p:spPr>
        <p:txBody>
          <a:bodyPr/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ANOTACE</a:t>
            </a:r>
            <a:endParaRPr lang="cs-CZ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4"/>
            <a:ext cx="8229600" cy="532836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Prezentace je určena pro výklad, opakování a upevnění nového tématu z historie umění. Její součástí jsou motivační úkoly pro interaktivní zapojení žáků do vyučovacího procesu.</a:t>
            </a:r>
          </a:p>
          <a:p>
            <a:pPr marL="0" indent="0">
              <a:buNone/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Navazuje na probrané učivo o impresionismu a rozvíjí kapitolu o postimpresionismu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. Obsahově je zaměřena na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osobnost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jeho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stěžejního představitele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Vincenta van </a:t>
            </a:r>
            <a:r>
              <a:rPr lang="cs-CZ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Gogha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V úvodu je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zařazena opakovací část,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která navazuje na předchozí učivo a žáci si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připomenou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základní informace o postimpresionismu a jeho malířích,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které již získali v minulé hodině. Odpovídají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na otázky k tématu a kliknutím na plochu snímku si ověřují správnost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svých odpovědí (viz snímek č. 4).</a:t>
            </a:r>
            <a:endParaRPr 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Další část prezentace je věnována životu a dílu Vincenta van Gogha, význačného malíře postimpresionismu a průkopníka expresionismu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Na závěr je zařazeno cvičení, při kterém si žáci interaktivní formou zopakují starší i novou látku (viz snímky č. 23 až 25). Jejich úkolem je uspořádat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a roztřídit podle významu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interaktivní tabuli pomocí elektronického pera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informace vztahující se ke dvěma malířům postimpresionismu – P. Cézannovi a V. v. Goghovi.</a:t>
            </a:r>
          </a:p>
          <a:p>
            <a:pPr marL="0" indent="0">
              <a:buNone/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Látka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je určena pro studenty 2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ročníků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čtyřletého a 3.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ročníků šestiletého gymnázia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Může být využita i jako podklad pro samostatné studium žáka.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Vzdělávací cíle:</a:t>
            </a:r>
          </a:p>
          <a:p>
            <a:pPr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doplnit informace o postimpresionismu a představit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žákům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život a dílo Vincenta van Gogha</a:t>
            </a:r>
          </a:p>
          <a:p>
            <a:pPr>
              <a:defRPr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vysvětlit pojem expresionismus</a:t>
            </a:r>
          </a:p>
          <a:p>
            <a:pPr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motivovat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žáky k propojení nových poznatků s jejich předcházejícími znalostmi a zkušenostmi </a:t>
            </a:r>
            <a:endParaRPr 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zopakovat a upevnit probrané učivo</a:t>
            </a:r>
            <a:endParaRPr 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63575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876" y="2967335"/>
            <a:ext cx="8391528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>
                <a:ln w="28575">
                  <a:solidFill>
                    <a:srgbClr val="7030A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POSTIMPRESIONISMUS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698454" y="6465893"/>
            <a:ext cx="424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1</a:t>
            </a:r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Opakování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1484784"/>
            <a:ext cx="8568952" cy="5112568"/>
          </a:xfrm>
        </p:spPr>
        <p:txBody>
          <a:bodyPr rtlCol="0"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Vysvětlete co znamená název postimpresionismu a jaké jsou jeho hlavní znaky.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V které době se rozvíjel?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Co vedlo k jeho vzniku?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S jakou výstavou je obvykle spojován jeho vznik a proč?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Které další malíře postimpresionismu znáte a co víte o jejich díle?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cs-CZ" dirty="0" smtClean="0"/>
          </a:p>
        </p:txBody>
      </p:sp>
      <p:sp>
        <p:nvSpPr>
          <p:cNvPr id="2" name="Rectangle 1"/>
          <p:cNvSpPr/>
          <p:nvPr/>
        </p:nvSpPr>
        <p:spPr>
          <a:xfrm>
            <a:off x="236494" y="3124125"/>
            <a:ext cx="8640960" cy="1384995"/>
          </a:xfrm>
          <a:prstGeom prst="rect">
            <a:avLst/>
          </a:prstGeom>
          <a:solidFill>
            <a:srgbClr val="FFFF9F"/>
          </a:solidFill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cs-CZ" sz="2800" dirty="0"/>
              <a:t>Postimpresionismus = historická následnost vůči impresionismu, ale i opozičnost a protikladnost k němu, post = po </a:t>
            </a:r>
          </a:p>
        </p:txBody>
      </p:sp>
      <p:sp>
        <p:nvSpPr>
          <p:cNvPr id="6" name="Rectangle 5"/>
          <p:cNvSpPr/>
          <p:nvPr/>
        </p:nvSpPr>
        <p:spPr>
          <a:xfrm>
            <a:off x="249923" y="3832885"/>
            <a:ext cx="8640960" cy="954107"/>
          </a:xfrm>
          <a:prstGeom prst="rect">
            <a:avLst/>
          </a:prstGeom>
          <a:solidFill>
            <a:srgbClr val="FFFF9F"/>
          </a:solidFill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cs-CZ" sz="2800" dirty="0"/>
              <a:t>od poloviny 80. let 19. století → 1905 = vznik fauvismu</a:t>
            </a:r>
          </a:p>
        </p:txBody>
      </p:sp>
      <p:sp>
        <p:nvSpPr>
          <p:cNvPr id="7" name="Rectangle 6"/>
          <p:cNvSpPr/>
          <p:nvPr/>
        </p:nvSpPr>
        <p:spPr>
          <a:xfrm>
            <a:off x="249923" y="4365104"/>
            <a:ext cx="8640960" cy="954107"/>
          </a:xfrm>
          <a:prstGeom prst="rect">
            <a:avLst/>
          </a:prstGeom>
          <a:solidFill>
            <a:srgbClr val="FFFF9F"/>
          </a:solidFill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cs-CZ" sz="2800" dirty="0"/>
              <a:t>snaha najít pevnější a trvalejší základnu než zrakový dojem (vnitřní umělcova představa, idea, symbol)</a:t>
            </a:r>
          </a:p>
        </p:txBody>
      </p:sp>
      <p:sp>
        <p:nvSpPr>
          <p:cNvPr id="9" name="Rectangle 8"/>
          <p:cNvSpPr/>
          <p:nvPr/>
        </p:nvSpPr>
        <p:spPr>
          <a:xfrm>
            <a:off x="251520" y="4221088"/>
            <a:ext cx="8640960" cy="954107"/>
          </a:xfrm>
          <a:prstGeom prst="rect">
            <a:avLst/>
          </a:prstGeom>
          <a:solidFill>
            <a:srgbClr val="FFFF9F"/>
          </a:solidFill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cs-CZ" sz="2800" dirty="0"/>
              <a:t>Paul Cézanne, Georgese Seurat, Paul Gauguin, Vincent van Gogh, Henri de Toulouse-Lautrec</a:t>
            </a:r>
          </a:p>
        </p:txBody>
      </p:sp>
      <p:sp>
        <p:nvSpPr>
          <p:cNvPr id="8" name="Rectangle 7"/>
          <p:cNvSpPr/>
          <p:nvPr/>
        </p:nvSpPr>
        <p:spPr>
          <a:xfrm>
            <a:off x="251955" y="5283205"/>
            <a:ext cx="8640960" cy="1384995"/>
          </a:xfrm>
          <a:prstGeom prst="rect">
            <a:avLst/>
          </a:prstGeom>
          <a:solidFill>
            <a:srgbClr val="FFFF9F"/>
          </a:solidFill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cs-CZ" sz="2800" dirty="0"/>
              <a:t>rok 1884 → vznikla Společnost nezávislých umělců, která pořádala každoročně </a:t>
            </a:r>
            <a:r>
              <a:rPr lang="cs-CZ" sz="2800" dirty="0" smtClean="0"/>
              <a:t>Salon nezávislých</a:t>
            </a:r>
            <a:endParaRPr lang="cs-CZ" sz="2800" dirty="0"/>
          </a:p>
          <a:p>
            <a:r>
              <a:rPr lang="fi-FI" sz="2800" dirty="0" smtClean="0"/>
              <a:t>(G</a:t>
            </a:r>
            <a:r>
              <a:rPr lang="fi-FI" sz="2800" dirty="0"/>
              <a:t>. Seurat – Koupání v Asnieres</a:t>
            </a:r>
            <a:r>
              <a:rPr lang="fi-FI" sz="2800" dirty="0" smtClean="0"/>
              <a:t>)</a:t>
            </a:r>
            <a:endParaRPr lang="fi-FI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2" grpId="0" animBg="1"/>
      <p:bldP spid="2" grpId="1" animBg="1"/>
      <p:bldP spid="6" grpId="0" animBg="1"/>
      <p:bldP spid="6" grpId="1" animBg="1"/>
      <p:bldP spid="7" grpId="0" animBg="1"/>
      <p:bldP spid="7" grpId="1" animBg="1"/>
      <p:bldP spid="9" grpId="0" animBg="1"/>
      <p:bldP spid="8" grpId="0" animBg="1"/>
      <p:bldP spid="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7158" y="2708920"/>
            <a:ext cx="8419549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Vincent van </a:t>
            </a:r>
            <a:r>
              <a:rPr lang="cs-CZ" sz="88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Gogh</a:t>
            </a:r>
            <a:endParaRPr lang="cs-CZ" sz="8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27584" y="4365104"/>
            <a:ext cx="7772400" cy="1362075"/>
          </a:xfrm>
        </p:spPr>
        <p:txBody>
          <a:bodyPr/>
          <a:lstStyle/>
          <a:p>
            <a:pPr algn="ctr"/>
            <a:r>
              <a:rPr lang="cs-CZ" sz="540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1853 – 1890</a:t>
            </a:r>
            <a:r>
              <a:rPr lang="cs-CZ" sz="66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/>
            </a:r>
            <a:br>
              <a:rPr lang="cs-CZ" sz="66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</a:br>
            <a:endParaRPr lang="cs-CZ" sz="66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9984" y="6381328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1</a:t>
            </a:r>
            <a:r>
              <a:rPr lang="cs-CZ" dirty="0" smtClean="0">
                <a:solidFill>
                  <a:schemeClr val="bg1"/>
                </a:solidFill>
              </a:rPr>
              <a:t>4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5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07504" y="332656"/>
            <a:ext cx="5184576" cy="6290841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holandský malíř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chtěl se stát pastorem v nejchudších končinách Flander (Belgie</a:t>
            </a:r>
            <a:r>
              <a:rPr lang="cs-CZ" dirty="0" smtClean="0"/>
              <a:t>)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vřelý vztah se svým bratrem – </a:t>
            </a:r>
            <a:r>
              <a:rPr lang="cs-CZ" dirty="0" err="1" smtClean="0"/>
              <a:t>Theem</a:t>
            </a:r>
            <a:endParaRPr lang="cs-CZ" dirty="0" smtClean="0"/>
          </a:p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prodavač v obchodě s obrazy, cesty do Haagu, Londýna, Paříže …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první obrazy kolem roku 1880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r. 1886 pozván </a:t>
            </a:r>
            <a:r>
              <a:rPr lang="cs-CZ" dirty="0" err="1" smtClean="0"/>
              <a:t>Theem</a:t>
            </a:r>
            <a:r>
              <a:rPr lang="cs-CZ" dirty="0" smtClean="0"/>
              <a:t> do Paříže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r. 1888 → </a:t>
            </a:r>
            <a:r>
              <a:rPr lang="cs-CZ" dirty="0" err="1" smtClean="0"/>
              <a:t>Arles</a:t>
            </a:r>
            <a:r>
              <a:rPr lang="cs-CZ" dirty="0" smtClean="0"/>
              <a:t> – „Ateliér budoucnosti“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vyjádření exprese → </a:t>
            </a:r>
            <a:r>
              <a:rPr lang="cs-CZ" b="1" i="1" dirty="0" smtClean="0"/>
              <a:t>expresionismus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grpSp>
        <p:nvGrpSpPr>
          <p:cNvPr id="4" name="Group 3"/>
          <p:cNvGrpSpPr/>
          <p:nvPr/>
        </p:nvGrpSpPr>
        <p:grpSpPr>
          <a:xfrm>
            <a:off x="5196868" y="1474397"/>
            <a:ext cx="3635256" cy="4587395"/>
            <a:chOff x="5148064" y="1268760"/>
            <a:chExt cx="3635256" cy="4587395"/>
          </a:xfrm>
        </p:grpSpPr>
        <p:pic>
          <p:nvPicPr>
            <p:cNvPr id="18434" name="Picture 2" descr="http://upload.wikimedia.org/wikipedia/commons/3/38/VanGogh_1887_Selbstbildnis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064" y="1268760"/>
              <a:ext cx="3635256" cy="4587395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8291542" y="5301208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1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5045878" y="556280"/>
            <a:ext cx="40324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Autoportrét</a:t>
            </a:r>
            <a:r>
              <a:rPr lang="cs-CZ" sz="3600" b="1" dirty="0" smtClean="0">
                <a:solidFill>
                  <a:srgbClr val="7030A0"/>
                </a:solidFill>
              </a:rPr>
              <a:t>, 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1887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7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75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Autoportréty, </a:t>
            </a:r>
            <a:r>
              <a:rPr lang="cs-CZ" b="0" dirty="0" smtClean="0">
                <a:solidFill>
                  <a:schemeClr val="tx1"/>
                </a:solidFill>
              </a:rPr>
              <a:t>1888</a:t>
            </a:r>
            <a:endParaRPr lang="cs-CZ" b="0" dirty="0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67544" y="1274316"/>
            <a:ext cx="4032448" cy="4985837"/>
            <a:chOff x="323528" y="1274316"/>
            <a:chExt cx="4032448" cy="4985837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ContrastingRightFacing" fov="3000000">
              <a:rot lat="0" lon="20400000" rev="0"/>
            </a:camera>
            <a:lightRig rig="threePt" dir="t"/>
          </a:scene3d>
        </p:grpSpPr>
        <p:pic>
          <p:nvPicPr>
            <p:cNvPr id="20482" name="Picture 2" descr="http://upload.wikimedia.org/wikipedia/commons/d/d4/VanGogh-self-portrait-dedicated_to_gaugin.jpg?uselang=c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274316"/>
              <a:ext cx="4032448" cy="49858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3910281" y="5769490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2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499992" y="1340768"/>
            <a:ext cx="4029887" cy="4937895"/>
            <a:chOff x="4788024" y="1298286"/>
            <a:chExt cx="4029887" cy="4937895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HeroicExtremeLeftFacing">
              <a:rot lat="0" lon="1200000" rev="21594000"/>
            </a:camera>
            <a:lightRig rig="threePt" dir="t"/>
          </a:scene3d>
        </p:grpSpPr>
        <p:pic>
          <p:nvPicPr>
            <p:cNvPr id="20484" name="Picture 4" descr="http://upload.wikimedia.org/wikipedia/commons/6/60/Vincent_Willem_van_Gogh_107.jpg?uselang=cs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1298286"/>
              <a:ext cx="4029887" cy="49378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8244408" y="5738812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3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cs-CZ" dirty="0" smtClean="0"/>
              <a:t>Autoportréty, </a:t>
            </a:r>
            <a:r>
              <a:rPr lang="cs-CZ" b="0" dirty="0" smtClean="0">
                <a:solidFill>
                  <a:schemeClr val="tx1"/>
                </a:solidFill>
              </a:rPr>
              <a:t>1889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23528" y="1234443"/>
            <a:ext cx="4104456" cy="5102111"/>
            <a:chOff x="251520" y="1237024"/>
            <a:chExt cx="4104456" cy="5102111"/>
          </a:xfrm>
        </p:grpSpPr>
        <p:pic>
          <p:nvPicPr>
            <p:cNvPr id="21506" name="Picture 2" descr="http://upload.wikimedia.org/wikipedia/commons/a/a4/Vincent_Willem_van_Gogh_106.jpg?uselang=cs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237024"/>
              <a:ext cx="4104456" cy="5102111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3899054" y="5866839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4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8024" y="1263539"/>
            <a:ext cx="4056559" cy="5032683"/>
            <a:chOff x="4788024" y="1263539"/>
            <a:chExt cx="4056559" cy="5032683"/>
          </a:xfrm>
        </p:grpSpPr>
        <p:pic>
          <p:nvPicPr>
            <p:cNvPr id="21508" name="Picture 4" descr="http://upload.wikimedia.org/wikipedia/commons/6/6b/SelbstPortrait_VG2.jpg?uselang=c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1263539"/>
              <a:ext cx="4056559" cy="5032683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8363550" y="5823016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5</a:t>
              </a:r>
              <a:endParaRPr lang="cs-CZ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Nadpis 1"/>
          <p:cNvSpPr>
            <a:spLocks noGrp="1"/>
          </p:cNvSpPr>
          <p:nvPr>
            <p:ph type="title"/>
          </p:nvPr>
        </p:nvSpPr>
        <p:spPr>
          <a:xfrm>
            <a:off x="457200" y="71438"/>
            <a:ext cx="8229600" cy="1143000"/>
          </a:xfrm>
        </p:spPr>
        <p:txBody>
          <a:bodyPr/>
          <a:lstStyle/>
          <a:p>
            <a:r>
              <a:rPr lang="cs-CZ" dirty="0" smtClean="0"/>
              <a:t>Jedlíci brambor, </a:t>
            </a:r>
            <a:r>
              <a:rPr lang="cs-CZ" b="0" dirty="0" smtClean="0">
                <a:solidFill>
                  <a:schemeClr val="tx1"/>
                </a:solidFill>
              </a:rPr>
              <a:t>1885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71600" y="1214438"/>
            <a:ext cx="7356935" cy="5192155"/>
            <a:chOff x="971600" y="1214438"/>
            <a:chExt cx="7356935" cy="5192155"/>
          </a:xfrm>
        </p:grpSpPr>
        <p:pic>
          <p:nvPicPr>
            <p:cNvPr id="22530" name="Picture 2" descr="http://upload.wikimedia.org/wikipedia/commons/a/af/Vincent_Van_Gogh_-_The_Potato_Eaters.png?uselang=c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1214438"/>
              <a:ext cx="7356935" cy="519215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7859494" y="5949280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6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3600400" cy="2002234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dirty="0" smtClean="0"/>
              <a:t>Slunečnice, </a:t>
            </a:r>
            <a:r>
              <a:rPr lang="cs-CZ" b="0" dirty="0" smtClean="0">
                <a:solidFill>
                  <a:schemeClr val="tx1"/>
                </a:solidFill>
              </a:rPr>
              <a:t>1888</a:t>
            </a:r>
            <a:endParaRPr lang="cs-CZ" b="0" dirty="0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026540" y="409786"/>
            <a:ext cx="4828834" cy="6038428"/>
            <a:chOff x="3995936" y="414908"/>
            <a:chExt cx="4828834" cy="6038428"/>
          </a:xfrm>
        </p:grpSpPr>
        <p:pic>
          <p:nvPicPr>
            <p:cNvPr id="19458" name="Picture 2" descr="http://upload.wikimedia.org/wikipedia/commons/b/b4/Vincent_Willem_van_Gogh_128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414908"/>
              <a:ext cx="4828834" cy="6038428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8404954" y="6021288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7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4211960" cy="1944216"/>
          </a:xfrm>
        </p:spPr>
        <p:txBody>
          <a:bodyPr/>
          <a:lstStyle/>
          <a:p>
            <a:pPr algn="l"/>
            <a:r>
              <a:rPr lang="cs-CZ" dirty="0" smtClean="0"/>
              <a:t>Terasa kavárny v noci, </a:t>
            </a:r>
            <a:r>
              <a:rPr lang="cs-CZ" b="0" dirty="0" smtClean="0">
                <a:solidFill>
                  <a:schemeClr val="tx1"/>
                </a:solidFill>
              </a:rPr>
              <a:t>1888</a:t>
            </a:r>
            <a:endParaRPr lang="cs-CZ" b="0" dirty="0">
              <a:solidFill>
                <a:schemeClr val="tx1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238947" y="666328"/>
            <a:ext cx="4581525" cy="5715000"/>
            <a:chOff x="4283968" y="566485"/>
            <a:chExt cx="4581525" cy="5715000"/>
          </a:xfrm>
        </p:grpSpPr>
        <p:pic>
          <p:nvPicPr>
            <p:cNvPr id="26626" name="Picture 2" descr="File:Gogh4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3968" y="566485"/>
              <a:ext cx="4581525" cy="5715000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8408571" y="5795972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8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61025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Nadpis 1"/>
          <p:cNvSpPr>
            <a:spLocks noGrp="1"/>
          </p:cNvSpPr>
          <p:nvPr>
            <p:ph type="title"/>
          </p:nvPr>
        </p:nvSpPr>
        <p:spPr>
          <a:xfrm>
            <a:off x="457200" y="71438"/>
            <a:ext cx="8229600" cy="1143000"/>
          </a:xfrm>
        </p:spPr>
        <p:txBody>
          <a:bodyPr/>
          <a:lstStyle/>
          <a:p>
            <a:r>
              <a:rPr lang="cs-CZ" dirty="0" smtClean="0"/>
              <a:t>Noční kavárna, </a:t>
            </a:r>
            <a:r>
              <a:rPr lang="cs-CZ" b="0" dirty="0" smtClean="0">
                <a:solidFill>
                  <a:schemeClr val="tx1"/>
                </a:solidFill>
              </a:rPr>
              <a:t>1888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397260" y="1340768"/>
            <a:ext cx="6349480" cy="5010137"/>
            <a:chOff x="755576" y="1412776"/>
            <a:chExt cx="6349480" cy="5010137"/>
          </a:xfrm>
        </p:grpSpPr>
        <p:pic>
          <p:nvPicPr>
            <p:cNvPr id="27650" name="Picture 2" descr="http://upload.wikimedia.org/wikipedia/commons/7/7c/Van_Gogh_The_Night_Cafe.jpg?uselang=cs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1412776"/>
              <a:ext cx="6349480" cy="5010137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6569738" y="5877272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9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Nadpis 2"/>
          <p:cNvSpPr>
            <a:spLocks noGrp="1"/>
          </p:cNvSpPr>
          <p:nvPr>
            <p:ph type="title"/>
          </p:nvPr>
        </p:nvSpPr>
        <p:spPr>
          <a:xfrm>
            <a:off x="457200" y="-71438"/>
            <a:ext cx="8229600" cy="1143001"/>
          </a:xfrm>
        </p:spPr>
        <p:txBody>
          <a:bodyPr/>
          <a:lstStyle/>
          <a:p>
            <a:r>
              <a:rPr lang="cs-CZ" dirty="0" smtClean="0"/>
              <a:t>Ložnice umělce, </a:t>
            </a:r>
            <a:r>
              <a:rPr lang="cs-CZ" b="0" dirty="0" smtClean="0">
                <a:solidFill>
                  <a:schemeClr val="tx1"/>
                </a:solidFill>
              </a:rPr>
              <a:t>1888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109835" y="1071563"/>
            <a:ext cx="6924329" cy="5388470"/>
            <a:chOff x="1109835" y="1071563"/>
            <a:chExt cx="6924329" cy="5388470"/>
          </a:xfrm>
        </p:grpSpPr>
        <p:pic>
          <p:nvPicPr>
            <p:cNvPr id="28674" name="Picture 2" descr="http://upload.wikimedia.org/wikipedia/commons/3/3b/Vincent_Van_Gogh_0011.jpg?uselang=cs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9835" y="1071563"/>
              <a:ext cx="6924329" cy="5388470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7443222" y="6011996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1</a:t>
              </a:r>
              <a:r>
                <a:rPr lang="cs-CZ" dirty="0" smtClean="0">
                  <a:solidFill>
                    <a:schemeClr val="bg1"/>
                  </a:solidFill>
                </a:rPr>
                <a:t>0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Žlutý dům, </a:t>
            </a:r>
            <a:r>
              <a:rPr lang="cs-CZ" b="0" dirty="0" smtClean="0">
                <a:solidFill>
                  <a:schemeClr val="tx1"/>
                </a:solidFill>
              </a:rPr>
              <a:t>1888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259632" y="1124744"/>
            <a:ext cx="6579409" cy="5184576"/>
            <a:chOff x="1282295" y="1137568"/>
            <a:chExt cx="6579409" cy="5184576"/>
          </a:xfrm>
        </p:grpSpPr>
        <p:pic>
          <p:nvPicPr>
            <p:cNvPr id="31746" name="Picture 2" descr="The Yellow House - Vincent van Gogh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2295" y="1137568"/>
              <a:ext cx="6579409" cy="5184576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7299206" y="5805264"/>
              <a:ext cx="4240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1</a:t>
              </a:r>
              <a:r>
                <a:rPr lang="cs-CZ" dirty="0" smtClean="0">
                  <a:solidFill>
                    <a:schemeClr val="bg1"/>
                  </a:solidFill>
                </a:rPr>
                <a:t>1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Most v </a:t>
            </a:r>
            <a:r>
              <a:rPr lang="cs-CZ" dirty="0" err="1" smtClean="0"/>
              <a:t>Arles</a:t>
            </a:r>
            <a:r>
              <a:rPr lang="cs-CZ" dirty="0" smtClean="0"/>
              <a:t>, </a:t>
            </a:r>
            <a:r>
              <a:rPr lang="cs-CZ" b="0" dirty="0" smtClean="0">
                <a:solidFill>
                  <a:schemeClr val="tx1"/>
                </a:solidFill>
              </a:rPr>
              <a:t>1888</a:t>
            </a:r>
            <a:endParaRPr lang="cs-CZ" b="0" dirty="0">
              <a:solidFill>
                <a:schemeClr val="tx1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176965" y="1115616"/>
            <a:ext cx="6851419" cy="5265712"/>
            <a:chOff x="1176965" y="1115616"/>
            <a:chExt cx="6851419" cy="5265712"/>
          </a:xfrm>
        </p:grpSpPr>
        <p:pic>
          <p:nvPicPr>
            <p:cNvPr id="29698" name="Picture 2" descr="http://upload.wikimedia.org/wikipedia/commons/d/d5/Vincent_Van_Gogh_0014.jpg?uselang=cs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6965" y="1115616"/>
              <a:ext cx="6851419" cy="5265712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7452320" y="5877272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1</a:t>
              </a:r>
              <a:r>
                <a:rPr lang="cs-CZ" dirty="0" smtClean="0">
                  <a:solidFill>
                    <a:schemeClr val="bg1"/>
                  </a:solidFill>
                </a:rPr>
                <a:t>2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23786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fr-FR" dirty="0" smtClean="0"/>
              <a:t>Bárky na pláži v Saintes-Maries-de-la-Mer</a:t>
            </a:r>
            <a:r>
              <a:rPr lang="cs-CZ" dirty="0" smtClean="0"/>
              <a:t>, </a:t>
            </a:r>
            <a:r>
              <a:rPr lang="cs-CZ" b="0" dirty="0" smtClean="0">
                <a:solidFill>
                  <a:schemeClr val="tx1"/>
                </a:solidFill>
              </a:rPr>
              <a:t>1888</a:t>
            </a:r>
            <a:r>
              <a:rPr lang="fr-FR" dirty="0" smtClean="0"/>
              <a:t/>
            </a:r>
            <a:br>
              <a:rPr lang="fr-FR" dirty="0" smtClean="0"/>
            </a:br>
            <a:endParaRPr lang="cs-CZ" dirty="0"/>
          </a:p>
        </p:txBody>
      </p:sp>
      <p:grpSp>
        <p:nvGrpSpPr>
          <p:cNvPr id="5" name="Group 4"/>
          <p:cNvGrpSpPr/>
          <p:nvPr/>
        </p:nvGrpSpPr>
        <p:grpSpPr>
          <a:xfrm>
            <a:off x="1259632" y="1556792"/>
            <a:ext cx="6911310" cy="4915670"/>
            <a:chOff x="1259632" y="1556792"/>
            <a:chExt cx="6911310" cy="4915670"/>
          </a:xfrm>
        </p:grpSpPr>
        <p:pic>
          <p:nvPicPr>
            <p:cNvPr id="32770" name="Picture 2" descr="File:WLANL - jankie - Vissersboten op het strand van Les Saintes-Maries-de-la-Mer, Vincent van Gogh (1888) (1)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9632" y="1556792"/>
              <a:ext cx="6911310" cy="4915670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7668344" y="6021288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1</a:t>
              </a:r>
              <a:r>
                <a:rPr lang="cs-CZ" dirty="0" smtClean="0">
                  <a:solidFill>
                    <a:schemeClr val="bg1"/>
                  </a:solidFill>
                </a:rPr>
                <a:t>3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Hvězdná noc, </a:t>
            </a:r>
            <a:r>
              <a:rPr lang="cs-CZ" b="0" dirty="0" smtClean="0">
                <a:solidFill>
                  <a:schemeClr val="tx1"/>
                </a:solidFill>
              </a:rPr>
              <a:t>1889</a:t>
            </a:r>
            <a:endParaRPr lang="cs-CZ" b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0" y="25518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grpSp>
        <p:nvGrpSpPr>
          <p:cNvPr id="5" name="Group 4"/>
          <p:cNvGrpSpPr/>
          <p:nvPr/>
        </p:nvGrpSpPr>
        <p:grpSpPr>
          <a:xfrm>
            <a:off x="1475656" y="1340768"/>
            <a:ext cx="6523811" cy="5207939"/>
            <a:chOff x="1475656" y="1340768"/>
            <a:chExt cx="6523811" cy="5207939"/>
          </a:xfrm>
        </p:grpSpPr>
        <p:pic>
          <p:nvPicPr>
            <p:cNvPr id="23554" name="Picture 2" descr="http://upload.wikimedia.org/wikipedia/commons/c/cd/VanGogh-starry_night.jpg?uselang=cs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5656" y="1340768"/>
              <a:ext cx="6523811" cy="520793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7452320" y="6093296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1</a:t>
              </a:r>
              <a:r>
                <a:rPr lang="cs-CZ" dirty="0" smtClean="0">
                  <a:solidFill>
                    <a:schemeClr val="bg1"/>
                  </a:solidFill>
                </a:rPr>
                <a:t>4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3219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85800"/>
            <a:ext cx="3543300" cy="1143000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dirty="0" smtClean="0"/>
              <a:t>Doktor </a:t>
            </a:r>
            <a:r>
              <a:rPr lang="cs-CZ" dirty="0" err="1" smtClean="0"/>
              <a:t>Gachet</a:t>
            </a:r>
            <a:r>
              <a:rPr lang="cs-CZ" dirty="0" smtClean="0"/>
              <a:t>, </a:t>
            </a:r>
            <a:r>
              <a:rPr lang="cs-CZ" b="0" dirty="0" smtClean="0">
                <a:solidFill>
                  <a:schemeClr val="tx1"/>
                </a:solidFill>
              </a:rPr>
              <a:t>1890</a:t>
            </a:r>
            <a:endParaRPr lang="cs-CZ" b="0" dirty="0">
              <a:solidFill>
                <a:schemeClr val="tx1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923928" y="692696"/>
            <a:ext cx="4881331" cy="5688632"/>
            <a:chOff x="4211960" y="620688"/>
            <a:chExt cx="4521291" cy="5319166"/>
          </a:xfrm>
        </p:grpSpPr>
        <p:pic>
          <p:nvPicPr>
            <p:cNvPr id="30722" name="Picture 2" descr="Portrait of Doctor Gachet - Vincent van Gogh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960" y="620688"/>
              <a:ext cx="4521291" cy="5319166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8205341" y="5527178"/>
              <a:ext cx="408608" cy="3453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1</a:t>
              </a:r>
              <a:r>
                <a:rPr lang="cs-CZ" dirty="0" smtClean="0">
                  <a:solidFill>
                    <a:schemeClr val="bg1"/>
                  </a:solidFill>
                </a:rPr>
                <a:t>5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4248472" cy="1800200"/>
          </a:xfrm>
        </p:spPr>
        <p:txBody>
          <a:bodyPr/>
          <a:lstStyle/>
          <a:p>
            <a:pPr algn="l"/>
            <a:r>
              <a:rPr lang="cs-CZ" sz="4400" dirty="0"/>
              <a:t>Kostel v </a:t>
            </a:r>
            <a:r>
              <a:rPr lang="cs-CZ" sz="4400" dirty="0" err="1" smtClean="0"/>
              <a:t>Auvers</a:t>
            </a:r>
            <a:r>
              <a:rPr lang="cs-CZ" sz="4400" dirty="0" smtClean="0"/>
              <a:t>, </a:t>
            </a:r>
            <a:r>
              <a:rPr lang="cs-CZ" sz="4400" b="0" dirty="0" smtClean="0">
                <a:solidFill>
                  <a:schemeClr val="tx1"/>
                </a:solidFill>
              </a:rPr>
              <a:t>1890</a:t>
            </a:r>
            <a:endParaRPr lang="cs-CZ" sz="4400" b="0" dirty="0">
              <a:solidFill>
                <a:schemeClr val="tx1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283968" y="657125"/>
            <a:ext cx="4605967" cy="5796211"/>
            <a:chOff x="4427984" y="620688"/>
            <a:chExt cx="4605967" cy="5796211"/>
          </a:xfrm>
        </p:grpSpPr>
        <p:pic>
          <p:nvPicPr>
            <p:cNvPr id="25602" name="Picture 2" descr="http://upload.wikimedia.org/wikipedia/commons/9/9e/L%27%C3%A9glise_d%27Auvers-sur-Oise.jpg?uselang=c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7984" y="620688"/>
              <a:ext cx="4605967" cy="5796211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8388424" y="5912843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</a:t>
              </a:r>
              <a:r>
                <a:rPr lang="cs-CZ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</a:t>
              </a:r>
              <a:endParaRPr lang="cs-CZ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96520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Cypřiše, </a:t>
            </a:r>
            <a:r>
              <a:rPr lang="cs-CZ" b="0" dirty="0" smtClean="0">
                <a:solidFill>
                  <a:schemeClr val="tx1"/>
                </a:solidFill>
              </a:rPr>
              <a:t>1889</a:t>
            </a:r>
            <a:endParaRPr lang="cs-CZ" b="0" dirty="0">
              <a:solidFill>
                <a:schemeClr val="tx1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55776" y="1196752"/>
            <a:ext cx="4118574" cy="5235476"/>
            <a:chOff x="2555776" y="1196752"/>
            <a:chExt cx="4118574" cy="5235476"/>
          </a:xfrm>
        </p:grpSpPr>
        <p:pic>
          <p:nvPicPr>
            <p:cNvPr id="33794" name="Picture 2" descr="File:Vincent Van Gogh 0016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776" y="1196752"/>
              <a:ext cx="4118574" cy="5235476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6228184" y="5949280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1</a:t>
              </a:r>
              <a:r>
                <a:rPr lang="cs-CZ" dirty="0" smtClean="0">
                  <a:solidFill>
                    <a:schemeClr val="bg1"/>
                  </a:solidFill>
                </a:rPr>
                <a:t>7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5760"/>
            <a:ext cx="9144000" cy="1143000"/>
          </a:xfrm>
        </p:spPr>
        <p:txBody>
          <a:bodyPr/>
          <a:lstStyle/>
          <a:p>
            <a:r>
              <a:rPr lang="cs-CZ" dirty="0"/>
              <a:t>Havrani nad žitným </a:t>
            </a:r>
            <a:r>
              <a:rPr lang="cs-CZ" dirty="0" smtClean="0"/>
              <a:t>polem, </a:t>
            </a:r>
            <a:r>
              <a:rPr lang="cs-CZ" b="0" dirty="0" smtClean="0">
                <a:solidFill>
                  <a:schemeClr val="tx1"/>
                </a:solidFill>
              </a:rPr>
              <a:t>1890</a:t>
            </a:r>
            <a:endParaRPr lang="cs-CZ" b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0" y="22748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AUTOR NEUVEDEN.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39398" y="1844824"/>
            <a:ext cx="8465203" cy="3960440"/>
            <a:chOff x="323528" y="1844824"/>
            <a:chExt cx="8465203" cy="3960440"/>
          </a:xfrm>
        </p:grpSpPr>
        <p:pic>
          <p:nvPicPr>
            <p:cNvPr id="24578" name="Picture 2" descr="http://upload.wikimedia.org/wikipedia/commons/f/f3/Vincent_van_Gogh_%281853-1890%29_-_Wheat_Field_with_Crows_%281890%29.jpg?uselang=c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844824"/>
              <a:ext cx="8465203" cy="396044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8163302" y="5301208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1</a:t>
              </a:r>
              <a:r>
                <a:rPr lang="cs-CZ" dirty="0" smtClean="0">
                  <a:solidFill>
                    <a:schemeClr val="bg1"/>
                  </a:solidFill>
                </a:rPr>
                <a:t>8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29951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8000"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 idx="4294967295"/>
          </p:nvPr>
        </p:nvSpPr>
        <p:spPr>
          <a:xfrm>
            <a:off x="785786" y="2959107"/>
            <a:ext cx="7772400" cy="1470025"/>
          </a:xfrm>
          <a:effectLst>
            <a:reflection blurRad="6350" stA="50000" endA="300" endPos="90000" dir="5400000" sy="-100000" algn="bl" rotWithShape="0"/>
          </a:effectLst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11500" b="1" dirty="0" smtClean="0">
                <a:ln w="12700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Konec</a:t>
            </a:r>
            <a:endParaRPr lang="cs-CZ" sz="11500" b="1" dirty="0">
              <a:ln w="12700">
                <a:solidFill>
                  <a:srgbClr val="FFC000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62940" y="6454206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1</a:t>
            </a:r>
            <a:r>
              <a:rPr lang="cs-CZ" dirty="0" smtClean="0">
                <a:solidFill>
                  <a:schemeClr val="bg1"/>
                </a:solidFill>
              </a:rPr>
              <a:t>8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886200"/>
            <a:ext cx="7772400" cy="1752600"/>
          </a:xfrm>
        </p:spPr>
        <p:txBody>
          <a:bodyPr/>
          <a:lstStyle/>
          <a:p>
            <a:r>
              <a:rPr lang="cs-CZ" sz="2800" b="0" dirty="0" smtClean="0">
                <a:solidFill>
                  <a:schemeClr val="tx1"/>
                </a:solidFill>
              </a:rPr>
              <a:t>Roztřiďte informace ve žlutých polích do dvou sloupců a přiřaďte je podle významu ke dvěma představitelům postimpresionismu.</a:t>
            </a:r>
            <a:endParaRPr lang="cs-CZ" sz="2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0966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91405" y="3313811"/>
            <a:ext cx="3404073" cy="707886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 smtClean="0"/>
              <a:t>typický kolorit v odstínech </a:t>
            </a:r>
            <a:r>
              <a:rPr lang="cs-CZ" sz="2000" dirty="0"/>
              <a:t>modré, žluté, zelené a šedé</a:t>
            </a:r>
          </a:p>
        </p:txBody>
      </p:sp>
      <p:sp>
        <p:nvSpPr>
          <p:cNvPr id="3" name="Rectangle 2"/>
          <p:cNvSpPr/>
          <p:nvPr/>
        </p:nvSpPr>
        <p:spPr>
          <a:xfrm>
            <a:off x="5728826" y="2372724"/>
            <a:ext cx="2971432" cy="707886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hledání zákonitostí v objektivní skutečnosti</a:t>
            </a:r>
          </a:p>
        </p:txBody>
      </p:sp>
      <p:sp>
        <p:nvSpPr>
          <p:cNvPr id="4" name="Rectangle 3"/>
          <p:cNvSpPr/>
          <p:nvPr/>
        </p:nvSpPr>
        <p:spPr>
          <a:xfrm>
            <a:off x="6442081" y="3499264"/>
            <a:ext cx="2475549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Hora Sainte-Victoire</a:t>
            </a:r>
          </a:p>
        </p:txBody>
      </p:sp>
      <p:sp>
        <p:nvSpPr>
          <p:cNvPr id="5" name="Rectangle 4"/>
          <p:cNvSpPr/>
          <p:nvPr/>
        </p:nvSpPr>
        <p:spPr>
          <a:xfrm>
            <a:off x="6361264" y="1730893"/>
            <a:ext cx="1851789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studoval práva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576" y="4209149"/>
            <a:ext cx="3292889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Havrani nad obilným polem</a:t>
            </a:r>
          </a:p>
        </p:txBody>
      </p:sp>
      <p:sp>
        <p:nvSpPr>
          <p:cNvPr id="7" name="Rectangle 6"/>
          <p:cNvSpPr/>
          <p:nvPr/>
        </p:nvSpPr>
        <p:spPr>
          <a:xfrm>
            <a:off x="2197634" y="6263856"/>
            <a:ext cx="3502882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oblíbená žlutá a modrá </a:t>
            </a:r>
            <a:r>
              <a:rPr lang="cs-CZ" sz="2000" dirty="0" smtClean="0"/>
              <a:t>barva</a:t>
            </a:r>
            <a:endParaRPr lang="cs-CZ" sz="2000" dirty="0"/>
          </a:p>
        </p:txBody>
      </p:sp>
      <p:sp>
        <p:nvSpPr>
          <p:cNvPr id="8" name="Rectangle 7"/>
          <p:cNvSpPr/>
          <p:nvPr/>
        </p:nvSpPr>
        <p:spPr>
          <a:xfrm>
            <a:off x="457861" y="3538738"/>
            <a:ext cx="1922321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otec byl bankéř</a:t>
            </a:r>
          </a:p>
        </p:txBody>
      </p:sp>
      <p:sp>
        <p:nvSpPr>
          <p:cNvPr id="9" name="Rectangle 8"/>
          <p:cNvSpPr/>
          <p:nvPr/>
        </p:nvSpPr>
        <p:spPr>
          <a:xfrm>
            <a:off x="4974850" y="4318028"/>
            <a:ext cx="3304366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Samotář z </a:t>
            </a:r>
            <a:r>
              <a:rPr lang="cs-CZ" sz="2000" dirty="0" err="1"/>
              <a:t>Aix</a:t>
            </a:r>
            <a:r>
              <a:rPr lang="cs-CZ" sz="2000" dirty="0"/>
              <a:t>-en-Provence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8974" y="6363016"/>
            <a:ext cx="1510350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sebevražda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075128" y="6207389"/>
            <a:ext cx="2424062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inspiroval kubismus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78670" y="2439623"/>
            <a:ext cx="3192161" cy="707886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styl založený na síti krátkých a zvlněných tahů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36559" y="5756199"/>
            <a:ext cx="1651671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 smtClean="0"/>
              <a:t>pobyt </a:t>
            </a:r>
            <a:r>
              <a:rPr lang="cs-CZ" sz="2000" dirty="0"/>
              <a:t>v </a:t>
            </a:r>
            <a:r>
              <a:rPr lang="cs-CZ" sz="2000" dirty="0" err="1"/>
              <a:t>Arles</a:t>
            </a:r>
            <a:endParaRPr lang="cs-CZ" sz="2000" dirty="0"/>
          </a:p>
        </p:txBody>
      </p:sp>
      <p:sp>
        <p:nvSpPr>
          <p:cNvPr id="14" name="Rectangle 13"/>
          <p:cNvSpPr/>
          <p:nvPr/>
        </p:nvSpPr>
        <p:spPr>
          <a:xfrm>
            <a:off x="3851290" y="2468217"/>
            <a:ext cx="1441420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Slunečnice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9066" y="4841606"/>
            <a:ext cx="2947721" cy="707886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vycházel ze základních geometrických tvarů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531985" y="5470105"/>
            <a:ext cx="1967205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expresionismus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901023" y="5368412"/>
            <a:ext cx="3294455" cy="707886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účast na 1. výstavě impresionismu </a:t>
            </a:r>
            <a:r>
              <a:rPr lang="cs-CZ" sz="2000" dirty="0" smtClean="0"/>
              <a:t>v roce </a:t>
            </a:r>
            <a:r>
              <a:rPr lang="cs-CZ" sz="2000" dirty="0"/>
              <a:t>1874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233200" y="1729477"/>
            <a:ext cx="2377574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chtěl být kazatelem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410616" y="4766386"/>
            <a:ext cx="2664512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přítel Paula Gauguina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193939" y="4911913"/>
            <a:ext cx="1361463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bratr </a:t>
            </a:r>
            <a:r>
              <a:rPr lang="cs-CZ" sz="2000" dirty="0" err="1"/>
              <a:t>Theo</a:t>
            </a:r>
            <a:endParaRPr lang="cs-CZ" sz="2000" dirty="0"/>
          </a:p>
        </p:txBody>
      </p:sp>
      <p:sp>
        <p:nvSpPr>
          <p:cNvPr id="21" name="Rectangle 20"/>
          <p:cNvSpPr/>
          <p:nvPr/>
        </p:nvSpPr>
        <p:spPr>
          <a:xfrm>
            <a:off x="838005" y="1708748"/>
            <a:ext cx="1423788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Hráči karet</a:t>
            </a:r>
          </a:p>
        </p:txBody>
      </p:sp>
      <p:sp>
        <p:nvSpPr>
          <p:cNvPr id="22" name="Text Placeholder 5"/>
          <p:cNvSpPr txBox="1">
            <a:spLocks/>
          </p:cNvSpPr>
          <p:nvPr/>
        </p:nvSpPr>
        <p:spPr>
          <a:xfrm>
            <a:off x="531812" y="280704"/>
            <a:ext cx="4040188" cy="639762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Paul Cézanne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 Placeholder 5"/>
          <p:cNvSpPr txBox="1">
            <a:spLocks/>
          </p:cNvSpPr>
          <p:nvPr/>
        </p:nvSpPr>
        <p:spPr>
          <a:xfrm>
            <a:off x="4480670" y="328952"/>
            <a:ext cx="4040188" cy="639762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Vincent van Gogh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446089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31110" y="4248524"/>
            <a:ext cx="3404073" cy="707886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 smtClean="0"/>
              <a:t>typický kolorit v odstínech </a:t>
            </a:r>
            <a:r>
              <a:rPr lang="cs-CZ" sz="2000" dirty="0"/>
              <a:t>modré, žluté, zelené a šedé</a:t>
            </a:r>
          </a:p>
        </p:txBody>
      </p:sp>
      <p:sp>
        <p:nvSpPr>
          <p:cNvPr id="3" name="Rectangle 2"/>
          <p:cNvSpPr/>
          <p:nvPr/>
        </p:nvSpPr>
        <p:spPr>
          <a:xfrm>
            <a:off x="731110" y="3489389"/>
            <a:ext cx="2971432" cy="707886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hledání zákonitostí v objektivní skutečnosti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576" y="5042484"/>
            <a:ext cx="2475549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Hora Sainte-Victoire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110" y="1741763"/>
            <a:ext cx="1851789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studoval práva</a:t>
            </a:r>
          </a:p>
        </p:txBody>
      </p:sp>
      <p:sp>
        <p:nvSpPr>
          <p:cNvPr id="6" name="Rectangle 5"/>
          <p:cNvSpPr/>
          <p:nvPr/>
        </p:nvSpPr>
        <p:spPr>
          <a:xfrm>
            <a:off x="5364088" y="5661248"/>
            <a:ext cx="3292889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Havrani nad obilným polem</a:t>
            </a:r>
          </a:p>
        </p:txBody>
      </p:sp>
      <p:sp>
        <p:nvSpPr>
          <p:cNvPr id="7" name="Rectangle 6"/>
          <p:cNvSpPr/>
          <p:nvPr/>
        </p:nvSpPr>
        <p:spPr>
          <a:xfrm>
            <a:off x="5389598" y="3628008"/>
            <a:ext cx="3502882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oblíbená žlutá a modrá </a:t>
            </a:r>
            <a:r>
              <a:rPr lang="cs-CZ" sz="2000" dirty="0" smtClean="0"/>
              <a:t>barva</a:t>
            </a:r>
            <a:endParaRPr lang="cs-CZ" sz="2000" dirty="0"/>
          </a:p>
        </p:txBody>
      </p:sp>
      <p:sp>
        <p:nvSpPr>
          <p:cNvPr id="8" name="Rectangle 7"/>
          <p:cNvSpPr/>
          <p:nvPr/>
        </p:nvSpPr>
        <p:spPr>
          <a:xfrm>
            <a:off x="731110" y="1244375"/>
            <a:ext cx="1922321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otec byl bankéř</a:t>
            </a:r>
          </a:p>
        </p:txBody>
      </p:sp>
      <p:sp>
        <p:nvSpPr>
          <p:cNvPr id="9" name="Rectangle 8"/>
          <p:cNvSpPr/>
          <p:nvPr/>
        </p:nvSpPr>
        <p:spPr>
          <a:xfrm>
            <a:off x="731110" y="3009046"/>
            <a:ext cx="3304366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Samotář z </a:t>
            </a:r>
            <a:r>
              <a:rPr lang="cs-CZ" sz="2000" dirty="0" err="1"/>
              <a:t>Aix</a:t>
            </a:r>
            <a:r>
              <a:rPr lang="cs-CZ" sz="2000" dirty="0"/>
              <a:t>-en-Provence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89598" y="6151377"/>
            <a:ext cx="1510350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sebevražda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576" y="6269250"/>
            <a:ext cx="2424062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inspiroval kubismus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350405" y="2276501"/>
            <a:ext cx="3192161" cy="707886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styl založený na síti krátkých a zvlněných tahů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364088" y="4109010"/>
            <a:ext cx="1651671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 smtClean="0"/>
              <a:t>pobyt </a:t>
            </a:r>
            <a:r>
              <a:rPr lang="cs-CZ" sz="2000" dirty="0"/>
              <a:t>v </a:t>
            </a:r>
            <a:r>
              <a:rPr lang="cs-CZ" sz="2000" dirty="0" err="1"/>
              <a:t>Arles</a:t>
            </a:r>
            <a:endParaRPr lang="cs-CZ" sz="2000" dirty="0"/>
          </a:p>
        </p:txBody>
      </p:sp>
      <p:sp>
        <p:nvSpPr>
          <p:cNvPr id="14" name="Rectangle 13"/>
          <p:cNvSpPr/>
          <p:nvPr/>
        </p:nvSpPr>
        <p:spPr>
          <a:xfrm>
            <a:off x="5364088" y="5157192"/>
            <a:ext cx="1441420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Slunečnice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576" y="5496379"/>
            <a:ext cx="2947721" cy="707886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vycházel ze základních geometrických tvarů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365714" y="3098109"/>
            <a:ext cx="1967205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expresionismus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31110" y="2212994"/>
            <a:ext cx="3294455" cy="707886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účast na 1. výstavě impresionismu </a:t>
            </a:r>
            <a:r>
              <a:rPr lang="cs-CZ" sz="2000" dirty="0" smtClean="0"/>
              <a:t>v roce </a:t>
            </a:r>
            <a:r>
              <a:rPr lang="cs-CZ" sz="2000" dirty="0"/>
              <a:t>1874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364088" y="1268760"/>
            <a:ext cx="2377574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chtěl být kazatelem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364088" y="4653136"/>
            <a:ext cx="2664512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přítel Paula Gauguina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365576" y="1772816"/>
            <a:ext cx="1361463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bratr </a:t>
            </a:r>
            <a:r>
              <a:rPr lang="cs-CZ" sz="2000" dirty="0" err="1"/>
              <a:t>Theo</a:t>
            </a:r>
            <a:endParaRPr lang="cs-CZ" sz="2000" dirty="0"/>
          </a:p>
        </p:txBody>
      </p:sp>
      <p:sp>
        <p:nvSpPr>
          <p:cNvPr id="21" name="Rectangle 20"/>
          <p:cNvSpPr/>
          <p:nvPr/>
        </p:nvSpPr>
        <p:spPr>
          <a:xfrm>
            <a:off x="3313671" y="6269250"/>
            <a:ext cx="1423788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cs-CZ" sz="2000" dirty="0"/>
              <a:t>Hráči karet</a:t>
            </a:r>
          </a:p>
        </p:txBody>
      </p:sp>
      <p:sp>
        <p:nvSpPr>
          <p:cNvPr id="22" name="Text Placeholder 5"/>
          <p:cNvSpPr txBox="1">
            <a:spLocks/>
          </p:cNvSpPr>
          <p:nvPr/>
        </p:nvSpPr>
        <p:spPr>
          <a:xfrm>
            <a:off x="419978" y="330253"/>
            <a:ext cx="4040188" cy="639762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Paul Cézanne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 Placeholder 5"/>
          <p:cNvSpPr txBox="1">
            <a:spLocks/>
          </p:cNvSpPr>
          <p:nvPr/>
        </p:nvSpPr>
        <p:spPr>
          <a:xfrm>
            <a:off x="4616789" y="330253"/>
            <a:ext cx="4040188" cy="639762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Vincent van Gogh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696175" y="788851"/>
            <a:ext cx="18662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Řešení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31576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4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6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7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9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5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2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3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4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604" y="260648"/>
            <a:ext cx="7128792" cy="720080"/>
          </a:xfrm>
        </p:spPr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28613"/>
            <a:ext cx="8640960" cy="5740747"/>
          </a:xfrm>
        </p:spPr>
        <p:txBody>
          <a:bodyPr anchor="ctr"/>
          <a:lstStyle/>
          <a:p>
            <a:r>
              <a:rPr lang="cs-CZ" sz="1200" dirty="0" smtClean="0"/>
              <a:t>V. v. Gogh –</a:t>
            </a:r>
            <a:r>
              <a:rPr lang="cs-CZ" sz="1200" dirty="0"/>
              <a:t> </a:t>
            </a:r>
            <a:r>
              <a:rPr lang="cs-CZ" sz="1200" dirty="0" smtClean="0"/>
              <a:t>Autoportrét: AUTOR </a:t>
            </a:r>
            <a:r>
              <a:rPr lang="cs-CZ" sz="1200" dirty="0"/>
              <a:t>NEUVEDEN. http://commons.wikimedia.org [online]. [cit. 11.2.2013]. Dostupný pod licencí public domain na WWW: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cs.wikipedia.org/wiki/Soubor:VanGogh_1887_Selbstbildnis.jpg</a:t>
            </a:r>
            <a:endParaRPr lang="cs-CZ" sz="1200" dirty="0" smtClean="0"/>
          </a:p>
          <a:p>
            <a:r>
              <a:rPr lang="cs-CZ" sz="1200" dirty="0"/>
              <a:t>V. v. Gogh </a:t>
            </a:r>
            <a:r>
              <a:rPr lang="cs-CZ" sz="1200" dirty="0" smtClean="0"/>
              <a:t>– Autoportrét: AUTOR </a:t>
            </a:r>
            <a:r>
              <a:rPr lang="cs-CZ" sz="1200" dirty="0"/>
              <a:t>NEUVEDEN. http://commons.wikimedia.org [online]. [cit. 11.2.2013]. Dostupný pod licencí public domain na WWW: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commons.wikimedia.org/wiki/File:VanGogh-self-portrait-dedicated_to_gaugin.jpg?uselang=cs</a:t>
            </a:r>
            <a:endParaRPr lang="cs-CZ" sz="1200" dirty="0" smtClean="0"/>
          </a:p>
          <a:p>
            <a:r>
              <a:rPr lang="cs-CZ" sz="1200" dirty="0"/>
              <a:t>V. v. Gogh –</a:t>
            </a:r>
            <a:r>
              <a:rPr lang="cs-CZ" sz="1200" dirty="0" smtClean="0"/>
              <a:t> Autoportrét: AUTOR </a:t>
            </a:r>
            <a:r>
              <a:rPr lang="cs-CZ" sz="1200" dirty="0"/>
              <a:t>NEUVEDEN. http://commons.wikimedia.org [online]. [cit. 11.2.2013]. Dostupný pod licencí public domain na WWW: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commons.wikimedia.org/wiki/File:Vincent_Willem_van_Gogh_107.jpg?uselang=cs</a:t>
            </a:r>
            <a:endParaRPr lang="cs-CZ" sz="1200" dirty="0" smtClean="0"/>
          </a:p>
          <a:p>
            <a:r>
              <a:rPr lang="cs-CZ" sz="1200" dirty="0"/>
              <a:t>V. v. Gogh </a:t>
            </a:r>
            <a:r>
              <a:rPr lang="cs-CZ" sz="1200" dirty="0" smtClean="0"/>
              <a:t>– Autoportrét: AUTOR </a:t>
            </a:r>
            <a:r>
              <a:rPr lang="cs-CZ" sz="1200" dirty="0"/>
              <a:t>NEUVEDEN. http://commons.wikimedia.org [online]. [cit. 11.2.2013]. Dostupný pod licencí public domain na WWW: </a:t>
            </a: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commons.wikimedia.org/wiki/File:Vincent_Willem_van_Gogh_106.jpg?uselang=cs</a:t>
            </a:r>
            <a:endParaRPr lang="cs-CZ" sz="1200" dirty="0" smtClean="0"/>
          </a:p>
          <a:p>
            <a:r>
              <a:rPr lang="cs-CZ" sz="1200" dirty="0"/>
              <a:t>V. v. Gogh </a:t>
            </a:r>
            <a:r>
              <a:rPr lang="cs-CZ" sz="1200" dirty="0" smtClean="0"/>
              <a:t>– Autoportrét: AUTOR </a:t>
            </a:r>
            <a:r>
              <a:rPr lang="cs-CZ" sz="1200" dirty="0"/>
              <a:t>NEUVEDEN. http://commons.wikimedia.org [online]. [cit. 11.2.2013]. Dostupný pod licencí public domain na WWW: </a:t>
            </a: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commons.wikimedia.org/wiki/File:SelbstPortrait_VG2.jpg?uselang=cs</a:t>
            </a:r>
            <a:endParaRPr lang="cs-CZ" sz="1200" dirty="0" smtClean="0"/>
          </a:p>
          <a:p>
            <a:r>
              <a:rPr lang="cs-CZ" sz="1200" dirty="0"/>
              <a:t>V. v. Gogh – Jedlíci </a:t>
            </a:r>
            <a:r>
              <a:rPr lang="cs-CZ" sz="1200" dirty="0" smtClean="0"/>
              <a:t>brambor: AUTOR </a:t>
            </a:r>
            <a:r>
              <a:rPr lang="cs-CZ" sz="1200" dirty="0"/>
              <a:t>NEUVEDEN. http://commons.wikimedia.org [online]. [cit. 11.2.2013]. Dostupný pod licencí public domain na WWW: </a:t>
            </a:r>
            <a:r>
              <a:rPr lang="cs-CZ" sz="1200" dirty="0">
                <a:hlinkClick r:id="rId7"/>
              </a:rPr>
              <a:t>http://commons.wikimedia.org/wiki/File:Vincent_Van_Gogh_-_</a:t>
            </a:r>
            <a:r>
              <a:rPr lang="cs-CZ" sz="1200" dirty="0" smtClean="0">
                <a:hlinkClick r:id="rId7"/>
              </a:rPr>
              <a:t>The_Potato_Eaters.png?uselang=cs</a:t>
            </a:r>
            <a:endParaRPr lang="cs-CZ" sz="1200" dirty="0" smtClean="0"/>
          </a:p>
          <a:p>
            <a:r>
              <a:rPr lang="cs-CZ" sz="1200" dirty="0"/>
              <a:t>V. v. Gogh </a:t>
            </a:r>
            <a:r>
              <a:rPr lang="cs-CZ" sz="1200" dirty="0" smtClean="0"/>
              <a:t>– Slunečnice: AUTOR </a:t>
            </a:r>
            <a:r>
              <a:rPr lang="cs-CZ" sz="1200" dirty="0"/>
              <a:t>NEUVEDEN. http://commons.wikimedia.org [online]. [cit. 11.2.2013]. Dostupný pod licencí public domain na WWW: </a:t>
            </a:r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commons.wikimedia.org/wiki/File:Vincent_Willem_van_Gogh_128.jpg?uselang=cs</a:t>
            </a:r>
            <a:endParaRPr lang="cs-CZ" sz="1200" dirty="0" smtClean="0"/>
          </a:p>
          <a:p>
            <a:r>
              <a:rPr lang="cs-CZ" sz="1200" dirty="0"/>
              <a:t>V. v. Gogh </a:t>
            </a:r>
            <a:r>
              <a:rPr lang="cs-CZ" sz="1200" dirty="0" smtClean="0"/>
              <a:t>– Terasa </a:t>
            </a:r>
            <a:r>
              <a:rPr lang="cs-CZ" sz="1200" dirty="0"/>
              <a:t>kavárny v </a:t>
            </a:r>
            <a:r>
              <a:rPr lang="cs-CZ" sz="1200" dirty="0" smtClean="0"/>
              <a:t>noci: AUTOR </a:t>
            </a:r>
            <a:r>
              <a:rPr lang="cs-CZ" sz="1200" dirty="0"/>
              <a:t>NEUVEDEN. http://commons.wikimedia.org [online]. [cit. 11.2.2013]. Dostupný pod licencí public domain na WWW: </a:t>
            </a:r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commons.wikimedia.org/wiki/File:Gogh4.jpg?uselang=cs</a:t>
            </a:r>
            <a:endParaRPr lang="cs-CZ" sz="1200" dirty="0" smtClean="0"/>
          </a:p>
          <a:p>
            <a:r>
              <a:rPr lang="cs-CZ" sz="1200" dirty="0"/>
              <a:t>V. v. Gogh – Noční </a:t>
            </a:r>
            <a:r>
              <a:rPr lang="cs-CZ" sz="1200" dirty="0" smtClean="0"/>
              <a:t>kavárna: AUTOR </a:t>
            </a:r>
            <a:r>
              <a:rPr lang="cs-CZ" sz="1200" dirty="0"/>
              <a:t>NEUVEDEN. http://commons.wikimedia.org [online]. [cit. 11.2.2013]. Dostupný pod licencí public domain na WWW: </a:t>
            </a:r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commons.wikimedia.org/wiki/File:Van_Gogh_The_Night_Cafe.jpg?uselang=cs</a:t>
            </a:r>
            <a:endParaRPr lang="cs-CZ" sz="1200" dirty="0"/>
          </a:p>
          <a:p>
            <a:pPr>
              <a:buFont typeface="+mj-lt"/>
              <a:buAutoNum type="arabicPeriod" startAt="10"/>
            </a:pPr>
            <a:r>
              <a:rPr lang="cs-CZ" sz="1200" dirty="0"/>
              <a:t>V. v. Gogh – Ložnice umělce: AUTOR NEUVEDEN. http://commons.wikimedia.org [online]. [cit. 11.2.2013]. Dostupný pod licencí public domain na WWW: </a:t>
            </a:r>
            <a:r>
              <a:rPr lang="cs-CZ" sz="1200" dirty="0">
                <a:hlinkClick r:id="rId11"/>
              </a:rPr>
              <a:t>http://commons.wikimedia.org/wiki/File:Vincent_Van_Gogh_0011.jpg?uselang=cs</a:t>
            </a:r>
            <a:endParaRPr lang="cs-CZ" sz="1200" dirty="0"/>
          </a:p>
          <a:p>
            <a:pPr>
              <a:buAutoNum type="arabicPeriod" startAt="10"/>
            </a:pPr>
            <a:r>
              <a:rPr lang="cs-CZ" sz="1200" dirty="0"/>
              <a:t>V. v. Gogh – Žlutý dům: AUTOR NEUVEDEN. http://www.wikipaintings.org [online]. [cit. 11.2.2013]. Dostupný pod licencí public domain na WWW: </a:t>
            </a:r>
            <a:r>
              <a:rPr lang="cs-CZ" sz="1200" dirty="0">
                <a:hlinkClick r:id="rId12"/>
              </a:rPr>
              <a:t>http://www.wikipaintings.org/en/vincent-van-gogh/the-yellow-house-1888</a:t>
            </a:r>
            <a:endParaRPr lang="cs-CZ" sz="1200" dirty="0"/>
          </a:p>
          <a:p>
            <a:pPr>
              <a:buAutoNum type="arabicPeriod" startAt="10"/>
            </a:pPr>
            <a:r>
              <a:rPr lang="cs-CZ" sz="1200" dirty="0"/>
              <a:t>V. v. Gogh – Most v </a:t>
            </a:r>
            <a:r>
              <a:rPr lang="cs-CZ" sz="1200" dirty="0" err="1"/>
              <a:t>Arles</a:t>
            </a:r>
            <a:r>
              <a:rPr lang="cs-CZ" sz="1200" dirty="0"/>
              <a:t>: AUTOR NEUVEDEN. http://commons.wikimedia.org [online]. [cit. 11.2.2013]. Dostupný pod licencí public domain na WWW: </a:t>
            </a:r>
            <a:r>
              <a:rPr lang="cs-CZ" sz="1200" dirty="0">
                <a:hlinkClick r:id="rId13"/>
              </a:rPr>
              <a:t>http://commons.wikimedia.org/wiki/File:Vincent_Van_Gogh_0014.jpg?uselang=cs</a:t>
            </a:r>
            <a:endParaRPr lang="cs-CZ" sz="1200" dirty="0"/>
          </a:p>
          <a:p>
            <a:pPr>
              <a:buAutoNum type="arabicPeriod" startAt="10"/>
            </a:pPr>
            <a:r>
              <a:rPr lang="cs-CZ" sz="1200" dirty="0"/>
              <a:t>V. v. Gogh – Bárky na pláži: JANKIE. http://commons.wikimedia.org [online]. [cit. 11.2.2013]. Dostupný pod licencí Creative Commons na WWW: </a:t>
            </a:r>
            <a:r>
              <a:rPr lang="cs-CZ" sz="1200" dirty="0">
                <a:hlinkClick r:id="rId14"/>
              </a:rPr>
              <a:t>http://commons.wikimedia.org/wiki/File:WLANL_-_jankie_-_Vissersboten_op_het_strand_van_Les_Saintes-Maries-de-la-Mer,_Vincent_van_Gogh_(1888)_(1).</a:t>
            </a:r>
            <a:r>
              <a:rPr lang="cs-CZ" sz="1200" dirty="0" smtClean="0">
                <a:hlinkClick r:id="rId14"/>
              </a:rPr>
              <a:t>jpg</a:t>
            </a:r>
            <a:endParaRPr lang="cs-CZ" sz="1200" dirty="0"/>
          </a:p>
          <a:p>
            <a:pPr>
              <a:buFont typeface="+mj-lt"/>
              <a:buAutoNum type="arabicPeriod" startAt="21"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0439580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604" y="44624"/>
            <a:ext cx="7128792" cy="792088"/>
          </a:xfrm>
        </p:spPr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836712"/>
            <a:ext cx="8712968" cy="5884763"/>
          </a:xfrm>
        </p:spPr>
        <p:txBody>
          <a:bodyPr/>
          <a:lstStyle/>
          <a:p>
            <a:pPr>
              <a:buFont typeface="+mj-lt"/>
              <a:buAutoNum type="arabicPeriod" startAt="14"/>
            </a:pPr>
            <a:r>
              <a:rPr lang="cs-CZ" sz="1200" dirty="0" smtClean="0"/>
              <a:t>V</a:t>
            </a:r>
            <a:r>
              <a:rPr lang="cs-CZ" sz="1200" dirty="0"/>
              <a:t>. v. Gogh – Hvězdná </a:t>
            </a:r>
            <a:r>
              <a:rPr lang="cs-CZ" sz="1200" dirty="0" smtClean="0"/>
              <a:t>noc: AUTOR </a:t>
            </a:r>
            <a:r>
              <a:rPr lang="cs-CZ" sz="1200" dirty="0"/>
              <a:t>NEUVEDEN. http://commons.wikimedia.org [online]. [cit. 11.2.2013]. Dostupný pod licencí public domain na WWW: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commons.wikimedia.org/wiki/File:VanGogh-starry_night.jpg?uselang=cs</a:t>
            </a:r>
            <a:endParaRPr lang="cs-CZ" sz="1200" dirty="0"/>
          </a:p>
          <a:p>
            <a:pPr>
              <a:buFont typeface="+mj-lt"/>
              <a:buAutoNum type="arabicPeriod" startAt="14"/>
            </a:pPr>
            <a:r>
              <a:rPr lang="cs-CZ" sz="1200" dirty="0"/>
              <a:t>V. v. Gogh – Doktor </a:t>
            </a:r>
            <a:r>
              <a:rPr lang="cs-CZ" sz="1200" dirty="0" err="1" smtClean="0"/>
              <a:t>Gachet</a:t>
            </a:r>
            <a:r>
              <a:rPr lang="cs-CZ" sz="1200" dirty="0" smtClean="0"/>
              <a:t>: AUTOR </a:t>
            </a:r>
            <a:r>
              <a:rPr lang="cs-CZ" sz="1200" dirty="0"/>
              <a:t>NEUVEDEN. http://www.wikipaintings.org [online]. [cit. 11.2.2013]. Dostupný pod licencí public domain na WWW: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www.wikipaintings.org/en/vincent-van-gogh/portrait-of-doctor-gachet-1890</a:t>
            </a:r>
            <a:endParaRPr lang="cs-CZ" sz="1200" dirty="0"/>
          </a:p>
          <a:p>
            <a:pPr>
              <a:buFont typeface="+mj-lt"/>
              <a:buAutoNum type="arabicPeriod" startAt="14"/>
            </a:pPr>
            <a:r>
              <a:rPr lang="cs-CZ" sz="1200" dirty="0"/>
              <a:t>V. v. Gogh – Kostel v </a:t>
            </a:r>
            <a:r>
              <a:rPr lang="cs-CZ" sz="1200" dirty="0" err="1" smtClean="0"/>
              <a:t>Auvers</a:t>
            </a:r>
            <a:r>
              <a:rPr lang="cs-CZ" sz="1200" dirty="0" smtClean="0"/>
              <a:t>: AUTOR </a:t>
            </a:r>
            <a:r>
              <a:rPr lang="cs-CZ" sz="1200" dirty="0"/>
              <a:t>NEUVEDEN. http://commons.wikimedia.org [online]. [cit. 11.2.2013]. Dostupný pod licencí public domain na WWW: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commons.wikimedia.org/wiki/File:L%27%C3%A9glise_d%27Auvers-sur-Oise.jpg?uselang=cs</a:t>
            </a:r>
            <a:endParaRPr lang="cs-CZ" sz="1200" dirty="0"/>
          </a:p>
          <a:p>
            <a:pPr>
              <a:buFont typeface="+mj-lt"/>
              <a:buAutoNum type="arabicPeriod" startAt="14"/>
            </a:pPr>
            <a:r>
              <a:rPr lang="cs-CZ" sz="1200" dirty="0"/>
              <a:t>V. v. Gogh –</a:t>
            </a:r>
            <a:r>
              <a:rPr lang="cs-CZ" sz="1200" dirty="0" smtClean="0"/>
              <a:t> Cypřiše: AUTOR </a:t>
            </a:r>
            <a:r>
              <a:rPr lang="cs-CZ" sz="1200" dirty="0"/>
              <a:t>NEUVEDEN. http://commons.wikimedia.org [online]. [cit. 11.2.2013]. Dostupný pod licencí public domain na WWW: </a:t>
            </a: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commons.wikimedia.org/wiki/File:Vincent_Van_Gogh_0016.jpg?uselang=cs</a:t>
            </a:r>
            <a:endParaRPr lang="cs-CZ" sz="1200" dirty="0"/>
          </a:p>
          <a:p>
            <a:pPr>
              <a:buFont typeface="+mj-lt"/>
              <a:buAutoNum type="arabicPeriod" startAt="14"/>
            </a:pPr>
            <a:r>
              <a:rPr lang="cs-CZ" sz="1200" dirty="0"/>
              <a:t>V. v. Gogh – Havrani nad žitným polem: Autor neuveden. http://commons.wikimedia.org [online]. [cit. 11.2.2013]. Dostupný pod licencí public domain na WWW: </a:t>
            </a:r>
            <a:r>
              <a:rPr lang="cs-CZ" sz="1200" dirty="0">
                <a:hlinkClick r:id="rId6"/>
              </a:rPr>
              <a:t>http://commons.wikimedia.org/wiki/File:Vincent_van_Gogh_(1853-1890)_-_Wheat_Field_with_Crows_(1890).jpg?uselang=cs</a:t>
            </a:r>
            <a:endParaRPr lang="cs-CZ" sz="12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65994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400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Tento materiál je určen k interaktivní výuce.</a:t>
            </a:r>
            <a:endParaRPr lang="cs-CZ" sz="4400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9376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1841</TotalTime>
  <Words>1402</Words>
  <Application>Microsoft Office PowerPoint</Application>
  <PresentationFormat>On-screen Show (4:3)</PresentationFormat>
  <Paragraphs>158</Paragraphs>
  <Slides>28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Arial</vt:lpstr>
      <vt:lpstr>Calibri</vt:lpstr>
      <vt:lpstr>Wingdings</vt:lpstr>
      <vt:lpstr>Motiv sady Office</vt:lpstr>
      <vt:lpstr>PowerPoint Presentation</vt:lpstr>
      <vt:lpstr>ANOTACE</vt:lpstr>
      <vt:lpstr>PowerPoint Presentation</vt:lpstr>
      <vt:lpstr>Opakování</vt:lpstr>
      <vt:lpstr>1853 – 1890 </vt:lpstr>
      <vt:lpstr>PowerPoint Presentation</vt:lpstr>
      <vt:lpstr>Autoportréty, 1888</vt:lpstr>
      <vt:lpstr>Autoportréty, 1889</vt:lpstr>
      <vt:lpstr>Jedlíci brambor, 1885</vt:lpstr>
      <vt:lpstr>Slunečnice, 1888</vt:lpstr>
      <vt:lpstr>Terasa kavárny v noci, 1888</vt:lpstr>
      <vt:lpstr>Noční kavárna, 1888</vt:lpstr>
      <vt:lpstr>Ložnice umělce, 1888</vt:lpstr>
      <vt:lpstr>Žlutý dům, 1888</vt:lpstr>
      <vt:lpstr>Most v Arles, 1888</vt:lpstr>
      <vt:lpstr> Bárky na pláži v Saintes-Maries-de-la-Mer, 1888 </vt:lpstr>
      <vt:lpstr>Hvězdná noc, 1889</vt:lpstr>
      <vt:lpstr>Doktor Gachet, 1890</vt:lpstr>
      <vt:lpstr>Kostel v Auvers, 1890</vt:lpstr>
      <vt:lpstr>Cypřiše, 1889</vt:lpstr>
      <vt:lpstr>Havrani nad žitným polem, 1890</vt:lpstr>
      <vt:lpstr>Konec</vt:lpstr>
      <vt:lpstr>Úkol</vt:lpstr>
      <vt:lpstr>PowerPoint Presentation</vt:lpstr>
      <vt:lpstr>PowerPoint Presentation</vt:lpstr>
      <vt:lpstr>Citace:</vt:lpstr>
      <vt:lpstr>Citace:</vt:lpstr>
      <vt:lpstr>Tento materiál je určen k interaktivní výuce.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POSTIMPRESIONISMUS</dc:title>
  <cp:lastModifiedBy>Marcela Jelínková</cp:lastModifiedBy>
  <cp:revision>132</cp:revision>
  <dcterms:modified xsi:type="dcterms:W3CDTF">2013-08-22T16:34:24Z</dcterms:modified>
</cp:coreProperties>
</file>