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394" r:id="rId2"/>
    <p:sldId id="395" r:id="rId3"/>
    <p:sldId id="357" r:id="rId4"/>
    <p:sldId id="257" r:id="rId5"/>
    <p:sldId id="403" r:id="rId6"/>
    <p:sldId id="353" r:id="rId7"/>
    <p:sldId id="308" r:id="rId8"/>
    <p:sldId id="317" r:id="rId9"/>
    <p:sldId id="319" r:id="rId10"/>
    <p:sldId id="318" r:id="rId11"/>
    <p:sldId id="364" r:id="rId12"/>
    <p:sldId id="386" r:id="rId13"/>
    <p:sldId id="393" r:id="rId14"/>
    <p:sldId id="316" r:id="rId15"/>
    <p:sldId id="313" r:id="rId16"/>
    <p:sldId id="325" r:id="rId17"/>
    <p:sldId id="320" r:id="rId18"/>
    <p:sldId id="401" r:id="rId19"/>
    <p:sldId id="315" r:id="rId20"/>
    <p:sldId id="321" r:id="rId21"/>
    <p:sldId id="363" r:id="rId22"/>
    <p:sldId id="324" r:id="rId23"/>
    <p:sldId id="402" r:id="rId24"/>
    <p:sldId id="323" r:id="rId25"/>
    <p:sldId id="362" r:id="rId26"/>
    <p:sldId id="400" r:id="rId27"/>
    <p:sldId id="343" r:id="rId28"/>
    <p:sldId id="383" r:id="rId29"/>
    <p:sldId id="385" r:id="rId30"/>
    <p:sldId id="405" r:id="rId31"/>
    <p:sldId id="406" r:id="rId3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C9A16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3298" autoAdjust="0"/>
  </p:normalViewPr>
  <p:slideViewPr>
    <p:cSldViewPr>
      <p:cViewPr varScale="1">
        <p:scale>
          <a:sx n="82" d="100"/>
          <a:sy n="82" d="100"/>
        </p:scale>
        <p:origin x="157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06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39B2E46-25D9-4848-9EE0-8FAE565067EE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074BB6F-ABFF-4629-89CE-F95A4B4F3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44709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24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B47504E-8CB8-41EB-8BE1-9C67760583B0}" type="slidenum">
              <a:rPr lang="cs-CZ" sz="1200">
                <a:latin typeface="Arial" pitchFamily="34" charset="0"/>
              </a:rPr>
              <a:pPr/>
              <a:t>1</a:t>
            </a:fld>
            <a:endParaRPr lang="cs-CZ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32824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34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6BE8C4A-6D24-4FE5-847F-55FEBD89DA46}" type="slidenum">
              <a:rPr lang="cs-CZ" sz="1200">
                <a:latin typeface="Arial" pitchFamily="34" charset="0"/>
              </a:rPr>
              <a:pPr/>
              <a:t>2</a:t>
            </a:fld>
            <a:endParaRPr lang="cs-CZ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2518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/>
              <a:t>Francouzský malíř a grafik; pocházel ze starého šlechtického rodu hrabat de </a:t>
            </a:r>
            <a:r>
              <a:rPr lang="cs-CZ" b="1" dirty="0" err="1" smtClean="0"/>
              <a:t>Toulouse</a:t>
            </a:r>
            <a:r>
              <a:rPr lang="cs-CZ" b="1" dirty="0" smtClean="0"/>
              <a:t>-</a:t>
            </a:r>
            <a:r>
              <a:rPr lang="cs-CZ" b="1" dirty="0" err="1" smtClean="0"/>
              <a:t>Lautrec</a:t>
            </a:r>
            <a:r>
              <a:rPr lang="cs-CZ" b="1" dirty="0" smtClean="0"/>
              <a:t>-</a:t>
            </a:r>
            <a:r>
              <a:rPr lang="cs-CZ" b="1" dirty="0" err="1" smtClean="0"/>
              <a:t>Monfa</a:t>
            </a:r>
            <a:r>
              <a:rPr lang="cs-CZ" b="1" dirty="0" smtClean="0"/>
              <a:t>, jeho předkové se proslavili už za křižáckých válek. Byl vychováván v aristokratickém prostředí své rodiny jako budoucí majorátní pán. Již v dětství plnil stránky sešitů karikaturami nejbližších osob a především kresbami koní. Nešťastnými pády si zlámal</a:t>
            </a:r>
            <a:r>
              <a:rPr lang="cs-CZ" b="1" baseline="0" dirty="0" smtClean="0"/>
              <a:t> </a:t>
            </a:r>
            <a:r>
              <a:rPr lang="cs-CZ" b="1" dirty="0" smtClean="0"/>
              <a:t>obě nohy; zakrněly mu, takže zůstal do smrti mrzákem. Umění bylo pro něho jediným prostředkem sebeuplatnění</a:t>
            </a:r>
            <a:r>
              <a:rPr lang="cs-CZ" b="1" baseline="0" dirty="0" smtClean="0"/>
              <a:t>.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V řadě obrazů vylíčil noční život a </a:t>
            </a:r>
            <a:r>
              <a:rPr lang="cs-CZ" b="1" dirty="0" err="1" smtClean="0"/>
              <a:t>zabavy</a:t>
            </a:r>
            <a:r>
              <a:rPr lang="cs-CZ" b="1" dirty="0" smtClean="0"/>
              <a:t> v nejvyhledávanějších tančírnách </a:t>
            </a:r>
            <a:r>
              <a:rPr lang="cs-CZ" b="1" dirty="0" err="1" smtClean="0"/>
              <a:t>Montmartru</a:t>
            </a:r>
            <a:r>
              <a:rPr lang="cs-CZ" b="1" dirty="0" smtClean="0"/>
              <a:t>, v </a:t>
            </a:r>
            <a:r>
              <a:rPr lang="cs-CZ" b="1" dirty="0" err="1" smtClean="0"/>
              <a:t>Moulin</a:t>
            </a:r>
            <a:r>
              <a:rPr lang="cs-CZ" b="1" dirty="0" smtClean="0"/>
              <a:t> de la </a:t>
            </a:r>
            <a:r>
              <a:rPr lang="cs-CZ" b="1" dirty="0" err="1" smtClean="0"/>
              <a:t>Galette</a:t>
            </a:r>
            <a:r>
              <a:rPr lang="cs-CZ" b="1" dirty="0" smtClean="0"/>
              <a:t> a v </a:t>
            </a:r>
            <a:r>
              <a:rPr lang="cs-CZ" b="1" dirty="0" err="1" smtClean="0"/>
              <a:t>Moulin</a:t>
            </a:r>
            <a:r>
              <a:rPr lang="cs-CZ" b="1" dirty="0" smtClean="0"/>
              <a:t> Rouge, kde vystupovala La </a:t>
            </a:r>
            <a:r>
              <a:rPr lang="cs-CZ" b="1" dirty="0" err="1" smtClean="0"/>
              <a:t>Goulue</a:t>
            </a:r>
            <a:r>
              <a:rPr lang="cs-CZ" b="1" dirty="0" smtClean="0"/>
              <a:t> s Valentinem a Jean </a:t>
            </a:r>
            <a:r>
              <a:rPr lang="cs-CZ" b="1" dirty="0" err="1" smtClean="0"/>
              <a:t>Avrilovou</a:t>
            </a:r>
            <a:r>
              <a:rPr lang="cs-CZ" b="1" dirty="0" smtClean="0"/>
              <a:t>,</a:t>
            </a:r>
            <a:r>
              <a:rPr lang="cs-CZ" b="1" baseline="0" dirty="0" smtClean="0"/>
              <a:t> </a:t>
            </a:r>
            <a:r>
              <a:rPr lang="cs-CZ" b="1" dirty="0" smtClean="0"/>
              <a:t>1891 vytvořil </a:t>
            </a:r>
            <a:r>
              <a:rPr lang="cs-CZ" b="1" dirty="0" err="1" smtClean="0"/>
              <a:t>prvni</a:t>
            </a:r>
            <a:r>
              <a:rPr lang="cs-CZ" b="1" dirty="0" smtClean="0"/>
              <a:t> litografický plakát pro </a:t>
            </a:r>
            <a:r>
              <a:rPr lang="cs-CZ" b="1" dirty="0" err="1" smtClean="0"/>
              <a:t>Moulin</a:t>
            </a:r>
            <a:r>
              <a:rPr lang="cs-CZ" b="1" dirty="0" smtClean="0"/>
              <a:t> Rouge, který měl velký úspěch, pohotový kreslíř, stal se přesvědčivým znalcem a líčitelem nočního života pařížského </a:t>
            </a:r>
            <a:r>
              <a:rPr lang="cs-CZ" b="1" dirty="0" err="1" smtClean="0"/>
              <a:t>Montmartru</a:t>
            </a:r>
            <a:r>
              <a:rPr lang="cs-CZ" b="1" dirty="0" smtClean="0"/>
              <a:t> - tančírny a nevěstince,</a:t>
            </a:r>
            <a:r>
              <a:rPr lang="cs-CZ" b="1" baseline="0" dirty="0" smtClean="0"/>
              <a:t> </a:t>
            </a:r>
            <a:r>
              <a:rPr lang="cs-CZ" b="1" dirty="0" smtClean="0"/>
              <a:t>pastel,</a:t>
            </a:r>
            <a:r>
              <a:rPr lang="cs-CZ" b="1" baseline="0" dirty="0" smtClean="0"/>
              <a:t> </a:t>
            </a:r>
            <a:r>
              <a:rPr lang="cs-CZ" b="1" dirty="0" smtClean="0"/>
              <a:t>litografie, vliv japonského barevného dřevorytu, patří k zakladatelům moderní grafiky. </a:t>
            </a:r>
            <a:endParaRPr lang="cs-CZ" dirty="0"/>
          </a:p>
        </p:txBody>
      </p:sp>
      <p:sp>
        <p:nvSpPr>
          <p:cNvPr id="6451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D6993AD-7DCF-41D1-AD27-7C6EAECC431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00393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65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B606251-05D7-4CE6-A987-DBF71E4310D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12779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celé dětství byl Henry drobný a malého vzrůstu. Trpěl mnoha zdravotními obtížemi a kromě toho šišlal a trpěl i drobnými deformacemi obličeje (mohutné nosní dírky, převislý ret atp.).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074BB6F-ABFF-4629-89CE-F95A4B4F3119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1778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6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Moulin Rouge</a:t>
            </a:r>
          </a:p>
        </p:txBody>
      </p:sp>
      <p:sp>
        <p:nvSpPr>
          <p:cNvPr id="716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24ACA1B-0E87-48F6-8912-14DA45FAD2E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85914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Často také rozstřikoval barvu kartáčem, čímž dosahoval zcela nečekaných efektů.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074BB6F-ABFF-4629-89CE-F95A4B4F3119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8124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Jane </a:t>
            </a:r>
            <a:r>
              <a:rPr lang="cs-CZ" dirty="0" err="1" smtClean="0"/>
              <a:t>Avrilová</a:t>
            </a:r>
            <a:r>
              <a:rPr lang="cs-CZ" dirty="0" smtClean="0"/>
              <a:t> byla francouzská tanečnice kankánu.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074BB6F-ABFF-4629-89CE-F95A4B4F3119}" type="slidenum">
              <a:rPr lang="cs-CZ" smtClean="0"/>
              <a:pPr>
                <a:defRPr/>
              </a:pPr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84144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074BB6F-ABFF-4629-89CE-F95A4B4F3119}" type="slidenum">
              <a:rPr lang="cs-CZ" smtClean="0"/>
              <a:pPr>
                <a:defRPr/>
              </a:pPr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8029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>
              <a:defRPr sz="6000"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 b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C8892D-C157-40FC-A21A-F6A571B7A54F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C9F656-7F2A-4B2D-87A9-A884E7A054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Autofit/>
          </a:bodyPr>
          <a:lstStyle>
            <a:lvl1pPr>
              <a:defRPr sz="4800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/>
          <a:lstStyle>
            <a:lvl1pPr marL="342900" indent="-342900">
              <a:buFont typeface="Wingdings" panose="05000000000000000000" pitchFamily="2" charset="2"/>
              <a:buChar char="Ø"/>
              <a:defRPr/>
            </a:lvl1pPr>
            <a:lvl2pPr marL="742950" indent="-285750">
              <a:buFont typeface="Calibri" panose="020F0502020204030204" pitchFamily="34" charset="0"/>
              <a:buChar char="―"/>
              <a:defRPr/>
            </a:lvl2pPr>
            <a:lvl3pPr marL="1143000" indent="-228600">
              <a:buFont typeface="Calibri" panose="020F0502020204030204" pitchFamily="34" charset="0"/>
              <a:buChar char="―"/>
              <a:defRPr/>
            </a:lvl3pPr>
            <a:lvl4pPr marL="1600200" indent="-228600">
              <a:buFont typeface="Wingdings" panose="05000000000000000000" pitchFamily="2" charset="2"/>
              <a:buChar char="Ø"/>
              <a:defRPr/>
            </a:lvl4pPr>
            <a:lvl5pPr marL="2057400" indent="-228600">
              <a:buFont typeface="Wingdings" panose="05000000000000000000" pitchFamily="2" charset="2"/>
              <a:buChar char="Ø"/>
              <a:defRPr/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52EF6D-A7D5-4E08-B9B6-A1E57DC9D8CE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9BEBA-B4FE-4E26-BDB8-75650F952C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5D3809-3E9C-471B-BE4B-1786C75366F7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91BE5-E26E-4544-BE8F-D632A22B3E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 b="1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 marL="342900" indent="-342900">
              <a:buFont typeface="Wingdings" panose="05000000000000000000" pitchFamily="2" charset="2"/>
              <a:buChar char="Ø"/>
              <a:defRPr sz="2800"/>
            </a:lvl1pPr>
            <a:lvl2pPr marL="742950" indent="-285750">
              <a:buFont typeface="Wingdings" panose="05000000000000000000" pitchFamily="2" charset="2"/>
              <a:buChar char="§"/>
              <a:defRPr sz="2400"/>
            </a:lvl2pPr>
            <a:lvl3pPr marL="1143000" indent="-228600">
              <a:buFont typeface="Wingdings" panose="05000000000000000000" pitchFamily="2" charset="2"/>
              <a:buChar char="Ø"/>
              <a:defRPr sz="2000"/>
            </a:lvl3pPr>
            <a:lvl4pPr marL="1600200" indent="-228600">
              <a:buFont typeface="Wingdings" panose="05000000000000000000" pitchFamily="2" charset="2"/>
              <a:buChar char="Ø"/>
              <a:defRPr sz="1800"/>
            </a:lvl4pPr>
            <a:lvl5pPr marL="2057400" indent="-228600">
              <a:buFont typeface="Wingdings" panose="05000000000000000000" pitchFamily="2" charset="2"/>
              <a:buChar char="Ø"/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 marL="457200" indent="-457200">
              <a:buFont typeface="Wingdings" panose="05000000000000000000" pitchFamily="2" charset="2"/>
              <a:buChar char="Ø"/>
              <a:defRPr sz="2800"/>
            </a:lvl1pPr>
            <a:lvl2pPr marL="800100" indent="-342900">
              <a:buFont typeface="Wingdings" panose="05000000000000000000" pitchFamily="2" charset="2"/>
              <a:buChar char="§"/>
              <a:defRPr sz="2400"/>
            </a:lvl2pPr>
            <a:lvl3pPr marL="1257300" indent="-342900">
              <a:buFont typeface="Wingdings" panose="05000000000000000000" pitchFamily="2" charset="2"/>
              <a:buChar char="Ø"/>
              <a:defRPr sz="2000"/>
            </a:lvl3pPr>
            <a:lvl4pPr marL="1657350" indent="-285750">
              <a:buFont typeface="Wingdings" panose="05000000000000000000" pitchFamily="2" charset="2"/>
              <a:buChar char="Ø"/>
              <a:defRPr sz="1800"/>
            </a:lvl4pPr>
            <a:lvl5pPr marL="2114550" indent="-285750">
              <a:buFont typeface="Wingdings" panose="05000000000000000000" pitchFamily="2" charset="2"/>
              <a:buChar char="Ø"/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7F5737-38CE-4BFB-A8C0-15052A1413ED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3A16B-24D1-4D0E-9AE8-BCDBF4C1B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 b="1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 hasCustomPrompt="1"/>
          </p:nvPr>
        </p:nvSpPr>
        <p:spPr>
          <a:xfrm>
            <a:off x="4648200" y="1600200"/>
            <a:ext cx="4038600" cy="492514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obr.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7F5737-38CE-4BFB-A8C0-15052A1413ED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3A16B-24D1-4D0E-9AE8-BCDBF4C1B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5804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>
        <p:tmplLst>
          <p:tmpl lvl="1">
            <p:tnLst>
              <p:par>
                <p:cTn presetID="22" presetClass="entr" presetSubtype="4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84260-D7B9-4EF8-842B-84B07072F2D9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68AC4-C696-4353-A6A5-5D8E445254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obráz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0" y="-27384"/>
            <a:ext cx="9144000" cy="1143000"/>
          </a:xfrm>
        </p:spPr>
        <p:txBody>
          <a:bodyPr/>
          <a:lstStyle>
            <a:lvl1pPr>
              <a:defRPr sz="4800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4789C-FC70-40CB-B5F3-D7664BDA935C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9960E-1921-420A-BAA5-BFC41790A2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1007604" y="44624"/>
            <a:ext cx="7128792" cy="792088"/>
          </a:xfrm>
        </p:spPr>
        <p:txBody>
          <a:bodyPr/>
          <a:lstStyle>
            <a:lvl1pPr>
              <a:defRPr sz="3200" b="1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Klepnutím lze upravit styl předlohy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4789C-FC70-40CB-B5F3-D7664BDA935C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9960E-1921-420A-BAA5-BFC41790A2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251520" y="980729"/>
            <a:ext cx="8640960" cy="5616624"/>
          </a:xfrm>
        </p:spPr>
        <p:txBody>
          <a:bodyPr/>
          <a:lstStyle>
            <a:lvl1pPr>
              <a:buFont typeface="+mj-lt"/>
              <a:buAutoNum type="arabicPeriod"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80225297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8B3D66-58D5-46FE-8C5C-1FAC10CD57AB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3C7D6-2D13-4229-843B-696CA87089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CF6162-4FE7-435A-B0A6-FF389F17ACEB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EBEDE-7CB4-41C4-AC11-AA941B64D8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4A07A-3414-46DC-8CEA-B9F8E27A75E2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9B340-F87B-40AA-AABE-D5916F70E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2F294B-CFC2-48FB-BA36-9A6A0D05E5E5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C5773-D782-40E5-B4B8-A5F28705A9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FD10C-2044-4F4E-BE69-639E940DF32C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563B7-22DC-4B01-B38A-B8B326B2CB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5000">
              <a:srgbClr val="03D4A8">
                <a:alpha val="37000"/>
              </a:srgbClr>
            </a:gs>
            <a:gs pos="38000">
              <a:srgbClr val="21D6E0">
                <a:alpha val="0"/>
              </a:srgbClr>
            </a:gs>
            <a:gs pos="83000">
              <a:srgbClr val="0087E6">
                <a:alpha val="84000"/>
              </a:srgbClr>
            </a:gs>
            <a:gs pos="93000">
              <a:srgbClr val="005CBF">
                <a:alpha val="89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AC6A789-53A9-47C7-A72B-CBF1AAE69EAE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184F9C-B8AC-41D1-9777-FD8BBA23E4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60" r:id="rId5"/>
    <p:sldLayoutId id="2147483653" r:id="rId6"/>
    <p:sldLayoutId id="2147483654" r:id="rId7"/>
    <p:sldLayoutId id="2147483661" r:id="rId8"/>
    <p:sldLayoutId id="2147483655" r:id="rId9"/>
    <p:sldLayoutId id="2147483656" r:id="rId10"/>
    <p:sldLayoutId id="2147483657" r:id="rId11"/>
    <p:sldLayoutId id="2147483658" r:id="rId12"/>
    <p:sldLayoutId id="2147483659" r:id="rId13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Katsushika_Hokusai_-_Shower_Below_the_Summit_(Sanka_hakuu),_from_the_series_Thirty-six_Views_of_Mount_Fuji_(Fugaku_sanjur..._-_Google_Art_Project.jpg?uselang=cs" TargetMode="External"/><Relationship Id="rId13" Type="http://schemas.openxmlformats.org/officeDocument/2006/relationships/hyperlink" Target="http://cs.wikipedia.org/wiki/Soubor:Henri_de_Toulouse-Lautrec_059.jpg" TargetMode="External"/><Relationship Id="rId3" Type="http://schemas.openxmlformats.org/officeDocument/2006/relationships/hyperlink" Target="http://cs.wikipedia.org/wiki/Soubor:Paul_Gauguin_137.jpg" TargetMode="External"/><Relationship Id="rId7" Type="http://schemas.openxmlformats.org/officeDocument/2006/relationships/hyperlink" Target="http://commons.wikimedia.org/wiki/File:Katsushika_Hokusai_-_Yoshitsune_Falls,_from_the_series_Famous_Waterfalls_in_Various_Provinces_-_Google_Art_Project.jpg?uselang=cs" TargetMode="External"/><Relationship Id="rId12" Type="http://schemas.openxmlformats.org/officeDocument/2006/relationships/hyperlink" Target="http://commons.wikimedia.org/wiki/File:Henri_de_Toulouse-Lautrec_051.jpg?uselang=cs" TargetMode="External"/><Relationship Id="rId2" Type="http://schemas.openxmlformats.org/officeDocument/2006/relationships/hyperlink" Target="http://commons.wikimedia.org/wiki/File:Paul_C%C3%A9zanne_210.jpg?uselang=cs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s.wikipedia.org/wiki/Soubor:Lautrec_karikatura2.jpg" TargetMode="External"/><Relationship Id="rId11" Type="http://schemas.openxmlformats.org/officeDocument/2006/relationships/hyperlink" Target="http://commons.wikimedia.org/wiki/File:Lautrec_the_artist's_mother_comtesse_adele_de_toulouse-lautrec_at_breakfast,_malrom%C3%A9_chateau_c1881-3.jpg?uselang=cs" TargetMode="External"/><Relationship Id="rId5" Type="http://schemas.openxmlformats.org/officeDocument/2006/relationships/hyperlink" Target="http://cs.wikipedia.org/wiki/Soubor:Toulouse-Lautrec_pic.jpguselang=cs" TargetMode="External"/><Relationship Id="rId10" Type="http://schemas.openxmlformats.org/officeDocument/2006/relationships/hyperlink" Target="http://cs.wikipedia.org/wiki/Soubor:Lautrecx01.jpg" TargetMode="External"/><Relationship Id="rId4" Type="http://schemas.openxmlformats.org/officeDocument/2006/relationships/hyperlink" Target="http://commons.wikimedia.org/wiki/File:Vincent_van_Gogh_(1853-1890)_-_Wheat_Field_with_Crows_(1890).jpg?uselang=cs" TargetMode="External"/><Relationship Id="rId9" Type="http://schemas.openxmlformats.org/officeDocument/2006/relationships/hyperlink" Target="http://cs.wikipedia.org/wiki/Soubor:The_Great_Wave_off_Kanagawa.jpg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enri_de_Toulouse-Lautrec_002.jpg" TargetMode="External"/><Relationship Id="rId13" Type="http://schemas.openxmlformats.org/officeDocument/2006/relationships/hyperlink" Target="http://commons.wikimedia.org/wiki/File:Henri_de_Toulouse-Lautrec_028.jpg?uselang=cs" TargetMode="External"/><Relationship Id="rId3" Type="http://schemas.openxmlformats.org/officeDocument/2006/relationships/hyperlink" Target="http://commons.wikimedia.org/wiki/File:Photolautrec.jpg?uselang=cs" TargetMode="External"/><Relationship Id="rId7" Type="http://schemas.openxmlformats.org/officeDocument/2006/relationships/hyperlink" Target="http://cs.wikipedia.org/wiki/Soubor:Henri_de_Toulouse-Lautrec_017.jpg" TargetMode="External"/><Relationship Id="rId12" Type="http://schemas.openxmlformats.org/officeDocument/2006/relationships/hyperlink" Target="http://commons.wikimedia.org/wiki/File:Henri_de_Toulouse-Lautrec_027.jpg?uselang=c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s.wikipedia.org/wiki/Soubor:Lautrec_moulin_rouge,_la_goulue_(poster)_1891.jpg" TargetMode="External"/><Relationship Id="rId11" Type="http://schemas.openxmlformats.org/officeDocument/2006/relationships/hyperlink" Target="http://commons.wikimedia.org/wiki/File:Henri_de_Toulouse-Lautrec_019.jpg?uselang=cs" TargetMode="External"/><Relationship Id="rId5" Type="http://schemas.openxmlformats.org/officeDocument/2006/relationships/hyperlink" Target="http://commons.wikimedia.org/wiki/File:Henri_de_Toulouse-Lautrec,_French_-_At_the_Moulin_Rouge-_The_Dance_-_Google_Art_Project.jpg?uselang=cs" TargetMode="External"/><Relationship Id="rId15" Type="http://schemas.openxmlformats.org/officeDocument/2006/relationships/hyperlink" Target="http://commons.wikimedia.org/wiki/File:Lautrec_jane_avril_at_the_jardin_de_paris_(poster)_1893.jpg" TargetMode="External"/><Relationship Id="rId10" Type="http://schemas.openxmlformats.org/officeDocument/2006/relationships/hyperlink" Target="http://commons.wikimedia.org/wiki/File:Henri_de_Toulouse-Lautrec_037.jpg?uselang=cs" TargetMode="External"/><Relationship Id="rId4" Type="http://schemas.openxmlformats.org/officeDocument/2006/relationships/hyperlink" Target="http://cs.wikipedia.org/wiki/Soubor:Moulin_de_la_Galette_foto.jpg" TargetMode="External"/><Relationship Id="rId9" Type="http://schemas.openxmlformats.org/officeDocument/2006/relationships/hyperlink" Target="http://cs.wikipedia.org/wiki/Soubor:Lautec_anim_poster.gif" TargetMode="External"/><Relationship Id="rId14" Type="http://schemas.openxmlformats.org/officeDocument/2006/relationships/hyperlink" Target="http://cs.wikipedia.org/wiki/Soubor:Henri_de_Toulouse-Lautrec_031.jpg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enri_de_Toulouse-Lautrec_009.jpg?uselang=cs" TargetMode="External"/><Relationship Id="rId2" Type="http://schemas.openxmlformats.org/officeDocument/2006/relationships/hyperlink" Target="http://cs.wikipedia.org/wiki/Soubor:Henri_de_Toulouse-Lautrec_012.jpg" TargetMode="External"/><Relationship Id="rId1" Type="http://schemas.openxmlformats.org/officeDocument/2006/relationships/slideLayout" Target="../slideLayouts/slideLayout8.xml"/><Relationship Id="rId5" Type="http://schemas.openxmlformats.org/officeDocument/2006/relationships/hyperlink" Target="http://commons.wikimedia.org/wiki/File:Henri_de_Toulouse-Lautrec,_At_the_Moulin_Rouge.jpg" TargetMode="External"/><Relationship Id="rId4" Type="http://schemas.openxmlformats.org/officeDocument/2006/relationships/hyperlink" Target="http://cs.wikipedia.org/wiki/Soubor:Lautrec_the_modiste_1900.jpg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1334404"/>
              </p:ext>
            </p:extLst>
          </p:nvPr>
        </p:nvGraphicFramePr>
        <p:xfrm>
          <a:off x="614363" y="2816225"/>
          <a:ext cx="8137525" cy="29667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6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VY_32_INOVACE_05B_10_Postimpresionismus – Henri de Toulouse-Lautrec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pl-PL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 19.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15.02.2013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26273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71438"/>
            <a:ext cx="8229600" cy="1054100"/>
          </a:xfrm>
        </p:spPr>
        <p:txBody>
          <a:bodyPr/>
          <a:lstStyle/>
          <a:p>
            <a:r>
              <a:rPr lang="cs-CZ" sz="360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4"/>
            <a:ext cx="8229600" cy="540037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Prezentace je určena pro výklad, opakování a upevnění nového tématu z historie umění. Její součástí jsou motivační úkoly pro interaktivní zapojení žáků do vyučovacího procesu.</a:t>
            </a:r>
          </a:p>
          <a:p>
            <a:pPr marL="0" indent="0">
              <a:buNone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Obsahově navazuje na výklad o postimpresionismu a doplňuje jej. Hlavním tématem je život a tvorba francouzského malíře 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enriho de Toulouse-</a:t>
            </a:r>
            <a:r>
              <a:rPr lang="cs-CZ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Lautreca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Ú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vod je věnovaný opakování předchozí látky formou několika otázek a rozborem názorných ukázek (viz. snímky č. 4 a 5). V prvním úkolu žáci odpovídají na 10 otázek a kliknutím myší kontrolují správnou odpověď. Tuto část lze využít i k ústnímu nebo písemnému zkoušení. Cílem druhého úkolu je připomenout charakteristický malířský styl P. Cézanna, P. Gauguina a V. van </a:t>
            </a:r>
            <a:r>
              <a:rPr lang="cs-CZ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Gogha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s jejichž tvorbou se již žáci seznámili v předešlých hodinách. Po určení ukázky si mohou kliknutím na snímek zkontrolovat, zda ukázku zařadili správně.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Následuje výklad o malíři H. de </a:t>
            </a:r>
            <a:r>
              <a:rPr lang="cs-CZ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Tolouse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-Lautrecovi doprovázený názornými ukázkami jeho prací.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Látka 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je určena pro studenty 2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ročníků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čtyřletého a 3. 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ročníků šestiletého gymnázia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Může být využita i jako podklad pro samostatné studium žáka.</a:t>
            </a:r>
            <a:endParaRPr lang="cs-CZ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600" b="1" dirty="0">
                <a:latin typeface="Arial" panose="020B0604020202020204" pitchFamily="34" charset="0"/>
                <a:cs typeface="Arial" panose="020B0604020202020204" pitchFamily="34" charset="0"/>
              </a:rPr>
              <a:t>Vzdělávací cíle:</a:t>
            </a:r>
          </a:p>
          <a:p>
            <a:pPr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zopakovat a prohloubit učivo o postimpresionismu</a:t>
            </a:r>
          </a:p>
          <a:p>
            <a:pPr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seznámit </a:t>
            </a: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žáky </a:t>
            </a: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se životem a dílem Henriho de Toulouse-</a:t>
            </a:r>
            <a:r>
              <a:rPr lang="cs-CZ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Lautreca</a:t>
            </a:r>
            <a:endParaRPr lang="cs-CZ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motivovat žáky k propojení nových poznatků s jejich předcházejícími znalostmi na základě empirické zkušenosti</a:t>
            </a:r>
          </a:p>
          <a:p>
            <a:pPr>
              <a:defRPr/>
            </a:pPr>
            <a:r>
              <a:rPr lang="cs-CZ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rozšířit znalosti odborné terminologie z oboru grafiky (litografie) – žáci si mohou jako samostatný úkol vyhledat na internetu informace o této technice, popřípadě dalších grafických technikách</a:t>
            </a:r>
          </a:p>
        </p:txBody>
      </p:sp>
    </p:spTree>
    <p:extLst>
      <p:ext uri="{BB962C8B-B14F-4D97-AF65-F5344CB8AC3E}">
        <p14:creationId xmlns:p14="http://schemas.microsoft.com/office/powerpoint/2010/main" val="7279503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876" y="2967335"/>
            <a:ext cx="8391528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POSTIMPRESIONISMUS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675533" y="6412581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26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 rtlCol="0"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000" dirty="0" smtClean="0"/>
              <a:t>Co víte o postimpresionismu – vysvětlete název, časové zařazení, důležité výstavy …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000" dirty="0" smtClean="0"/>
              <a:t>Kteří malíři patří do postimpresionismu?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000" dirty="0" smtClean="0"/>
              <a:t>Kteří významní malíři byli průkopníky a představiteli následujících stylů:  expresionismus, syntetismus, symbolismus, cloisonismus </a:t>
            </a:r>
          </a:p>
          <a:p>
            <a:pPr marL="400050" lvl="1" indent="0" fontAlgn="auto">
              <a:spcAft>
                <a:spcPts val="0"/>
              </a:spcAft>
              <a:buNone/>
              <a:defRPr/>
            </a:pPr>
            <a:r>
              <a:rPr lang="cs-CZ" sz="2000" dirty="0" smtClean="0"/>
              <a:t>→ vysvětlete tyto pojmy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000" dirty="0" smtClean="0"/>
              <a:t>Který malíř žil a tvořil na Tahiti a proč?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000" dirty="0" smtClean="0"/>
              <a:t>Jaké byly oblíbené barvy Vincenta van </a:t>
            </a:r>
            <a:r>
              <a:rPr lang="cs-CZ" sz="2000" dirty="0" err="1" smtClean="0"/>
              <a:t>Gogha</a:t>
            </a:r>
            <a:r>
              <a:rPr lang="cs-CZ" sz="2000" dirty="0" smtClean="0"/>
              <a:t>?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000" dirty="0" smtClean="0"/>
              <a:t>Který malíř patřil k tzv. </a:t>
            </a:r>
            <a:r>
              <a:rPr lang="cs-CZ" sz="2000" dirty="0" err="1" smtClean="0"/>
              <a:t>pontavenské</a:t>
            </a:r>
            <a:r>
              <a:rPr lang="cs-CZ" sz="2000" dirty="0" smtClean="0"/>
              <a:t> škole? Co o ní víte?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000" dirty="0" smtClean="0"/>
              <a:t>Který malíř měl mladšího bratra </a:t>
            </a:r>
            <a:r>
              <a:rPr lang="cs-CZ" sz="2000" dirty="0" err="1" smtClean="0"/>
              <a:t>Thea</a:t>
            </a:r>
            <a:r>
              <a:rPr lang="cs-CZ" sz="2000" dirty="0" smtClean="0"/>
              <a:t>?  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000" dirty="0" smtClean="0"/>
              <a:t>Který malíř prožil dětství v Peru?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000" dirty="0" smtClean="0"/>
              <a:t>Kdo řekl, že všechno v přírodě se dá pojednat pomocí koule, kužele a válce?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000" dirty="0" smtClean="0"/>
              <a:t>Který z postimpresionistických malířů chtěl být původně pastorem?</a:t>
            </a:r>
            <a:endParaRPr lang="cs-CZ" sz="2000" dirty="0"/>
          </a:p>
        </p:txBody>
      </p:sp>
      <p:sp>
        <p:nvSpPr>
          <p:cNvPr id="15361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48072"/>
          </a:xfrm>
        </p:spPr>
        <p:txBody>
          <a:bodyPr/>
          <a:lstStyle/>
          <a:p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r>
              <a:rPr lang="cs-CZ" sz="3200" dirty="0" smtClean="0">
                <a:solidFill>
                  <a:srgbClr val="FF0000"/>
                </a:solidFill>
              </a:rPr>
              <a:t>:</a:t>
            </a:r>
          </a:p>
        </p:txBody>
      </p:sp>
      <p:sp>
        <p:nvSpPr>
          <p:cNvPr id="4" name="Rectangle 3"/>
          <p:cNvSpPr/>
          <p:nvPr/>
        </p:nvSpPr>
        <p:spPr>
          <a:xfrm>
            <a:off x="251520" y="1988840"/>
            <a:ext cx="8640960" cy="646331"/>
          </a:xfrm>
          <a:prstGeom prst="rect">
            <a:avLst/>
          </a:prstGeom>
          <a:solidFill>
            <a:srgbClr val="FFFF9F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dirty="0"/>
              <a:t>post = po, 80. léta 19. století </a:t>
            </a:r>
            <a:r>
              <a:rPr lang="cs-CZ" dirty="0" smtClean="0"/>
              <a:t>– </a:t>
            </a:r>
            <a:r>
              <a:rPr lang="cs-CZ" dirty="0"/>
              <a:t>* 1884 → Salón nezávislých → 1905, </a:t>
            </a:r>
            <a:r>
              <a:rPr lang="cs-CZ" dirty="0" smtClean="0"/>
              <a:t>nevznikla </a:t>
            </a:r>
            <a:r>
              <a:rPr lang="cs-CZ" dirty="0"/>
              <a:t>žádná jednolitá skupina → několik výrazných osobností…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550495" y="2466184"/>
            <a:ext cx="6117849" cy="369332"/>
          </a:xfrm>
          <a:prstGeom prst="rect">
            <a:avLst/>
          </a:prstGeom>
          <a:solidFill>
            <a:srgbClr val="FFFF9F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fr-FR" dirty="0"/>
              <a:t>Gauguin, Gogh, Cézanne, Lautrec, Seurat…</a:t>
            </a:r>
          </a:p>
        </p:txBody>
      </p:sp>
      <p:sp>
        <p:nvSpPr>
          <p:cNvPr id="17" name="Rectangle 16"/>
          <p:cNvSpPr/>
          <p:nvPr/>
        </p:nvSpPr>
        <p:spPr>
          <a:xfrm>
            <a:off x="251520" y="3324544"/>
            <a:ext cx="8640960" cy="1477328"/>
          </a:xfrm>
          <a:prstGeom prst="rect">
            <a:avLst/>
          </a:prstGeom>
          <a:solidFill>
            <a:srgbClr val="FFFF9F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fr-FR" dirty="0"/>
              <a:t>EXPRESIONISMUS – V. v. Gogh (</a:t>
            </a:r>
            <a:r>
              <a:rPr lang="fr-FR" dirty="0" err="1"/>
              <a:t>emocionální</a:t>
            </a:r>
            <a:r>
              <a:rPr lang="fr-FR" dirty="0"/>
              <a:t> </a:t>
            </a:r>
            <a:r>
              <a:rPr lang="fr-FR" dirty="0" err="1"/>
              <a:t>barevná</a:t>
            </a:r>
            <a:r>
              <a:rPr lang="fr-FR" dirty="0"/>
              <a:t> i </a:t>
            </a:r>
            <a:r>
              <a:rPr lang="fr-FR" dirty="0" err="1"/>
              <a:t>tvarová</a:t>
            </a:r>
            <a:r>
              <a:rPr lang="fr-FR" dirty="0"/>
              <a:t> </a:t>
            </a:r>
            <a:r>
              <a:rPr lang="fr-FR" dirty="0" err="1"/>
              <a:t>nadsázka</a:t>
            </a:r>
            <a:r>
              <a:rPr lang="fr-FR" dirty="0"/>
              <a:t> a </a:t>
            </a:r>
            <a:r>
              <a:rPr lang="fr-FR" dirty="0" err="1"/>
              <a:t>deformace</a:t>
            </a:r>
            <a:r>
              <a:rPr lang="fr-FR" dirty="0"/>
              <a:t>, </a:t>
            </a:r>
            <a:r>
              <a:rPr lang="fr-FR" dirty="0" err="1"/>
              <a:t>subjektivita</a:t>
            </a:r>
            <a:r>
              <a:rPr lang="fr-FR" dirty="0" smtClean="0"/>
              <a:t>…)</a:t>
            </a:r>
            <a:endParaRPr lang="cs-CZ" dirty="0" smtClean="0"/>
          </a:p>
          <a:p>
            <a:r>
              <a:rPr lang="fr-FR" dirty="0" smtClean="0"/>
              <a:t>SYNTETISMUS </a:t>
            </a:r>
            <a:r>
              <a:rPr lang="fr-FR" dirty="0"/>
              <a:t>= CLOISONISMUS – P. Gauguin (</a:t>
            </a:r>
            <a:r>
              <a:rPr lang="fr-FR" dirty="0" err="1"/>
              <a:t>barvy</a:t>
            </a:r>
            <a:r>
              <a:rPr lang="fr-FR" dirty="0"/>
              <a:t> </a:t>
            </a:r>
            <a:r>
              <a:rPr lang="fr-FR" dirty="0" err="1"/>
              <a:t>nanáší</a:t>
            </a:r>
            <a:r>
              <a:rPr lang="fr-FR" dirty="0"/>
              <a:t> v  </a:t>
            </a:r>
            <a:r>
              <a:rPr lang="fr-FR" dirty="0" err="1"/>
              <a:t>souvislých</a:t>
            </a:r>
            <a:r>
              <a:rPr lang="fr-FR" dirty="0"/>
              <a:t> </a:t>
            </a:r>
            <a:r>
              <a:rPr lang="fr-FR" dirty="0" err="1"/>
              <a:t>plochách</a:t>
            </a:r>
            <a:r>
              <a:rPr lang="fr-FR" dirty="0"/>
              <a:t> a </a:t>
            </a:r>
            <a:r>
              <a:rPr lang="fr-FR" dirty="0" err="1"/>
              <a:t>ohraničuje</a:t>
            </a:r>
            <a:r>
              <a:rPr lang="fr-FR" dirty="0"/>
              <a:t> je </a:t>
            </a:r>
            <a:r>
              <a:rPr lang="fr-FR" dirty="0" err="1"/>
              <a:t>konturou</a:t>
            </a:r>
            <a:r>
              <a:rPr lang="fr-FR" dirty="0" smtClean="0"/>
              <a:t>)</a:t>
            </a:r>
            <a:endParaRPr lang="cs-CZ" dirty="0" smtClean="0"/>
          </a:p>
          <a:p>
            <a:r>
              <a:rPr lang="fr-FR" dirty="0" smtClean="0"/>
              <a:t>SYMBOLISMUS </a:t>
            </a:r>
            <a:r>
              <a:rPr lang="fr-FR" dirty="0"/>
              <a:t>– Gauguin (</a:t>
            </a:r>
            <a:r>
              <a:rPr lang="fr-FR" dirty="0" err="1"/>
              <a:t>duchovní</a:t>
            </a:r>
            <a:r>
              <a:rPr lang="fr-FR" dirty="0"/>
              <a:t> </a:t>
            </a:r>
            <a:r>
              <a:rPr lang="fr-FR" dirty="0" err="1"/>
              <a:t>obsah</a:t>
            </a:r>
            <a:r>
              <a:rPr lang="fr-FR" dirty="0"/>
              <a:t> </a:t>
            </a:r>
            <a:r>
              <a:rPr lang="fr-FR" dirty="0" err="1"/>
              <a:t>obrazu</a:t>
            </a:r>
            <a:r>
              <a:rPr lang="fr-FR" dirty="0"/>
              <a:t>)</a:t>
            </a:r>
          </a:p>
        </p:txBody>
      </p:sp>
      <p:sp>
        <p:nvSpPr>
          <p:cNvPr id="19" name="Rectangle 18"/>
          <p:cNvSpPr/>
          <p:nvPr/>
        </p:nvSpPr>
        <p:spPr>
          <a:xfrm>
            <a:off x="2735796" y="4102064"/>
            <a:ext cx="3672408" cy="369332"/>
          </a:xfrm>
          <a:prstGeom prst="rect">
            <a:avLst/>
          </a:prstGeom>
          <a:solidFill>
            <a:srgbClr val="FFFF9F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fr-FR" dirty="0"/>
              <a:t>magická </a:t>
            </a:r>
            <a:r>
              <a:rPr lang="fr-FR" dirty="0" err="1"/>
              <a:t>modř</a:t>
            </a:r>
            <a:r>
              <a:rPr lang="fr-FR" dirty="0"/>
              <a:t> a </a:t>
            </a:r>
            <a:r>
              <a:rPr lang="fr-FR" dirty="0" err="1"/>
              <a:t>intenzivní</a:t>
            </a:r>
            <a:r>
              <a:rPr lang="fr-FR" dirty="0"/>
              <a:t> </a:t>
            </a:r>
            <a:r>
              <a:rPr lang="fr-FR" dirty="0" err="1"/>
              <a:t>žlutá</a:t>
            </a:r>
            <a:endParaRPr lang="fr-FR" dirty="0"/>
          </a:p>
        </p:txBody>
      </p:sp>
      <p:sp>
        <p:nvSpPr>
          <p:cNvPr id="20" name="Rectangle 19"/>
          <p:cNvSpPr/>
          <p:nvPr/>
        </p:nvSpPr>
        <p:spPr>
          <a:xfrm>
            <a:off x="251520" y="4833230"/>
            <a:ext cx="8640960" cy="923330"/>
          </a:xfrm>
          <a:prstGeom prst="rect">
            <a:avLst/>
          </a:prstGeom>
          <a:solidFill>
            <a:srgbClr val="FFFF9F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fr-FR" dirty="0"/>
              <a:t>P. Gauguin </a:t>
            </a:r>
            <a:r>
              <a:rPr lang="cs-CZ" dirty="0" smtClean="0"/>
              <a:t>–</a:t>
            </a:r>
            <a:r>
              <a:rPr lang="fr-FR" dirty="0" smtClean="0"/>
              <a:t> </a:t>
            </a:r>
            <a:r>
              <a:rPr lang="fr-FR" dirty="0"/>
              <a:t>Pont-Aven v </a:t>
            </a:r>
            <a:r>
              <a:rPr lang="fr-FR" dirty="0" err="1"/>
              <a:t>Bretani</a:t>
            </a:r>
            <a:r>
              <a:rPr lang="fr-FR" dirty="0"/>
              <a:t> = </a:t>
            </a:r>
            <a:r>
              <a:rPr lang="fr-FR" dirty="0" err="1"/>
              <a:t>městečko</a:t>
            </a:r>
            <a:r>
              <a:rPr lang="fr-FR" dirty="0"/>
              <a:t> v </a:t>
            </a:r>
            <a:r>
              <a:rPr lang="fr-FR" dirty="0" err="1"/>
              <a:t>lesnaté</a:t>
            </a:r>
            <a:r>
              <a:rPr lang="fr-FR" dirty="0"/>
              <a:t> </a:t>
            </a:r>
            <a:r>
              <a:rPr lang="fr-FR" dirty="0" err="1"/>
              <a:t>krajině</a:t>
            </a:r>
            <a:r>
              <a:rPr lang="fr-FR" dirty="0"/>
              <a:t>, v 19. </a:t>
            </a:r>
            <a:r>
              <a:rPr lang="fr-FR" dirty="0" err="1"/>
              <a:t>století</a:t>
            </a:r>
            <a:r>
              <a:rPr lang="fr-FR" dirty="0"/>
              <a:t> </a:t>
            </a:r>
            <a:r>
              <a:rPr lang="fr-FR" dirty="0" err="1"/>
              <a:t>lákalo</a:t>
            </a:r>
            <a:r>
              <a:rPr lang="fr-FR" dirty="0"/>
              <a:t> </a:t>
            </a:r>
            <a:r>
              <a:rPr lang="fr-FR" dirty="0" err="1"/>
              <a:t>umělce</a:t>
            </a:r>
            <a:r>
              <a:rPr lang="fr-FR" dirty="0"/>
              <a:t> a </a:t>
            </a:r>
            <a:r>
              <a:rPr lang="fr-FR" dirty="0" err="1"/>
              <a:t>vznikla</a:t>
            </a:r>
            <a:r>
              <a:rPr lang="fr-FR" dirty="0"/>
              <a:t> tu pontavenská </a:t>
            </a:r>
            <a:r>
              <a:rPr lang="fr-FR" dirty="0" err="1"/>
              <a:t>škola</a:t>
            </a:r>
            <a:r>
              <a:rPr lang="fr-FR" dirty="0"/>
              <a:t>, </a:t>
            </a:r>
            <a:r>
              <a:rPr lang="fr-FR" dirty="0" err="1"/>
              <a:t>tvůrci</a:t>
            </a:r>
            <a:r>
              <a:rPr lang="fr-FR" dirty="0"/>
              <a:t> </a:t>
            </a:r>
            <a:r>
              <a:rPr lang="fr-FR" dirty="0" err="1"/>
              <a:t>zobrazovali</a:t>
            </a:r>
            <a:r>
              <a:rPr lang="fr-FR" dirty="0"/>
              <a:t> </a:t>
            </a:r>
            <a:r>
              <a:rPr lang="fr-FR" dirty="0" err="1"/>
              <a:t>bretaňskou</a:t>
            </a:r>
            <a:r>
              <a:rPr lang="fr-FR" dirty="0"/>
              <a:t> </a:t>
            </a:r>
            <a:r>
              <a:rPr lang="fr-FR" dirty="0" err="1"/>
              <a:t>krajinu</a:t>
            </a:r>
            <a:r>
              <a:rPr lang="fr-FR" dirty="0"/>
              <a:t> a </a:t>
            </a:r>
            <a:r>
              <a:rPr lang="fr-FR" dirty="0" err="1"/>
              <a:t>lidové</a:t>
            </a:r>
            <a:r>
              <a:rPr lang="fr-FR" dirty="0"/>
              <a:t> </a:t>
            </a:r>
            <a:r>
              <a:rPr lang="fr-FR" dirty="0" err="1"/>
              <a:t>motivy</a:t>
            </a:r>
            <a:endParaRPr lang="fr-FR" dirty="0"/>
          </a:p>
        </p:txBody>
      </p:sp>
      <p:sp>
        <p:nvSpPr>
          <p:cNvPr id="21" name="Rectangle 20"/>
          <p:cNvSpPr/>
          <p:nvPr/>
        </p:nvSpPr>
        <p:spPr>
          <a:xfrm>
            <a:off x="3275856" y="5138896"/>
            <a:ext cx="2664296" cy="369332"/>
          </a:xfrm>
          <a:prstGeom prst="rect">
            <a:avLst/>
          </a:prstGeom>
          <a:solidFill>
            <a:srgbClr val="FFFF9F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fr-FR" dirty="0"/>
              <a:t>Vincent van Gogh</a:t>
            </a:r>
          </a:p>
        </p:txBody>
      </p:sp>
      <p:sp>
        <p:nvSpPr>
          <p:cNvPr id="22" name="Rectangle 21"/>
          <p:cNvSpPr/>
          <p:nvPr/>
        </p:nvSpPr>
        <p:spPr>
          <a:xfrm>
            <a:off x="3491880" y="5301208"/>
            <a:ext cx="2088232" cy="369332"/>
          </a:xfrm>
          <a:prstGeom prst="rect">
            <a:avLst/>
          </a:prstGeom>
          <a:solidFill>
            <a:srgbClr val="FFFF9F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fr-FR" dirty="0"/>
              <a:t>Paul Gauguin</a:t>
            </a:r>
          </a:p>
        </p:txBody>
      </p:sp>
      <p:sp>
        <p:nvSpPr>
          <p:cNvPr id="23" name="Rectangle 22"/>
          <p:cNvSpPr/>
          <p:nvPr/>
        </p:nvSpPr>
        <p:spPr>
          <a:xfrm>
            <a:off x="3419872" y="5795972"/>
            <a:ext cx="2304256" cy="369332"/>
          </a:xfrm>
          <a:prstGeom prst="rect">
            <a:avLst/>
          </a:prstGeom>
          <a:solidFill>
            <a:srgbClr val="FFFF9F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fr-FR" dirty="0"/>
              <a:t>Paul Cézanne</a:t>
            </a:r>
          </a:p>
        </p:txBody>
      </p:sp>
      <p:sp>
        <p:nvSpPr>
          <p:cNvPr id="24" name="Rectangle 23"/>
          <p:cNvSpPr/>
          <p:nvPr/>
        </p:nvSpPr>
        <p:spPr>
          <a:xfrm>
            <a:off x="3131840" y="6228495"/>
            <a:ext cx="2808312" cy="369332"/>
          </a:xfrm>
          <a:prstGeom prst="rect">
            <a:avLst/>
          </a:prstGeom>
          <a:solidFill>
            <a:srgbClr val="FFFF9F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fr-FR" dirty="0"/>
              <a:t>Vincent van Gogh</a:t>
            </a:r>
          </a:p>
        </p:txBody>
      </p:sp>
      <p:sp>
        <p:nvSpPr>
          <p:cNvPr id="18" name="Rectangle 17"/>
          <p:cNvSpPr/>
          <p:nvPr/>
        </p:nvSpPr>
        <p:spPr>
          <a:xfrm>
            <a:off x="254061" y="3824173"/>
            <a:ext cx="8640960" cy="646331"/>
          </a:xfrm>
          <a:prstGeom prst="rect">
            <a:avLst/>
          </a:prstGeom>
          <a:solidFill>
            <a:srgbClr val="FFFF9F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fr-FR" dirty="0"/>
              <a:t>Paul Gauguin </a:t>
            </a:r>
            <a:r>
              <a:rPr lang="cs-CZ" dirty="0" smtClean="0"/>
              <a:t>–</a:t>
            </a:r>
            <a:r>
              <a:rPr lang="fr-FR" dirty="0" smtClean="0"/>
              <a:t> </a:t>
            </a:r>
            <a:r>
              <a:rPr lang="fr-FR" dirty="0" err="1"/>
              <a:t>hledal</a:t>
            </a:r>
            <a:r>
              <a:rPr lang="fr-FR" dirty="0"/>
              <a:t> </a:t>
            </a:r>
            <a:r>
              <a:rPr lang="fr-FR" dirty="0" err="1"/>
              <a:t>nedotčenou</a:t>
            </a:r>
            <a:r>
              <a:rPr lang="fr-FR" dirty="0"/>
              <a:t> </a:t>
            </a:r>
            <a:r>
              <a:rPr lang="fr-FR" dirty="0" err="1"/>
              <a:t>civilizaci</a:t>
            </a:r>
            <a:r>
              <a:rPr lang="fr-FR" dirty="0"/>
              <a:t>, </a:t>
            </a:r>
            <a:r>
              <a:rPr lang="fr-FR" dirty="0" err="1"/>
              <a:t>usiloval</a:t>
            </a:r>
            <a:r>
              <a:rPr lang="fr-FR" dirty="0"/>
              <a:t> </a:t>
            </a:r>
            <a:r>
              <a:rPr lang="fr-FR" dirty="0" err="1"/>
              <a:t>obohatit</a:t>
            </a:r>
            <a:r>
              <a:rPr lang="fr-FR" dirty="0"/>
              <a:t> </a:t>
            </a:r>
            <a:r>
              <a:rPr lang="fr-FR" dirty="0" err="1"/>
              <a:t>moderní</a:t>
            </a:r>
            <a:r>
              <a:rPr lang="fr-FR" dirty="0"/>
              <a:t> </a:t>
            </a:r>
            <a:r>
              <a:rPr lang="fr-FR" dirty="0" err="1"/>
              <a:t>západní</a:t>
            </a:r>
            <a:r>
              <a:rPr lang="fr-FR" dirty="0"/>
              <a:t> </a:t>
            </a:r>
            <a:r>
              <a:rPr lang="fr-FR" dirty="0" err="1"/>
              <a:t>umění</a:t>
            </a:r>
            <a:r>
              <a:rPr lang="fr-FR" dirty="0"/>
              <a:t> </a:t>
            </a:r>
            <a:r>
              <a:rPr lang="fr-FR" dirty="0" err="1"/>
              <a:t>příkladem</a:t>
            </a:r>
            <a:r>
              <a:rPr lang="fr-FR" dirty="0"/>
              <a:t> </a:t>
            </a:r>
            <a:r>
              <a:rPr lang="fr-FR" dirty="0" err="1"/>
              <a:t>primitivní</a:t>
            </a:r>
            <a:r>
              <a:rPr lang="fr-FR" dirty="0"/>
              <a:t> </a:t>
            </a:r>
            <a:r>
              <a:rPr lang="fr-FR" dirty="0" err="1"/>
              <a:t>kultury</a:t>
            </a:r>
            <a:endParaRPr lang="fr-FR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7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54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75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75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75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75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75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1" dur="75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4" dur="75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4" grpId="0" animBg="1"/>
      <p:bldP spid="4" grpId="1" animBg="1"/>
      <p:bldP spid="16" grpId="0" animBg="1"/>
      <p:bldP spid="16" grpId="1" animBg="1"/>
      <p:bldP spid="17" grpId="0" animBg="1"/>
      <p:bldP spid="17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18" grpId="0" animBg="1"/>
      <p:bldP spid="18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4869560" y="2018434"/>
            <a:ext cx="365892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/>
              <a:t>Paul </a:t>
            </a:r>
            <a:r>
              <a:rPr lang="cs-CZ" sz="2400" b="1" dirty="0" smtClean="0"/>
              <a:t>Gauguin</a:t>
            </a:r>
          </a:p>
          <a:p>
            <a:pPr algn="ctr"/>
            <a:r>
              <a:rPr lang="cs-CZ" sz="2400" b="1" dirty="0" smtClean="0"/>
              <a:t>Vidění </a:t>
            </a:r>
            <a:r>
              <a:rPr lang="cs-CZ" sz="2400" b="1" dirty="0"/>
              <a:t>po kázání: Jakub zápasí s andělem 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125760"/>
            <a:ext cx="9144000" cy="854968"/>
          </a:xfrm>
        </p:spPr>
        <p:txBody>
          <a:bodyPr/>
          <a:lstStyle/>
          <a:p>
            <a:r>
              <a:rPr lang="cs-CZ" sz="2400" dirty="0" smtClean="0"/>
              <a:t>Srovnejte následující tři ukázky, určete jejich název a autora a porovnejte styl malby:</a:t>
            </a:r>
            <a:endParaRPr lang="cs-CZ" sz="2400" dirty="0"/>
          </a:p>
        </p:txBody>
      </p:sp>
      <p:sp>
        <p:nvSpPr>
          <p:cNvPr id="2" name="Rectangle 1"/>
          <p:cNvSpPr/>
          <p:nvPr/>
        </p:nvSpPr>
        <p:spPr>
          <a:xfrm>
            <a:off x="678260" y="2040848"/>
            <a:ext cx="328928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/>
              <a:t>Paul Cézanne</a:t>
            </a:r>
          </a:p>
          <a:p>
            <a:pPr algn="ctr"/>
            <a:r>
              <a:rPr lang="cs-CZ" sz="2400" b="1" dirty="0" smtClean="0"/>
              <a:t>Hora </a:t>
            </a:r>
            <a:r>
              <a:rPr lang="cs-CZ" sz="2400" b="1" dirty="0"/>
              <a:t>Sainte-Victoire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195736" y="5021069"/>
            <a:ext cx="492100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/>
              <a:t>Vincent van </a:t>
            </a:r>
            <a:r>
              <a:rPr lang="cs-CZ" sz="2400" b="1" dirty="0" smtClean="0"/>
              <a:t>Gogh</a:t>
            </a:r>
          </a:p>
          <a:p>
            <a:pPr algn="ctr"/>
            <a:r>
              <a:rPr lang="cs-CZ" sz="2400" b="1" dirty="0" smtClean="0"/>
              <a:t>Havrani </a:t>
            </a:r>
            <a:r>
              <a:rPr lang="cs-CZ" sz="2400" b="1" dirty="0"/>
              <a:t>nad žitným polem</a:t>
            </a:r>
          </a:p>
        </p:txBody>
      </p:sp>
      <p:grpSp>
        <p:nvGrpSpPr>
          <p:cNvPr id="15" name="Group 14"/>
          <p:cNvGrpSpPr/>
          <p:nvPr/>
        </p:nvGrpSpPr>
        <p:grpSpPr>
          <a:xfrm>
            <a:off x="602795" y="1052736"/>
            <a:ext cx="3422686" cy="3295671"/>
            <a:chOff x="611560" y="934709"/>
            <a:chExt cx="3422686" cy="3295671"/>
          </a:xfrm>
        </p:grpSpPr>
        <p:pic>
          <p:nvPicPr>
            <p:cNvPr id="6" name="Picture 2" descr="File:Paul Cézanne 210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934709"/>
              <a:ext cx="3422686" cy="286649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Box 13"/>
            <p:cNvSpPr txBox="1"/>
            <p:nvPr/>
          </p:nvSpPr>
          <p:spPr>
            <a:xfrm>
              <a:off x="630660" y="3861048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</a:t>
              </a:r>
              <a:endPara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4851267" y="1044848"/>
            <a:ext cx="3658923" cy="3231551"/>
            <a:chOff x="4860032" y="926821"/>
            <a:chExt cx="3658923" cy="3231551"/>
          </a:xfrm>
        </p:grpSpPr>
        <p:pic>
          <p:nvPicPr>
            <p:cNvPr id="9" name="Picture 2" descr="http://upload.wikimedia.org/wikipedia/commons/5/5e/Paul_Gauguin_137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926821"/>
              <a:ext cx="3586660" cy="287438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Box 15"/>
            <p:cNvSpPr txBox="1"/>
            <p:nvPr/>
          </p:nvSpPr>
          <p:spPr>
            <a:xfrm>
              <a:off x="8167577" y="3789040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</a:t>
              </a:r>
              <a:endPara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2011282" y="4141675"/>
            <a:ext cx="5679970" cy="2451864"/>
            <a:chOff x="2123728" y="4149080"/>
            <a:chExt cx="5679970" cy="2451864"/>
          </a:xfrm>
        </p:grpSpPr>
        <p:pic>
          <p:nvPicPr>
            <p:cNvPr id="12" name="Picture 2" descr="http://upload.wikimedia.org/wikipedia/commons/f/f3/Vincent_van_Gogh_%281853-1890%29_-_Wheat_Field_with_Crows_%281890%29.jpg?uselang=cs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3728" y="4149080"/>
              <a:ext cx="5240713" cy="245186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Box 17"/>
            <p:cNvSpPr txBox="1"/>
            <p:nvPr/>
          </p:nvSpPr>
          <p:spPr>
            <a:xfrm>
              <a:off x="7452320" y="6231612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</a:t>
              </a:r>
              <a:endPara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2503063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85786" y="2492896"/>
            <a:ext cx="7505453" cy="2554545"/>
          </a:xfrm>
          <a:prstGeom prst="rect">
            <a:avLst/>
          </a:prstGeom>
          <a:noFill/>
          <a:scene3d>
            <a:camera prst="isometricOffAxis2Left"/>
            <a:lightRig rig="threePt" dir="t"/>
          </a:scene3d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  <a:cs typeface="+mn-cs"/>
              </a:rPr>
              <a:t>Henri</a:t>
            </a:r>
            <a:r>
              <a:rPr lang="cs-CZ" sz="8000" b="1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  <a:cs typeface="+mn-cs"/>
              </a:rPr>
              <a:t> de Toulouse Lautrec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157192"/>
            <a:ext cx="7772400" cy="1362075"/>
          </a:xfrm>
        </p:spPr>
        <p:txBody>
          <a:bodyPr/>
          <a:lstStyle/>
          <a:p>
            <a:pPr algn="ctr"/>
            <a:r>
              <a:rPr lang="cs-CZ" sz="54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1884 - 1901 </a:t>
            </a:r>
            <a:br>
              <a:rPr lang="cs-CZ" sz="54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</a:br>
            <a:endParaRPr lang="cs-CZ" sz="5400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675533" y="6412581"/>
            <a:ext cx="464946" cy="4007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23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5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805753" y="476673"/>
            <a:ext cx="6338247" cy="5742992"/>
          </a:xfrm>
        </p:spPr>
        <p:txBody>
          <a:bodyPr/>
          <a:lstStyle/>
          <a:p>
            <a:r>
              <a:rPr lang="cs-CZ" dirty="0"/>
              <a:t>francouzský malíř a grafik</a:t>
            </a:r>
          </a:p>
          <a:p>
            <a:r>
              <a:rPr lang="cs-CZ" dirty="0" smtClean="0"/>
              <a:t>aristokratický původ</a:t>
            </a:r>
          </a:p>
          <a:p>
            <a:pPr lvl="1"/>
            <a:r>
              <a:rPr lang="fr-FR" dirty="0"/>
              <a:t> (celým jménem Henri-Marie-Raymond de Toulouse-Lautrec Monfa) </a:t>
            </a:r>
            <a:endParaRPr lang="cs-CZ" dirty="0" smtClean="0"/>
          </a:p>
          <a:p>
            <a:r>
              <a:rPr lang="cs-CZ" dirty="0" smtClean="0"/>
              <a:t>těžce tělesně postižen</a:t>
            </a:r>
          </a:p>
          <a:p>
            <a:r>
              <a:rPr lang="cs-CZ" dirty="0" smtClean="0"/>
              <a:t>miloval svět kaváren, kabaretů, cirkusů a tančíren</a:t>
            </a:r>
          </a:p>
          <a:p>
            <a:r>
              <a:rPr lang="cs-CZ" dirty="0"/>
              <a:t>n</a:t>
            </a:r>
            <a:r>
              <a:rPr lang="cs-CZ" dirty="0" smtClean="0"/>
              <a:t>avázal na tvorbu </a:t>
            </a:r>
            <a:r>
              <a:rPr lang="cs-CZ" dirty="0"/>
              <a:t>Edgara </a:t>
            </a:r>
            <a:r>
              <a:rPr lang="cs-CZ" dirty="0" err="1" smtClean="0"/>
              <a:t>Degase</a:t>
            </a:r>
            <a:endParaRPr lang="cs-CZ" dirty="0" smtClean="0"/>
          </a:p>
          <a:p>
            <a:r>
              <a:rPr lang="cs-CZ" dirty="0" smtClean="0"/>
              <a:t>vliv japonského umění</a:t>
            </a:r>
          </a:p>
          <a:p>
            <a:r>
              <a:rPr lang="cs-CZ" dirty="0" smtClean="0"/>
              <a:t>bravurní kresba a expresivní barvy</a:t>
            </a:r>
          </a:p>
          <a:p>
            <a:r>
              <a:rPr lang="cs-CZ" dirty="0" smtClean="0"/>
              <a:t>vytvořil první litografované plakáty → zdokonalil techniku </a:t>
            </a:r>
            <a:r>
              <a:rPr lang="cs-CZ" b="1" i="1" dirty="0" smtClean="0">
                <a:solidFill>
                  <a:srgbClr val="FF0000"/>
                </a:solidFill>
              </a:rPr>
              <a:t>litografie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499592" y="452870"/>
            <a:ext cx="2016224" cy="3035034"/>
            <a:chOff x="395536" y="332656"/>
            <a:chExt cx="2592288" cy="3642165"/>
          </a:xfrm>
        </p:grpSpPr>
        <p:pic>
          <p:nvPicPr>
            <p:cNvPr id="44034" name="Picture 2" descr="Soubor:Toulouse-Lautrec pic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332656"/>
              <a:ext cx="2592288" cy="3642165"/>
            </a:xfrm>
            <a:prstGeom prst="rect">
              <a:avLst/>
            </a:prstGeom>
            <a:ln w="190500" cap="sq">
              <a:solidFill>
                <a:schemeClr val="bg2">
                  <a:lumMod val="25000"/>
                </a:schemeClr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2483711" y="3472071"/>
              <a:ext cx="402308" cy="44321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</a:rPr>
                <a:t>1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99592" y="3717032"/>
            <a:ext cx="6902291" cy="2871965"/>
            <a:chOff x="1619672" y="3717032"/>
            <a:chExt cx="6902291" cy="2871965"/>
          </a:xfrm>
        </p:grpSpPr>
        <p:pic>
          <p:nvPicPr>
            <p:cNvPr id="44036" name="Picture 4" descr="Soubor:Lautrec karikatura2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9672" y="3717032"/>
              <a:ext cx="2116931" cy="286071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3925833" y="6219665"/>
              <a:ext cx="45961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2</a:t>
              </a:r>
              <a:r>
                <a:rPr lang="cs-CZ" dirty="0" smtClean="0"/>
                <a:t>.</a:t>
              </a:r>
              <a:r>
                <a:rPr lang="pl-PL" dirty="0" smtClean="0"/>
                <a:t> </a:t>
              </a:r>
              <a:r>
                <a:rPr lang="pl-PL" dirty="0"/>
                <a:t>Výmluvná vlastní karikatura z roku 1882</a:t>
              </a:r>
              <a:r>
                <a:rPr lang="cs-CZ" dirty="0" smtClean="0"/>
                <a:t> 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800"/>
                            </p:stCondLst>
                            <p:childTnLst>
                              <p:par>
                                <p:cTn id="15" presetID="55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5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100"/>
                            </p:stCondLst>
                            <p:childTnLst>
                              <p:par>
                                <p:cTn id="21" presetID="5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600"/>
                            </p:stCondLst>
                            <p:childTnLst>
                              <p:par>
                                <p:cTn id="27" presetID="5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5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150"/>
                            </p:stCondLst>
                            <p:childTnLst>
                              <p:par>
                                <p:cTn id="38" presetID="55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7400"/>
                            </p:stCondLst>
                            <p:childTnLst>
                              <p:par>
                                <p:cTn id="44" presetID="55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650"/>
                            </p:stCondLst>
                            <p:childTnLst>
                              <p:par>
                                <p:cTn id="50" presetID="55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9900"/>
                            </p:stCondLst>
                            <p:childTnLst>
                              <p:par>
                                <p:cTn id="56" presetID="55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1150"/>
                            </p:stCondLst>
                            <p:childTnLst>
                              <p:par>
                                <p:cTn id="62" presetID="55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274638"/>
            <a:ext cx="8522965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Kacušika </a:t>
            </a:r>
            <a:r>
              <a:rPr lang="cs-CZ" dirty="0" err="1" smtClean="0"/>
              <a:t>Hokusai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0" dirty="0" smtClean="0">
                <a:solidFill>
                  <a:schemeClr val="tx1"/>
                </a:solidFill>
              </a:rPr>
              <a:t>1760 - 1849</a:t>
            </a:r>
            <a:br>
              <a:rPr lang="cs-CZ" b="0" dirty="0" smtClean="0">
                <a:solidFill>
                  <a:schemeClr val="tx1"/>
                </a:solidFill>
              </a:rPr>
            </a:br>
            <a:endParaRPr lang="cs-CZ" b="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00188"/>
            <a:ext cx="4038600" cy="4525962"/>
          </a:xfrm>
        </p:spPr>
        <p:txBody>
          <a:bodyPr/>
          <a:lstStyle/>
          <a:p>
            <a:r>
              <a:rPr lang="cs-CZ" dirty="0" smtClean="0"/>
              <a:t>japonský malíř</a:t>
            </a:r>
          </a:p>
          <a:p>
            <a:r>
              <a:rPr lang="cs-CZ" dirty="0" smtClean="0"/>
              <a:t>byl vůdčí osobností japonského barevného dřevorytu</a:t>
            </a:r>
          </a:p>
          <a:p>
            <a:r>
              <a:rPr lang="cs-CZ" dirty="0" smtClean="0"/>
              <a:t>kromě </a:t>
            </a:r>
            <a:r>
              <a:rPr lang="pt-BR" dirty="0" smtClean="0"/>
              <a:t>grafiky se zabýval i básnictvím a prózou</a:t>
            </a:r>
            <a:endParaRPr lang="cs-CZ" dirty="0" smtClean="0"/>
          </a:p>
          <a:p>
            <a:r>
              <a:rPr lang="cs-CZ" dirty="0" smtClean="0"/>
              <a:t>prováděl dřevoryty divadelních herců a ilustrace vlastních novel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1691680" y="1628799"/>
            <a:ext cx="6840760" cy="4984104"/>
            <a:chOff x="-387802" y="605705"/>
            <a:chExt cx="9277193" cy="6332577"/>
          </a:xfrm>
        </p:grpSpPr>
        <p:sp>
          <p:nvSpPr>
            <p:cNvPr id="6" name="Obdélník 5"/>
            <p:cNvSpPr>
              <a:spLocks noChangeArrowheads="1"/>
            </p:cNvSpPr>
            <p:nvPr/>
          </p:nvSpPr>
          <p:spPr bwMode="auto">
            <a:xfrm>
              <a:off x="-387802" y="6351711"/>
              <a:ext cx="9277193" cy="5865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r>
                <a:rPr lang="cs-CZ" sz="2400" dirty="0">
                  <a:latin typeface="Calibri" pitchFamily="34" charset="0"/>
                </a:rPr>
                <a:t>3</a:t>
              </a:r>
              <a:r>
                <a:rPr lang="cs-CZ" sz="2400" dirty="0" smtClean="0">
                  <a:latin typeface="Calibri" pitchFamily="34" charset="0"/>
                </a:rPr>
                <a:t>. Vodopád</a:t>
              </a:r>
              <a:r>
                <a:rPr lang="cs-CZ" sz="2400" dirty="0">
                  <a:latin typeface="Calibri" pitchFamily="34" charset="0"/>
                </a:rPr>
                <a:t>, kde </a:t>
              </a:r>
              <a:r>
                <a:rPr lang="cs-CZ" sz="2400" dirty="0" err="1">
                  <a:latin typeface="Calibri" pitchFamily="34" charset="0"/>
                </a:rPr>
                <a:t>Yoshitsune</a:t>
              </a:r>
              <a:r>
                <a:rPr lang="cs-CZ" sz="2400" dirty="0">
                  <a:latin typeface="Calibri" pitchFamily="34" charset="0"/>
                </a:rPr>
                <a:t> umývá svého </a:t>
              </a:r>
              <a:r>
                <a:rPr lang="cs-CZ" sz="2400" dirty="0" smtClean="0">
                  <a:latin typeface="Calibri" pitchFamily="34" charset="0"/>
                </a:rPr>
                <a:t>koně, 1833</a:t>
              </a:r>
              <a:endParaRPr lang="cs-CZ" sz="2400" dirty="0">
                <a:latin typeface="Calibri" pitchFamily="34" charset="0"/>
              </a:endParaRPr>
            </a:p>
          </p:txBody>
        </p:sp>
        <p:pic>
          <p:nvPicPr>
            <p:cNvPr id="47106" name="Picture 2" descr="File:Katsushika Hokusai - Yoshitsune Falls, from the series Famous Waterfalls in Various Provinces - Google Art Project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92586" y="605705"/>
              <a:ext cx="4048126" cy="5715000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/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Nadpis 4"/>
          <p:cNvSpPr>
            <a:spLocks noGrp="1"/>
          </p:cNvSpPr>
          <p:nvPr>
            <p:ph type="title"/>
          </p:nvPr>
        </p:nvSpPr>
        <p:spPr>
          <a:xfrm>
            <a:off x="457200" y="71438"/>
            <a:ext cx="8229600" cy="1143000"/>
          </a:xfrm>
        </p:spPr>
        <p:txBody>
          <a:bodyPr/>
          <a:lstStyle/>
          <a:p>
            <a:r>
              <a:rPr lang="pl-PL" sz="4000" dirty="0" smtClean="0"/>
              <a:t>Úder blesku na úpatí </a:t>
            </a:r>
            <a:r>
              <a:rPr lang="pl-PL" sz="4000" dirty="0"/>
              <a:t>hory, </a:t>
            </a:r>
            <a:r>
              <a:rPr lang="pl-PL" sz="4000" b="0" dirty="0" smtClean="0">
                <a:solidFill>
                  <a:schemeClr val="tx1"/>
                </a:solidFill>
              </a:rPr>
              <a:t>1830-1832</a:t>
            </a:r>
            <a:endParaRPr lang="cs-CZ" sz="4000" b="0" dirty="0" smtClean="0">
              <a:solidFill>
                <a:schemeClr val="tx1"/>
              </a:solidFill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1010816" y="1295385"/>
            <a:ext cx="7122368" cy="4869919"/>
            <a:chOff x="1010816" y="1214438"/>
            <a:chExt cx="7122368" cy="4869919"/>
          </a:xfrm>
        </p:grpSpPr>
        <p:pic>
          <p:nvPicPr>
            <p:cNvPr id="46082" name="Picture 2" descr="File:Katsushika Hokusai - Shower Below the Summit (Sanka hakuu), from the series Thirty-six Views of Mount Fuji (Fugaku sanjur... - Google Art Project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10816" y="1214438"/>
              <a:ext cx="7122368" cy="4869919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90500" cap="rnd">
              <a:solidFill>
                <a:srgbClr val="FFFFFF"/>
              </a:solidFill>
            </a:ln>
            <a:effectLst>
              <a:outerShdw blurRad="50000" algn="tl" rotWithShape="0">
                <a:srgbClr val="000000">
                  <a:alpha val="41000"/>
                </a:srgbClr>
              </a:outerShdw>
            </a:effectLst>
            <a:scene3d>
              <a:camera prst="orthographicFront"/>
              <a:lightRig rig="twoPt" dir="t">
                <a:rot lat="0" lon="0" rev="7800000"/>
              </a:lightRig>
            </a:scene3d>
            <a:sp3d contourW="6350">
              <a:bevelT w="50800" h="16510"/>
              <a:contourClr>
                <a:srgbClr val="C0C0C0"/>
              </a:contourClr>
            </a:sp3d>
            <a:extLst/>
          </p:spPr>
        </p:pic>
        <p:sp>
          <p:nvSpPr>
            <p:cNvPr id="2" name="TextBox 1"/>
            <p:cNvSpPr txBox="1"/>
            <p:nvPr/>
          </p:nvSpPr>
          <p:spPr>
            <a:xfrm>
              <a:off x="7643470" y="558924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</a:rPr>
                <a:t>4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Nadpis 4"/>
          <p:cNvSpPr>
            <a:spLocks noGrp="1"/>
          </p:cNvSpPr>
          <p:nvPr>
            <p:ph type="title"/>
          </p:nvPr>
        </p:nvSpPr>
        <p:spPr>
          <a:xfrm>
            <a:off x="0" y="125760"/>
            <a:ext cx="9144000" cy="1143000"/>
          </a:xfrm>
        </p:spPr>
        <p:txBody>
          <a:bodyPr/>
          <a:lstStyle/>
          <a:p>
            <a:r>
              <a:rPr lang="cs-CZ" dirty="0" smtClean="0"/>
              <a:t> Velká vlna z </a:t>
            </a:r>
            <a:r>
              <a:rPr lang="cs-CZ" dirty="0" err="1" smtClean="0"/>
              <a:t>Kanagawy</a:t>
            </a:r>
            <a:r>
              <a:rPr lang="cs-CZ" dirty="0"/>
              <a:t>, </a:t>
            </a:r>
            <a:r>
              <a:rPr lang="cs-CZ" b="0" dirty="0" smtClean="0">
                <a:solidFill>
                  <a:schemeClr val="tx1"/>
                </a:solidFill>
              </a:rPr>
              <a:t>1823-1829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1334852" y="1535414"/>
            <a:ext cx="6474296" cy="4467265"/>
            <a:chOff x="1334852" y="1484784"/>
            <a:chExt cx="6474296" cy="4467265"/>
          </a:xfrm>
        </p:grpSpPr>
        <p:pic>
          <p:nvPicPr>
            <p:cNvPr id="45058" name="Picture 2" descr="Soubor:The Great Wave off Kanagawa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4852" y="1484784"/>
              <a:ext cx="6474296" cy="446726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7480962" y="5582717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5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/>
          <a:lstStyle/>
          <a:p>
            <a:r>
              <a:rPr lang="cs-CZ" sz="3200" dirty="0"/>
              <a:t>Umělcova matka, hraběnka Adèle de </a:t>
            </a:r>
            <a:r>
              <a:rPr lang="cs-CZ" sz="3200" dirty="0" smtClean="0"/>
              <a:t>Toulouse-</a:t>
            </a:r>
            <a:r>
              <a:rPr lang="cs-CZ" sz="3200" dirty="0" err="1" smtClean="0"/>
              <a:t>Lautrec</a:t>
            </a:r>
            <a:r>
              <a:rPr lang="cs-CZ" sz="3200" dirty="0" smtClean="0"/>
              <a:t>, </a:t>
            </a:r>
            <a:r>
              <a:rPr lang="cs-CZ" sz="3200" b="0" dirty="0" smtClean="0">
                <a:solidFill>
                  <a:schemeClr val="tx1"/>
                </a:solidFill>
              </a:rPr>
              <a:t>1881-1886</a:t>
            </a:r>
            <a:endParaRPr lang="cs-CZ" sz="3200" b="0" dirty="0">
              <a:solidFill>
                <a:schemeClr val="tx1"/>
              </a:solidFill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395536" y="1549317"/>
            <a:ext cx="3401909" cy="4320480"/>
            <a:chOff x="378003" y="1556792"/>
            <a:chExt cx="3815994" cy="4553348"/>
          </a:xfrm>
        </p:grpSpPr>
        <p:pic>
          <p:nvPicPr>
            <p:cNvPr id="8194" name="Picture 2" descr="File:Lautrec the artist's mother comtesse adele de toulouse-lautrec at breakfast, malromé chateau c1881-3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8003" y="1556792"/>
              <a:ext cx="3815994" cy="4553348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/>
          </p:spPr>
        </p:pic>
        <p:sp>
          <p:nvSpPr>
            <p:cNvPr id="8" name="TextBox 7"/>
            <p:cNvSpPr txBox="1"/>
            <p:nvPr/>
          </p:nvSpPr>
          <p:spPr>
            <a:xfrm>
              <a:off x="378003" y="5720902"/>
              <a:ext cx="350993" cy="38923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5436096" y="1556792"/>
            <a:ext cx="3315323" cy="4464496"/>
            <a:chOff x="5083560" y="1509998"/>
            <a:chExt cx="3667859" cy="4801250"/>
          </a:xfrm>
        </p:grpSpPr>
        <p:pic>
          <p:nvPicPr>
            <p:cNvPr id="8196" name="Picture 4" descr="http://upload.wikimedia.org/wikipedia/commons/thumb/a/a2/Henri_de_Toulouse-Lautrec_051.jpg/848px-Henri_de_Toulouse-Lautrec_051.jpg?uselang=cs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83560" y="1509998"/>
              <a:ext cx="3667859" cy="4773761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/>
          </p:spPr>
        </p:pic>
        <p:sp>
          <p:nvSpPr>
            <p:cNvPr id="10" name="TextBox 9"/>
            <p:cNvSpPr txBox="1"/>
            <p:nvPr/>
          </p:nvSpPr>
          <p:spPr>
            <a:xfrm>
              <a:off x="8401971" y="5914058"/>
              <a:ext cx="346179" cy="39719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</a:rPr>
                <a:t>8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3491880" y="3573016"/>
            <a:ext cx="2072311" cy="2980658"/>
            <a:chOff x="3515581" y="3918892"/>
            <a:chExt cx="1773974" cy="2764634"/>
          </a:xfrm>
        </p:grpSpPr>
        <p:pic>
          <p:nvPicPr>
            <p:cNvPr id="48130" name="Picture 2" descr="Soubor:Lautrecx01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15581" y="3918892"/>
              <a:ext cx="1773974" cy="2764634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3529873" y="6323303"/>
              <a:ext cx="267859" cy="3425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9263229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6" presetClass="entr" presetSubtype="32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3752"/>
            <a:ext cx="9144000" cy="1143000"/>
          </a:xfrm>
        </p:spPr>
        <p:txBody>
          <a:bodyPr/>
          <a:lstStyle/>
          <a:p>
            <a:r>
              <a:rPr lang="cs-CZ" sz="4400" dirty="0"/>
              <a:t>Autoportrét před </a:t>
            </a:r>
            <a:r>
              <a:rPr lang="cs-CZ" sz="4400" dirty="0" smtClean="0"/>
              <a:t>zrcadlem, </a:t>
            </a:r>
            <a:r>
              <a:rPr lang="cs-CZ" sz="4400" b="0" dirty="0" smtClean="0">
                <a:solidFill>
                  <a:schemeClr val="tx1"/>
                </a:solidFill>
              </a:rPr>
              <a:t>1882-1883</a:t>
            </a:r>
            <a:endParaRPr lang="cs-CZ" sz="4400" b="0" dirty="0">
              <a:solidFill>
                <a:schemeClr val="tx1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4957493" y="1359457"/>
            <a:ext cx="3384376" cy="4464496"/>
            <a:chOff x="2375756" y="1196752"/>
            <a:chExt cx="4392488" cy="5275836"/>
          </a:xfrm>
        </p:grpSpPr>
        <p:pic>
          <p:nvPicPr>
            <p:cNvPr id="53250" name="Picture 2" descr="http://upload.wikimedia.org/wikipedia/commons/b/bb/Henri_de_Toulouse-Lautrec_059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75756" y="1196752"/>
              <a:ext cx="4392488" cy="5275836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6147078" y="5939987"/>
              <a:ext cx="406112" cy="43645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</a:rPr>
                <a:t>9</a:t>
              </a:r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1403648" y="1538103"/>
            <a:ext cx="2428596" cy="4268318"/>
            <a:chOff x="1181841" y="1610642"/>
            <a:chExt cx="2700808" cy="4738260"/>
          </a:xfrm>
        </p:grpSpPr>
        <p:pic>
          <p:nvPicPr>
            <p:cNvPr id="53252" name="Picture 4" descr="File:Photolautrec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1841" y="1610642"/>
              <a:ext cx="2700808" cy="473826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3392057" y="5868048"/>
              <a:ext cx="490592" cy="40999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10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sp>
        <p:nvSpPr>
          <p:cNvPr id="7" name="Obdélník 6"/>
          <p:cNvSpPr/>
          <p:nvPr/>
        </p:nvSpPr>
        <p:spPr>
          <a:xfrm>
            <a:off x="35496" y="6165304"/>
            <a:ext cx="92170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„</a:t>
            </a:r>
            <a:r>
              <a:rPr lang="cs-CZ" sz="2400" dirty="0">
                <a:solidFill>
                  <a:schemeClr val="bg1"/>
                </a:solidFill>
              </a:rPr>
              <a:t>Pomyslím-li, že mít jen o něco delší nohy, nikdy bych nemaloval!“</a:t>
            </a:r>
          </a:p>
        </p:txBody>
      </p:sp>
    </p:spTree>
    <p:extLst>
      <p:ext uri="{BB962C8B-B14F-4D97-AF65-F5344CB8AC3E}">
        <p14:creationId xmlns:p14="http://schemas.microsoft.com/office/powerpoint/2010/main" val="100529001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3752"/>
            <a:ext cx="9144000" cy="1143000"/>
          </a:xfrm>
        </p:spPr>
        <p:txBody>
          <a:bodyPr/>
          <a:lstStyle/>
          <a:p>
            <a:r>
              <a:rPr lang="fr-FR" dirty="0"/>
              <a:t>Moulin de la Galette, </a:t>
            </a:r>
            <a:r>
              <a:rPr lang="fr-FR" b="0" dirty="0" smtClean="0">
                <a:solidFill>
                  <a:schemeClr val="tx1"/>
                </a:solidFill>
              </a:rPr>
              <a:t>1885</a:t>
            </a:r>
            <a:endParaRPr lang="cs-CZ" b="0" dirty="0">
              <a:solidFill>
                <a:schemeClr val="tx1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1152516" y="1556792"/>
            <a:ext cx="6838967" cy="5040560"/>
            <a:chOff x="1152516" y="1556792"/>
            <a:chExt cx="6838967" cy="5040560"/>
          </a:xfrm>
        </p:grpSpPr>
        <p:pic>
          <p:nvPicPr>
            <p:cNvPr id="65538" name="Picture 2" descr="http://upload.wikimedia.org/wikipedia/commons/1/1c/Moulin_de_la_Galette_foto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52516" y="1556792"/>
              <a:ext cx="6838967" cy="468052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567456" y="6228020"/>
              <a:ext cx="4240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11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132251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Tanec v </a:t>
            </a:r>
            <a:r>
              <a:rPr lang="cs-CZ" dirty="0" err="1"/>
              <a:t>M</a:t>
            </a:r>
            <a:r>
              <a:rPr lang="cs-CZ" dirty="0" err="1" smtClean="0"/>
              <a:t>oulin</a:t>
            </a:r>
            <a:r>
              <a:rPr lang="cs-CZ" dirty="0" smtClean="0"/>
              <a:t> Rouge, </a:t>
            </a:r>
            <a:r>
              <a:rPr lang="cs-CZ" b="0" dirty="0" smtClean="0">
                <a:solidFill>
                  <a:schemeClr val="tx1"/>
                </a:solidFill>
              </a:rPr>
              <a:t>1890</a:t>
            </a:r>
            <a:endParaRPr lang="cs-CZ" b="0" dirty="0">
              <a:solidFill>
                <a:schemeClr val="tx1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1331640" y="1268760"/>
            <a:ext cx="6568642" cy="4992570"/>
            <a:chOff x="1331640" y="1268760"/>
            <a:chExt cx="6568642" cy="4992570"/>
          </a:xfrm>
        </p:grpSpPr>
        <p:pic>
          <p:nvPicPr>
            <p:cNvPr id="54274" name="Picture 2" descr="http://upload.wikimedia.org/wikipedia/commons/5/54/Henri_de_Toulouse-Lautrec%2C_French_-_At_the_Moulin_Rouge-_The_Dance_-_Google_Art_Project.jpg?uselang=c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1640" y="1268760"/>
              <a:ext cx="6568642" cy="499257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459136" y="589199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12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Nadpis 1"/>
          <p:cNvSpPr>
            <a:spLocks noGrp="1"/>
          </p:cNvSpPr>
          <p:nvPr>
            <p:ph type="title"/>
          </p:nvPr>
        </p:nvSpPr>
        <p:spPr>
          <a:xfrm>
            <a:off x="216024" y="-27384"/>
            <a:ext cx="4427984" cy="1863080"/>
          </a:xfrm>
        </p:spPr>
        <p:txBody>
          <a:bodyPr/>
          <a:lstStyle/>
          <a:p>
            <a:pPr algn="l"/>
            <a:r>
              <a:rPr lang="en-US" sz="4400" dirty="0"/>
              <a:t>Plakát pro Moulin </a:t>
            </a:r>
            <a:r>
              <a:rPr lang="en-US" sz="4400" dirty="0" smtClean="0"/>
              <a:t>Rouge</a:t>
            </a:r>
            <a:r>
              <a:rPr lang="cs-CZ" sz="4400" dirty="0" smtClean="0"/>
              <a:t>, </a:t>
            </a:r>
            <a:r>
              <a:rPr lang="en-US" sz="4400" b="0" dirty="0" smtClean="0">
                <a:solidFill>
                  <a:schemeClr val="tx1"/>
                </a:solidFill>
              </a:rPr>
              <a:t>1891</a:t>
            </a:r>
            <a:endParaRPr lang="cs-CZ" sz="4400" b="0" dirty="0" smtClean="0">
              <a:solidFill>
                <a:schemeClr val="tx1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4872836" y="395981"/>
            <a:ext cx="3916424" cy="6129363"/>
            <a:chOff x="4860032" y="332656"/>
            <a:chExt cx="3916424" cy="6129363"/>
          </a:xfrm>
        </p:grpSpPr>
        <p:pic>
          <p:nvPicPr>
            <p:cNvPr id="49154" name="Picture 2" descr="http://upload.wikimedia.org/wikipedia/commons/1/17/Lautrec_moulin_rouge%2C_la_goulue_%28poster%29_1891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332656"/>
              <a:ext cx="3916424" cy="612936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8335310" y="606319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13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sp>
        <p:nvSpPr>
          <p:cNvPr id="7" name="Zástupný symbol pro obsah 3"/>
          <p:cNvSpPr txBox="1">
            <a:spLocks/>
          </p:cNvSpPr>
          <p:nvPr/>
        </p:nvSpPr>
        <p:spPr>
          <a:xfrm>
            <a:off x="107504" y="1844824"/>
            <a:ext cx="4536504" cy="4320480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Ø"/>
            </a:pPr>
            <a:r>
              <a:rPr lang="cs-CZ" dirty="0"/>
              <a:t>r</a:t>
            </a:r>
            <a:r>
              <a:rPr lang="cs-CZ" dirty="0" smtClean="0"/>
              <a:t>oku 1889 byl na bulváru de Clichy otevřen později světoznámý kabaret </a:t>
            </a:r>
            <a:r>
              <a:rPr lang="cs-CZ" dirty="0" err="1" smtClean="0"/>
              <a:t>Moulin</a:t>
            </a:r>
            <a:r>
              <a:rPr lang="cs-CZ" dirty="0" smtClean="0"/>
              <a:t> Rouge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Lautrec pro něj vytvořil plakát pro sezónu 1891 - obrovský ohlas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135" y="188640"/>
            <a:ext cx="3831801" cy="2118300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/>
              <a:t>Mytí </a:t>
            </a:r>
            <a:r>
              <a:rPr lang="cs-CZ" dirty="0" smtClean="0"/>
              <a:t>(Rusovláska), </a:t>
            </a:r>
            <a:r>
              <a:rPr lang="cs-CZ" b="0" dirty="0">
                <a:solidFill>
                  <a:schemeClr val="tx1"/>
                </a:solidFill>
              </a:rPr>
              <a:t>1891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4135" y="2306940"/>
            <a:ext cx="3757229" cy="4176464"/>
          </a:xfrm>
        </p:spPr>
        <p:txBody>
          <a:bodyPr/>
          <a:lstStyle/>
          <a:p>
            <a:r>
              <a:rPr lang="cs-CZ" dirty="0" smtClean="0"/>
              <a:t>obraz zachycuje </a:t>
            </a:r>
            <a:r>
              <a:rPr lang="cs-CZ" dirty="0"/>
              <a:t>v perspektivní zkratce shora odzadu pohled na mladou, křehce působící, polonahou ženu s rusými </a:t>
            </a:r>
            <a:r>
              <a:rPr lang="cs-CZ" dirty="0" smtClean="0"/>
              <a:t>vlasy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3962151" y="407987"/>
            <a:ext cx="4786313" cy="6042025"/>
            <a:chOff x="3714750" y="428625"/>
            <a:chExt cx="4786313" cy="6042025"/>
          </a:xfrm>
        </p:grpSpPr>
        <p:pic>
          <p:nvPicPr>
            <p:cNvPr id="80898" name="Picture 2" descr="C:\Documents and Settings\Jelinkova\Dokumenty\Marcela\Výtvarná výchova\4.19.století\5.Postimpresionismus\Henri de Toulouse-Lautrec 1884 -1901\Toaleta 1896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714750" y="428625"/>
              <a:ext cx="4786313" cy="6042025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</p:spPr>
        </p:pic>
        <p:sp>
          <p:nvSpPr>
            <p:cNvPr id="4" name="TextBox 3"/>
            <p:cNvSpPr txBox="1"/>
            <p:nvPr/>
          </p:nvSpPr>
          <p:spPr>
            <a:xfrm>
              <a:off x="7891214" y="5973241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14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7060"/>
          </a:xfrm>
        </p:spPr>
        <p:txBody>
          <a:bodyPr/>
          <a:lstStyle/>
          <a:p>
            <a:r>
              <a:rPr lang="fr-FR" dirty="0" smtClean="0"/>
              <a:t>Aristide Bruant</a:t>
            </a:r>
            <a:r>
              <a:rPr lang="cs-CZ" dirty="0" smtClean="0"/>
              <a:t>, </a:t>
            </a:r>
            <a:r>
              <a:rPr lang="cs-CZ" b="0" dirty="0" smtClean="0">
                <a:solidFill>
                  <a:schemeClr val="tx1"/>
                </a:solidFill>
              </a:rPr>
              <a:t>1892</a:t>
            </a:r>
            <a:endParaRPr lang="cs-CZ" b="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31640"/>
            <a:ext cx="4608512" cy="5265712"/>
          </a:xfrm>
        </p:spPr>
        <p:txBody>
          <a:bodyPr/>
          <a:lstStyle/>
          <a:p>
            <a:r>
              <a:rPr lang="cs-CZ" dirty="0" smtClean="0"/>
              <a:t>plakáty </a:t>
            </a:r>
            <a:r>
              <a:rPr lang="cs-CZ" dirty="0"/>
              <a:t>(celkem 31</a:t>
            </a:r>
            <a:r>
              <a:rPr lang="cs-CZ" dirty="0" smtClean="0"/>
              <a:t>) - </a:t>
            </a:r>
            <a:r>
              <a:rPr lang="cs-CZ" dirty="0"/>
              <a:t>barevná litografie </a:t>
            </a:r>
            <a:r>
              <a:rPr lang="cs-CZ" dirty="0" smtClean="0"/>
              <a:t>→ inovace</a:t>
            </a:r>
          </a:p>
          <a:p>
            <a:r>
              <a:rPr lang="cs-CZ" dirty="0" smtClean="0"/>
              <a:t>inspirace </a:t>
            </a:r>
            <a:r>
              <a:rPr lang="cs-CZ" dirty="0"/>
              <a:t>barevným japonským dřevořezem </a:t>
            </a:r>
            <a:endParaRPr lang="cs-CZ" dirty="0" smtClean="0"/>
          </a:p>
          <a:p>
            <a:r>
              <a:rPr lang="cs-CZ" dirty="0" smtClean="0"/>
              <a:t>důsledná redukce </a:t>
            </a:r>
            <a:r>
              <a:rPr lang="cs-CZ" dirty="0"/>
              <a:t>všeho nepodstatného a soustředěním </a:t>
            </a:r>
            <a:r>
              <a:rPr lang="cs-CZ" dirty="0" smtClean="0"/>
              <a:t>se na </a:t>
            </a:r>
            <a:r>
              <a:rPr lang="cs-CZ" dirty="0"/>
              <a:t>samotný základ obrazového </a:t>
            </a:r>
            <a:r>
              <a:rPr lang="cs-CZ" dirty="0" smtClean="0"/>
              <a:t>sdělení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4283968" y="1195700"/>
            <a:ext cx="4186808" cy="5410719"/>
            <a:chOff x="4180089" y="1021016"/>
            <a:chExt cx="4283968" cy="5546887"/>
          </a:xfrm>
        </p:grpSpPr>
        <p:pic>
          <p:nvPicPr>
            <p:cNvPr id="52226" name="Picture 2" descr="http://upload.wikimedia.org/wikipedia/commons/f/fe/Henri_de_Toulouse-Lautrec_002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6" y="1021016"/>
              <a:ext cx="3748041" cy="550587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4180089" y="6189276"/>
              <a:ext cx="451383" cy="37862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15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/>
              <a:t>Plakát od Henriho de </a:t>
            </a:r>
            <a:r>
              <a:rPr lang="cs-CZ" sz="3600" dirty="0" smtClean="0"/>
              <a:t>Toulouse-Lautrec: </a:t>
            </a:r>
            <a:r>
              <a:rPr lang="cs-CZ" sz="3600" dirty="0"/>
              <a:t>animace barevných vrstev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1312118"/>
            <a:ext cx="3397943" cy="50969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12" name="Group 11"/>
          <p:cNvGrpSpPr/>
          <p:nvPr/>
        </p:nvGrpSpPr>
        <p:grpSpPr>
          <a:xfrm>
            <a:off x="4932040" y="1324372"/>
            <a:ext cx="3830920" cy="5210264"/>
            <a:chOff x="4932040" y="1324372"/>
            <a:chExt cx="3830920" cy="5210264"/>
          </a:xfrm>
        </p:grpSpPr>
        <p:pic>
          <p:nvPicPr>
            <p:cNvPr id="2052" name="Picture 4" descr="http://upload.wikimedia.org/wikipedia/commons/c/c2/Lautec_anim_poster.gif"/>
            <p:cNvPicPr>
              <a:picLocks noChangeAspect="1" noChangeArrowheads="1" noCrop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1324372"/>
              <a:ext cx="3389774" cy="508466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Box 10"/>
            <p:cNvSpPr txBox="1"/>
            <p:nvPr/>
          </p:nvSpPr>
          <p:spPr>
            <a:xfrm>
              <a:off x="8321814" y="6165304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16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38759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Nadpis 1"/>
          <p:cNvSpPr>
            <a:spLocks noGrp="1"/>
          </p:cNvSpPr>
          <p:nvPr>
            <p:ph type="title"/>
          </p:nvPr>
        </p:nvSpPr>
        <p:spPr>
          <a:xfrm>
            <a:off x="144016" y="341784"/>
            <a:ext cx="4067944" cy="1143000"/>
          </a:xfrm>
        </p:spPr>
        <p:txBody>
          <a:bodyPr/>
          <a:lstStyle/>
          <a:p>
            <a:pPr algn="l"/>
            <a:r>
              <a:rPr lang="cs-CZ" dirty="0" smtClean="0"/>
              <a:t>La </a:t>
            </a:r>
            <a:r>
              <a:rPr lang="cs-CZ" dirty="0" err="1" smtClean="0"/>
              <a:t>Goule</a:t>
            </a:r>
            <a:r>
              <a:rPr lang="cs-CZ" dirty="0" smtClean="0"/>
              <a:t>, </a:t>
            </a:r>
            <a:r>
              <a:rPr lang="cs-CZ" b="0" dirty="0" smtClean="0">
                <a:solidFill>
                  <a:schemeClr val="tx1"/>
                </a:solidFill>
              </a:rPr>
              <a:t>1892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4355976" y="692696"/>
            <a:ext cx="4552950" cy="5715000"/>
            <a:chOff x="4355976" y="692696"/>
            <a:chExt cx="4552950" cy="5715000"/>
          </a:xfrm>
        </p:grpSpPr>
        <p:pic>
          <p:nvPicPr>
            <p:cNvPr id="7170" name="Picture 2" descr="http://upload.wikimedia.org/wikipedia/commons/thumb/5/5f/Henri_de_Toulouse-Lautrec_037.jpg/478px-Henri_de_Toulouse-Lautrec_037.jpg?uselang=c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692696"/>
              <a:ext cx="4552950" cy="5715000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/>
          </p:spPr>
        </p:pic>
        <p:sp>
          <p:nvSpPr>
            <p:cNvPr id="3" name="TextBox 2"/>
            <p:cNvSpPr txBox="1"/>
            <p:nvPr/>
          </p:nvSpPr>
          <p:spPr>
            <a:xfrm>
              <a:off x="8451334" y="601199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17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186113" cy="2146250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 smtClean="0"/>
              <a:t>Divan </a:t>
            </a:r>
            <a:r>
              <a:rPr lang="cs-CZ" dirty="0" err="1" smtClean="0"/>
              <a:t>Japonais</a:t>
            </a:r>
            <a:r>
              <a:rPr lang="cs-CZ" dirty="0"/>
              <a:t>, </a:t>
            </a:r>
            <a:r>
              <a:rPr lang="cs-CZ" b="0" dirty="0" smtClean="0">
                <a:solidFill>
                  <a:schemeClr val="tx1"/>
                </a:solidFill>
              </a:rPr>
              <a:t>1892-1893</a:t>
            </a:r>
            <a:endParaRPr lang="cs-CZ" b="0" dirty="0">
              <a:solidFill>
                <a:schemeClr val="tx1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3851920" y="332656"/>
            <a:ext cx="4792057" cy="6235155"/>
            <a:chOff x="3851920" y="332656"/>
            <a:chExt cx="4792057" cy="6235155"/>
          </a:xfrm>
        </p:grpSpPr>
        <p:pic>
          <p:nvPicPr>
            <p:cNvPr id="4098" name="Picture 2" descr="http://upload.wikimedia.org/wikipedia/commons/thumb/3/3c/Henri_de_Toulouse-Lautrec_019.jpg/787px-Henri_de_Toulouse-Lautrec_019.jpg?uselang=c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0" y="332656"/>
              <a:ext cx="4792057" cy="623515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163302" y="6156012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18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4186808" cy="2016224"/>
          </a:xfrm>
        </p:spPr>
        <p:txBody>
          <a:bodyPr/>
          <a:lstStyle/>
          <a:p>
            <a:pPr algn="l"/>
            <a:r>
              <a:rPr lang="cs-CZ" sz="4000" dirty="0"/>
              <a:t>V </a:t>
            </a:r>
            <a:r>
              <a:rPr lang="cs-CZ" sz="4000" dirty="0" err="1"/>
              <a:t>Moulin</a:t>
            </a:r>
            <a:r>
              <a:rPr lang="cs-CZ" sz="4000" dirty="0"/>
              <a:t> Rouge: Začátek </a:t>
            </a:r>
            <a:r>
              <a:rPr lang="cs-CZ" sz="4000" dirty="0" smtClean="0"/>
              <a:t>čtverylky,</a:t>
            </a:r>
            <a:br>
              <a:rPr lang="cs-CZ" sz="4000" dirty="0" smtClean="0"/>
            </a:br>
            <a:r>
              <a:rPr lang="cs-CZ" sz="4000" b="0" dirty="0" smtClean="0">
                <a:solidFill>
                  <a:schemeClr val="tx1"/>
                </a:solidFill>
              </a:rPr>
              <a:t>1892</a:t>
            </a:r>
            <a:endParaRPr lang="cs-CZ" sz="4000" b="0" dirty="0">
              <a:solidFill>
                <a:schemeClr val="tx1"/>
              </a:solidFill>
            </a:endParaRPr>
          </a:p>
        </p:txBody>
      </p:sp>
      <p:pic>
        <p:nvPicPr>
          <p:cNvPr id="5122" name="Picture 2" descr="http://upload.wikimedia.org/wikipedia/commons/thumb/c/cc/Henri_de_Toulouse-Lautrec_027.jpg/563px-Henri_de_Toulouse-Lautrec_027.jpg?uselang=c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214" y="260648"/>
            <a:ext cx="4645266" cy="633670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379326" y="615601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129332" y="2060848"/>
            <a:ext cx="4258816" cy="4608512"/>
          </a:xfrm>
          <a:prstGeom prst="rect">
            <a:avLst/>
          </a:prstGeom>
        </p:spPr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Ø"/>
            </a:pPr>
            <a:r>
              <a:rPr lang="cs-CZ" dirty="0" smtClean="0"/>
              <a:t>náměty děl vycházely především ze života na pařížském </a:t>
            </a:r>
            <a:r>
              <a:rPr lang="cs-CZ" dirty="0" err="1" smtClean="0"/>
              <a:t>Montmartru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často zachycoval návštěvníky kabaretů, tanečnice, prostitutky a další lidi z okraje tehdejší společnosti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894827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-27384"/>
            <a:ext cx="9036496" cy="128215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Tanec v </a:t>
            </a:r>
            <a:r>
              <a:rPr lang="cs-CZ" dirty="0" err="1" smtClean="0"/>
              <a:t>Moulin</a:t>
            </a:r>
            <a:r>
              <a:rPr lang="cs-CZ" dirty="0"/>
              <a:t> </a:t>
            </a:r>
            <a:r>
              <a:rPr lang="cs-CZ" dirty="0" smtClean="0"/>
              <a:t>Rouge, </a:t>
            </a:r>
            <a:r>
              <a:rPr lang="cs-CZ" b="0" dirty="0" smtClean="0">
                <a:solidFill>
                  <a:schemeClr val="tx1"/>
                </a:solidFill>
              </a:rPr>
              <a:t>1892</a:t>
            </a:r>
            <a:endParaRPr lang="cs-CZ" b="0" dirty="0">
              <a:solidFill>
                <a:schemeClr val="tx1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2411760" y="1221715"/>
            <a:ext cx="4257834" cy="5256624"/>
            <a:chOff x="3371160" y="836712"/>
            <a:chExt cx="4833897" cy="5688672"/>
          </a:xfrm>
        </p:grpSpPr>
        <p:pic>
          <p:nvPicPr>
            <p:cNvPr id="51202" name="Picture 2" descr="http://upload.wikimedia.org/wikipedia/commons/0/02/Henri_de_Toulouse-Lautrec_065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71160" y="836712"/>
              <a:ext cx="4833897" cy="568867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693598" y="6098638"/>
              <a:ext cx="500831" cy="39968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20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Jardin de Paris: Jane </a:t>
            </a:r>
            <a:r>
              <a:rPr lang="fr-FR" dirty="0" err="1" smtClean="0"/>
              <a:t>Avrilová</a:t>
            </a:r>
            <a:r>
              <a:rPr lang="cs-CZ" dirty="0" smtClean="0"/>
              <a:t>, </a:t>
            </a:r>
            <a:r>
              <a:rPr lang="cs-CZ" b="0" dirty="0" smtClean="0">
                <a:solidFill>
                  <a:schemeClr val="tx1"/>
                </a:solidFill>
              </a:rPr>
              <a:t>1893</a:t>
            </a:r>
            <a:endParaRPr lang="cs-CZ" b="0" dirty="0">
              <a:solidFill>
                <a:schemeClr val="tx1"/>
              </a:solidFill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381263" y="1196132"/>
            <a:ext cx="6134953" cy="5355348"/>
            <a:chOff x="107504" y="1196132"/>
            <a:chExt cx="6134953" cy="5355348"/>
          </a:xfrm>
        </p:grpSpPr>
        <p:pic>
          <p:nvPicPr>
            <p:cNvPr id="3078" name="Picture 6" descr="Soubor:Henri de Toulouse-Lautrec 031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1196132"/>
              <a:ext cx="3535342" cy="491338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Rectangle 3"/>
            <p:cNvSpPr/>
            <p:nvPr/>
          </p:nvSpPr>
          <p:spPr>
            <a:xfrm>
              <a:off x="107504" y="6182148"/>
              <a:ext cx="6134953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dirty="0" smtClean="0"/>
                <a:t>21. Tančící </a:t>
              </a:r>
              <a:r>
                <a:rPr lang="cs-CZ" dirty="0"/>
                <a:t>Jane </a:t>
              </a:r>
              <a:r>
                <a:rPr lang="cs-CZ" dirty="0" err="1"/>
                <a:t>Avrilová</a:t>
              </a:r>
              <a:r>
                <a:rPr lang="cs-CZ" dirty="0"/>
                <a:t>, Studie pro plakát </a:t>
              </a:r>
              <a:r>
                <a:rPr lang="cs-CZ" dirty="0" err="1"/>
                <a:t>Jardin</a:t>
              </a:r>
              <a:r>
                <a:rPr lang="cs-CZ" dirty="0"/>
                <a:t> de Paris</a:t>
              </a:r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4986085" y="1194938"/>
            <a:ext cx="3627461" cy="5272862"/>
            <a:chOff x="4844767" y="1194938"/>
            <a:chExt cx="3627461" cy="5272862"/>
          </a:xfrm>
        </p:grpSpPr>
        <p:pic>
          <p:nvPicPr>
            <p:cNvPr id="3076" name="Picture 4" descr="File:Lautrec jane avril at the jardin de paris (poster) 1893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44767" y="1194938"/>
              <a:ext cx="3514779" cy="491577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8031082" y="609846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14527972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fr-FR" dirty="0"/>
              <a:t>Salón v rue des </a:t>
            </a:r>
            <a:r>
              <a:rPr lang="fr-FR" dirty="0" smtClean="0"/>
              <a:t>Moulins</a:t>
            </a:r>
            <a:r>
              <a:rPr lang="cs-CZ" dirty="0" smtClean="0"/>
              <a:t>, </a:t>
            </a:r>
            <a:r>
              <a:rPr lang="fr-FR" b="0" dirty="0" smtClean="0">
                <a:solidFill>
                  <a:schemeClr val="tx1"/>
                </a:solidFill>
              </a:rPr>
              <a:t>1894</a:t>
            </a:r>
            <a:endParaRPr lang="cs-CZ" b="0" dirty="0" smtClean="0">
              <a:solidFill>
                <a:schemeClr val="tx1"/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6936" y="908720"/>
            <a:ext cx="8969560" cy="576064"/>
          </a:xfrm>
        </p:spPr>
        <p:txBody>
          <a:bodyPr/>
          <a:lstStyle/>
          <a:p>
            <a:r>
              <a:rPr lang="cs-CZ" sz="2400" dirty="0" smtClean="0"/>
              <a:t>pohled </a:t>
            </a:r>
            <a:r>
              <a:rPr lang="cs-CZ" sz="2400" dirty="0"/>
              <a:t>do veřejného </a:t>
            </a:r>
            <a:r>
              <a:rPr lang="cs-CZ" sz="2400" dirty="0" smtClean="0"/>
              <a:t>domu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1738232" y="1450876"/>
            <a:ext cx="5626968" cy="4375968"/>
            <a:chOff x="1253304" y="1052736"/>
            <a:chExt cx="6637392" cy="5538140"/>
          </a:xfrm>
        </p:grpSpPr>
        <p:pic>
          <p:nvPicPr>
            <p:cNvPr id="50178" name="Picture 2" descr="http://upload.wikimedia.org/wikipedia/commons/b/b1/Henri_de_Toulouse-Lautrec_012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53304" y="1052736"/>
              <a:ext cx="6637392" cy="553814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251354" y="6083638"/>
              <a:ext cx="548435" cy="50723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23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sp>
        <p:nvSpPr>
          <p:cNvPr id="7" name="Content Placeholder 1"/>
          <p:cNvSpPr txBox="1">
            <a:spLocks/>
          </p:cNvSpPr>
          <p:nvPr/>
        </p:nvSpPr>
        <p:spPr bwMode="auto">
          <a:xfrm>
            <a:off x="66936" y="5949280"/>
            <a:ext cx="8969560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Ø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Calibri" panose="020F0502020204030204" pitchFamily="34" charset="0"/>
              <a:buChar char="―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Calibri" panose="020F0502020204030204" pitchFamily="34" charset="0"/>
              <a:buChar char="―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Ø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Ø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plátno zachycuje šest prostitutek, sedících na obrovských pohovkách v nádherném interiéru v kontrastu s rezignovanými pohledy žen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53752"/>
            <a:ext cx="9144000" cy="1143000"/>
          </a:xfrm>
        </p:spPr>
        <p:txBody>
          <a:bodyPr/>
          <a:lstStyle/>
          <a:p>
            <a:r>
              <a:rPr lang="cs-CZ" dirty="0"/>
              <a:t>Sofa, </a:t>
            </a:r>
            <a:r>
              <a:rPr lang="cs-CZ" b="0" dirty="0" smtClean="0">
                <a:solidFill>
                  <a:schemeClr val="tx1"/>
                </a:solidFill>
              </a:rPr>
              <a:t>1894-1896</a:t>
            </a:r>
            <a:endParaRPr lang="cs-CZ" b="0" dirty="0">
              <a:solidFill>
                <a:schemeClr val="tx1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1201153" y="1266728"/>
            <a:ext cx="6827231" cy="5130008"/>
            <a:chOff x="1187624" y="1338736"/>
            <a:chExt cx="6827231" cy="5130008"/>
          </a:xfrm>
        </p:grpSpPr>
        <p:pic>
          <p:nvPicPr>
            <p:cNvPr id="3074" name="Picture 2" descr="http://upload.wikimedia.org/wikipedia/commons/thumb/b/b4/Henri_de_Toulouse-Lautrec_009.jpg/1280px-Henri_de_Toulouse-Lautrec_009.jpg?uselang=c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1338736"/>
              <a:ext cx="6741693" cy="513000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7510798" y="6093296"/>
              <a:ext cx="50405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24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874102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Modistka, </a:t>
            </a:r>
            <a:r>
              <a:rPr lang="cs-CZ" b="0" dirty="0" smtClean="0">
                <a:solidFill>
                  <a:schemeClr val="tx1"/>
                </a:solidFill>
              </a:rPr>
              <a:t>1900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48780"/>
            <a:ext cx="4536504" cy="4824536"/>
          </a:xfrm>
        </p:spPr>
        <p:txBody>
          <a:bodyPr/>
          <a:lstStyle/>
          <a:p>
            <a:r>
              <a:rPr lang="cs-CZ" sz="2400" dirty="0" smtClean="0"/>
              <a:t>rychlá</a:t>
            </a:r>
            <a:r>
              <a:rPr lang="cs-CZ" sz="2400" dirty="0"/>
              <a:t>, energická, kresebná malba, prováděná velice živě a bezprostředně řídkými barvami na šedavou okrovou </a:t>
            </a:r>
            <a:r>
              <a:rPr lang="cs-CZ" sz="2400" dirty="0" smtClean="0"/>
              <a:t>lepenku - maloval </a:t>
            </a:r>
            <a:r>
              <a:rPr lang="cs-CZ" sz="2400" dirty="0"/>
              <a:t>bez přípravy </a:t>
            </a:r>
            <a:r>
              <a:rPr lang="cs-CZ" sz="2400" dirty="0" smtClean="0"/>
              <a:t>podkladu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odklad </a:t>
            </a:r>
            <a:r>
              <a:rPr lang="cs-CZ" sz="2400" dirty="0"/>
              <a:t>často záměrně nechával </a:t>
            </a:r>
            <a:r>
              <a:rPr lang="cs-CZ" sz="2400" dirty="0" smtClean="0"/>
              <a:t>prosvítat → bezprostřednost </a:t>
            </a:r>
            <a:r>
              <a:rPr lang="cs-CZ" sz="2400" dirty="0"/>
              <a:t>a živost </a:t>
            </a:r>
            <a:r>
              <a:rPr lang="cs-CZ" sz="2400" dirty="0" smtClean="0"/>
              <a:t>zobrazení</a:t>
            </a:r>
          </a:p>
          <a:p>
            <a:r>
              <a:rPr lang="cs-CZ" sz="2400" dirty="0"/>
              <a:t>jeho malby </a:t>
            </a:r>
            <a:r>
              <a:rPr lang="cs-CZ" sz="2400" dirty="0" smtClean="0"/>
              <a:t>připomínají pastel – linearita, barevnost</a:t>
            </a:r>
            <a:endParaRPr lang="cs-CZ" sz="2400" dirty="0"/>
          </a:p>
        </p:txBody>
      </p:sp>
      <p:grpSp>
        <p:nvGrpSpPr>
          <p:cNvPr id="6" name="Group 5"/>
          <p:cNvGrpSpPr/>
          <p:nvPr/>
        </p:nvGrpSpPr>
        <p:grpSpPr>
          <a:xfrm>
            <a:off x="4965705" y="1448780"/>
            <a:ext cx="3862045" cy="4932548"/>
            <a:chOff x="4965705" y="1448780"/>
            <a:chExt cx="3862045" cy="4932548"/>
          </a:xfrm>
        </p:grpSpPr>
        <p:pic>
          <p:nvPicPr>
            <p:cNvPr id="1026" name="Picture 2" descr="Soubor:Lautrec the modiste 1900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65705" y="1448780"/>
              <a:ext cx="3862045" cy="493254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8380204" y="594928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25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2533345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 idx="4294967295"/>
          </p:nvPr>
        </p:nvSpPr>
        <p:spPr>
          <a:xfrm>
            <a:off x="785786" y="2959107"/>
            <a:ext cx="7772400" cy="1470025"/>
          </a:xfrm>
          <a:effectLst>
            <a:reflection blurRad="6350" stA="50000" endA="300" endPos="90000" dir="5400000" sy="-100000" algn="bl" rotWithShape="0"/>
          </a:effectLst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11500" b="1" dirty="0" smtClean="0">
                <a:ln w="12700">
                  <a:solidFill>
                    <a:srgbClr val="FFC000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Konec</a:t>
            </a:r>
            <a:endParaRPr lang="cs-CZ" sz="11500" b="1" dirty="0">
              <a:ln w="12700">
                <a:solidFill>
                  <a:srgbClr val="FFC000"/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558186" y="648866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12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604" y="44624"/>
            <a:ext cx="7128792" cy="1008112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5533851"/>
          </a:xfrm>
        </p:spPr>
        <p:txBody>
          <a:bodyPr/>
          <a:lstStyle/>
          <a:p>
            <a:pPr>
              <a:buFont typeface="+mj-lt"/>
              <a:buAutoNum type="alphaUcPeriod"/>
            </a:pPr>
            <a:r>
              <a:rPr lang="cs-CZ" sz="1200" dirty="0" smtClean="0"/>
              <a:t>P. </a:t>
            </a:r>
            <a:r>
              <a:rPr lang="cs-CZ" sz="1200" dirty="0"/>
              <a:t>Cézanne – </a:t>
            </a:r>
            <a:r>
              <a:rPr lang="cs-CZ" sz="1200" dirty="0" smtClean="0"/>
              <a:t>Hora </a:t>
            </a:r>
            <a:r>
              <a:rPr lang="cs-CZ" sz="1200" dirty="0"/>
              <a:t>Sainte-Victoire: AUTOR NEUVEDEN. http://commons.wikimedia.org [online]. [cit. 11.2.2013]. Dostupný pod licencí public domain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commons.wikimedia.org/wiki/File:Paul_C%C3%A9zanne_210.jpg?uselang=cs</a:t>
            </a:r>
            <a:endParaRPr lang="cs-CZ" sz="1200" dirty="0"/>
          </a:p>
          <a:p>
            <a:pPr>
              <a:buFont typeface="+mj-lt"/>
              <a:buAutoNum type="alphaUcPeriod"/>
            </a:pPr>
            <a:r>
              <a:rPr lang="cs-CZ" sz="1200" dirty="0"/>
              <a:t>P. Gauguin – Vidění po kázání: AUTOR NEUVEDEN. http://cs.wikipedia.org [online]. [cit. 11.2.2013]. Dostupný pod licencí public domain na </a:t>
            </a:r>
            <a:r>
              <a:rPr lang="cs-CZ" sz="1200" dirty="0" smtClean="0"/>
              <a:t>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cs.wikipedia.org/wiki/Soubor:Paul_Gauguin_137.jpg</a:t>
            </a:r>
            <a:endParaRPr lang="cs-CZ" sz="1200" dirty="0" smtClean="0"/>
          </a:p>
          <a:p>
            <a:pPr>
              <a:buFont typeface="+mj-lt"/>
              <a:buAutoNum type="alphaUcPeriod"/>
            </a:pPr>
            <a:r>
              <a:rPr lang="cs-CZ" sz="1200" dirty="0"/>
              <a:t>V. v. Gogh – </a:t>
            </a:r>
            <a:r>
              <a:rPr lang="cs-CZ" sz="1200" dirty="0" smtClean="0"/>
              <a:t>Havrani </a:t>
            </a:r>
            <a:r>
              <a:rPr lang="cs-CZ" sz="1200" dirty="0"/>
              <a:t>nad žitným </a:t>
            </a:r>
            <a:r>
              <a:rPr lang="cs-CZ" sz="1200" dirty="0" smtClean="0"/>
              <a:t>polem</a:t>
            </a:r>
            <a:r>
              <a:rPr lang="cs-CZ" sz="1200" dirty="0"/>
              <a:t>: AUTOR </a:t>
            </a:r>
            <a:r>
              <a:rPr lang="cs-CZ" sz="1200" dirty="0" smtClean="0"/>
              <a:t>NEUVEDEN. </a:t>
            </a:r>
            <a:r>
              <a:rPr lang="cs-CZ" sz="1200" dirty="0"/>
              <a:t>http://commons.wikimedia.org [online]. [cit. 11.2.2013]. Dostupný pod licencí public domain na WWW: </a:t>
            </a:r>
            <a:r>
              <a:rPr lang="cs-CZ" sz="1200" dirty="0">
                <a:hlinkClick r:id="rId4"/>
              </a:rPr>
              <a:t>http://commons.wikimedia.org/wiki/File:Vincent_van_Gogh_(1853-1890)_-_Wheat_Field_with_Crows_(1890).</a:t>
            </a:r>
            <a:r>
              <a:rPr lang="cs-CZ" sz="1200" dirty="0" smtClean="0">
                <a:hlinkClick r:id="rId4"/>
              </a:rPr>
              <a:t>jpg?uselang=cs</a:t>
            </a:r>
            <a:endParaRPr lang="cs-CZ" sz="1200" dirty="0" smtClean="0"/>
          </a:p>
          <a:p>
            <a:r>
              <a:rPr lang="cs-CZ" sz="1200" dirty="0" smtClean="0"/>
              <a:t>Lautrec – foto: AUTOR </a:t>
            </a:r>
            <a:r>
              <a:rPr lang="cs-CZ" sz="1200" dirty="0"/>
              <a:t>NEUVEDEN. http://cs.wikipedia.org [online]. [cit. 11.2.2013]. Dostupný pod licencí public domain na WWW: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cs.wikipedia.org/wiki/Soubor:Toulouse-Lautrec_pic.jpguselang=cs</a:t>
            </a:r>
            <a:endParaRPr lang="cs-CZ" sz="1200" dirty="0" smtClean="0"/>
          </a:p>
          <a:p>
            <a:r>
              <a:rPr lang="cs-CZ" sz="1200" dirty="0" smtClean="0"/>
              <a:t>Lautrec </a:t>
            </a:r>
            <a:r>
              <a:rPr lang="cs-CZ" sz="1200" dirty="0"/>
              <a:t>– Vlastní </a:t>
            </a:r>
            <a:r>
              <a:rPr lang="cs-CZ" sz="1200" dirty="0" smtClean="0"/>
              <a:t>karikatura: </a:t>
            </a:r>
            <a:r>
              <a:rPr lang="cs-CZ" sz="1200" dirty="0"/>
              <a:t>AUTOR NEUVEDEN. http://cs.wikipedia.org [online]. [cit. 11.2.2013]. Dostupný pod licencí public domain na </a:t>
            </a:r>
            <a:r>
              <a:rPr lang="cs-CZ" sz="1200" dirty="0" smtClean="0"/>
              <a:t>WWW: </a:t>
            </a:r>
            <a:r>
              <a:rPr lang="cs-CZ" sz="1200" dirty="0" smtClean="0">
                <a:hlinkClick r:id="rId6"/>
              </a:rPr>
              <a:t>http</a:t>
            </a:r>
            <a:r>
              <a:rPr lang="cs-CZ" sz="1200" dirty="0">
                <a:hlinkClick r:id="rId6"/>
              </a:rPr>
              <a:t>://</a:t>
            </a:r>
            <a:r>
              <a:rPr lang="cs-CZ" sz="1200" dirty="0" smtClean="0">
                <a:hlinkClick r:id="rId6"/>
              </a:rPr>
              <a:t>cs.wikipedia.org/wiki/Soubor:Lautrec_karikatura2.jpg</a:t>
            </a:r>
            <a:endParaRPr lang="cs-CZ" sz="1200" dirty="0" smtClean="0"/>
          </a:p>
          <a:p>
            <a:r>
              <a:rPr lang="cs-CZ" sz="1200" dirty="0"/>
              <a:t>Kacušika </a:t>
            </a:r>
            <a:r>
              <a:rPr lang="cs-CZ" sz="1200" dirty="0" err="1"/>
              <a:t>Hokusai</a:t>
            </a:r>
            <a:r>
              <a:rPr lang="cs-CZ" sz="1200" dirty="0"/>
              <a:t> – Vodopád, kde </a:t>
            </a:r>
            <a:r>
              <a:rPr lang="cs-CZ" sz="1200" dirty="0" err="1"/>
              <a:t>Yoshitsune</a:t>
            </a:r>
            <a:r>
              <a:rPr lang="cs-CZ" sz="1200" dirty="0"/>
              <a:t> umývá svého </a:t>
            </a:r>
            <a:r>
              <a:rPr lang="cs-CZ" sz="1200" dirty="0" smtClean="0"/>
              <a:t>koně: AUTOR </a:t>
            </a:r>
            <a:r>
              <a:rPr lang="cs-CZ" sz="1200" dirty="0"/>
              <a:t>NEUVEDEN. http://commons.wikimedia.org [online]. [cit. 11.2.2013]. Dostupný pod licencí public domain na WWW: </a:t>
            </a:r>
            <a:r>
              <a:rPr lang="cs-CZ" sz="1200" dirty="0">
                <a:hlinkClick r:id="rId7"/>
              </a:rPr>
              <a:t>http://commons.wikimedia.org/wiki/File:Katsushika_Hokusai_-_Yoshitsune_Falls,_from_the_series_Famous_Waterfalls_in_Various_Provinces_-_</a:t>
            </a:r>
            <a:r>
              <a:rPr lang="cs-CZ" sz="1200" dirty="0" smtClean="0">
                <a:hlinkClick r:id="rId7"/>
              </a:rPr>
              <a:t>Google_Art_Project.jpg?uselang=cs</a:t>
            </a:r>
            <a:endParaRPr lang="cs-CZ" sz="1200" dirty="0" smtClean="0"/>
          </a:p>
          <a:p>
            <a:r>
              <a:rPr lang="pl-PL" sz="1200" dirty="0"/>
              <a:t>Kacušika Hokusai </a:t>
            </a:r>
            <a:r>
              <a:rPr lang="cs-CZ" sz="1200" dirty="0"/>
              <a:t>–</a:t>
            </a:r>
            <a:r>
              <a:rPr lang="pl-PL" sz="1200" dirty="0" smtClean="0"/>
              <a:t> Úder </a:t>
            </a:r>
            <a:r>
              <a:rPr lang="pl-PL" sz="1200" dirty="0"/>
              <a:t>blesku na úpatí </a:t>
            </a:r>
            <a:r>
              <a:rPr lang="pl-PL" sz="1200" dirty="0" smtClean="0"/>
              <a:t>hory: </a:t>
            </a:r>
            <a:r>
              <a:rPr lang="cs-CZ" sz="1200" dirty="0" smtClean="0"/>
              <a:t>AUTOR </a:t>
            </a:r>
            <a:r>
              <a:rPr lang="cs-CZ" sz="1200" dirty="0"/>
              <a:t>NEUVEDEN. http://commons.wikimedia.org [online]. [cit. 11.2.2013]. Dostupný pod licencí public domain na WWW: </a:t>
            </a:r>
            <a:r>
              <a:rPr lang="cs-CZ" sz="1200" dirty="0">
                <a:hlinkClick r:id="rId8"/>
              </a:rPr>
              <a:t>http://commons.wikimedia.org/wiki/File:Katsushika_</a:t>
            </a:r>
            <a:r>
              <a:rPr lang="cs-CZ" sz="1200" dirty="0" err="1">
                <a:hlinkClick r:id="rId8"/>
              </a:rPr>
              <a:t>Hokusai</a:t>
            </a:r>
            <a:r>
              <a:rPr lang="cs-CZ" sz="1200" dirty="0">
                <a:hlinkClick r:id="rId8"/>
              </a:rPr>
              <a:t>_-_</a:t>
            </a:r>
            <a:r>
              <a:rPr lang="cs-CZ" sz="1200" dirty="0" err="1">
                <a:hlinkClick r:id="rId8"/>
              </a:rPr>
              <a:t>Shower_Below_the_Summit</a:t>
            </a:r>
            <a:r>
              <a:rPr lang="cs-CZ" sz="1200" dirty="0">
                <a:hlinkClick r:id="rId8"/>
              </a:rPr>
              <a:t>_(</a:t>
            </a:r>
            <a:r>
              <a:rPr lang="cs-CZ" sz="1200" dirty="0" err="1">
                <a:hlinkClick r:id="rId8"/>
              </a:rPr>
              <a:t>Sanka_hakuu</a:t>
            </a:r>
            <a:r>
              <a:rPr lang="cs-CZ" sz="1200" dirty="0">
                <a:hlinkClick r:id="rId8"/>
              </a:rPr>
              <a:t>),_</a:t>
            </a:r>
            <a:r>
              <a:rPr lang="cs-CZ" sz="1200" dirty="0" err="1">
                <a:hlinkClick r:id="rId8"/>
              </a:rPr>
              <a:t>from_the_series_Thirty-six_Views_of_Mount_Fuji</a:t>
            </a:r>
            <a:r>
              <a:rPr lang="cs-CZ" sz="1200" dirty="0">
                <a:hlinkClick r:id="rId8"/>
              </a:rPr>
              <a:t>_(</a:t>
            </a:r>
            <a:r>
              <a:rPr lang="cs-CZ" sz="1200" dirty="0" err="1">
                <a:hlinkClick r:id="rId8"/>
              </a:rPr>
              <a:t>Fugaku_sanjur</a:t>
            </a:r>
            <a:r>
              <a:rPr lang="cs-CZ" sz="1200" dirty="0">
                <a:hlinkClick r:id="rId8"/>
              </a:rPr>
              <a:t>..._-_</a:t>
            </a:r>
            <a:r>
              <a:rPr lang="cs-CZ" sz="1200" dirty="0" err="1" smtClean="0">
                <a:hlinkClick r:id="rId8"/>
              </a:rPr>
              <a:t>Google_Art_Project.jpg?uselang</a:t>
            </a:r>
            <a:r>
              <a:rPr lang="cs-CZ" sz="1200" dirty="0" smtClean="0">
                <a:hlinkClick r:id="rId8"/>
              </a:rPr>
              <a:t>=</a:t>
            </a:r>
            <a:r>
              <a:rPr lang="cs-CZ" sz="1200" dirty="0" err="1" smtClean="0">
                <a:hlinkClick r:id="rId8"/>
              </a:rPr>
              <a:t>cs</a:t>
            </a:r>
            <a:endParaRPr lang="cs-CZ" sz="1200" dirty="0" smtClean="0"/>
          </a:p>
          <a:p>
            <a:pPr>
              <a:buFont typeface="+mj-lt"/>
              <a:buAutoNum type="arabicPeriod" startAt="5"/>
            </a:pPr>
            <a:r>
              <a:rPr lang="cs-CZ" sz="1200" dirty="0"/>
              <a:t>Kacušika </a:t>
            </a:r>
            <a:r>
              <a:rPr lang="cs-CZ" sz="1200" dirty="0" err="1"/>
              <a:t>Hokusai</a:t>
            </a:r>
            <a:r>
              <a:rPr lang="cs-CZ" sz="1200" dirty="0"/>
              <a:t> – Velká vlna z </a:t>
            </a:r>
            <a:r>
              <a:rPr lang="cs-CZ" sz="1200" dirty="0" err="1"/>
              <a:t>Kanagawy</a:t>
            </a:r>
            <a:r>
              <a:rPr lang="cs-CZ" sz="1200" dirty="0"/>
              <a:t>: AUTOR NEUVEDEN. http://cs.wikipedia.org [online]. [cit. 11.2.2013]. Dostupný pod licencí public domain na WWW: </a:t>
            </a:r>
            <a:r>
              <a:rPr lang="cs-CZ" sz="1200" dirty="0">
                <a:hlinkClick r:id="rId9"/>
              </a:rPr>
              <a:t>http://cs.wikipedia.org/wiki/Soubor:The_Great_Wave_off_Kanagawa.jpg</a:t>
            </a:r>
            <a:endParaRPr lang="cs-CZ" sz="1200" dirty="0"/>
          </a:p>
          <a:p>
            <a:pPr>
              <a:buFont typeface="+mj-lt"/>
              <a:buAutoNum type="arabicPeriod" startAt="5"/>
            </a:pPr>
            <a:r>
              <a:rPr lang="cs-CZ" sz="1200" dirty="0"/>
              <a:t>Adèle de Toulouse-Lautrec – foto: AUTOR NEUVEDEN. hhttp://cs.wikipedia.org [online]. [cit. 11.2.2013]. Dostupný pod licencí public domain na WWW: </a:t>
            </a:r>
            <a:r>
              <a:rPr lang="cs-CZ" sz="1200" dirty="0">
                <a:hlinkClick r:id="rId10"/>
              </a:rPr>
              <a:t>http://cs.wikipedia.org/wiki/Soubor:Lautrecx01.jpg</a:t>
            </a:r>
            <a:endParaRPr lang="cs-CZ" sz="1200" dirty="0"/>
          </a:p>
          <a:p>
            <a:pPr>
              <a:buFont typeface="+mj-lt"/>
              <a:buAutoNum type="arabicPeriod" startAt="5"/>
            </a:pPr>
            <a:r>
              <a:rPr lang="cs-CZ" sz="1200" dirty="0"/>
              <a:t>Lautrec – Umělcova matka: AUTOR NEUVEDEN. http://commons.wikimedia.org [online]. [cit. 11.2.2013]. Dostupný pod licencí public domain na WWW: </a:t>
            </a:r>
            <a:r>
              <a:rPr lang="cs-CZ" sz="1200" dirty="0">
                <a:hlinkClick r:id="rId11"/>
              </a:rPr>
              <a:t>http://commons.wikimedia.org/wiki/File:Lautrec_the_artist%27s_mother_comtesse_adele_de_toulouse-lautrec_at_breakfast,_malrom%C3%A9_chateau_c1881-3.jpg?uselang=cs</a:t>
            </a:r>
            <a:endParaRPr lang="cs-CZ" sz="1200" dirty="0"/>
          </a:p>
          <a:p>
            <a:pPr>
              <a:buFont typeface="+mj-lt"/>
              <a:buAutoNum type="arabicPeriod" startAt="8"/>
            </a:pPr>
            <a:r>
              <a:rPr lang="cs-CZ" sz="1200" dirty="0"/>
              <a:t>Lautrec – Umělcova matka: AUTOR NEUVEDEN. http://commons.wikimedia.org [online]. [cit. 11.2.2013]. Dostupný pod licencí public domain na WWW: </a:t>
            </a:r>
            <a:r>
              <a:rPr lang="cs-CZ" sz="1200" dirty="0">
                <a:hlinkClick r:id="rId12"/>
              </a:rPr>
              <a:t>http://commons.wikimedia.org/wiki/File:Henri_de_Toulouse-Lautrec_051.jpg?uselang=cs</a:t>
            </a:r>
            <a:endParaRPr lang="cs-CZ" sz="1200" dirty="0"/>
          </a:p>
          <a:p>
            <a:pPr>
              <a:buFont typeface="+mj-lt"/>
              <a:buAutoNum type="arabicPeriod" startAt="8"/>
            </a:pPr>
            <a:r>
              <a:rPr lang="cs-CZ" sz="1200" dirty="0"/>
              <a:t>Lautrec – Autoportrét: AUTOR NEUVEDEN. hhttp://cs.wikipedia.org [online]. [cit. 11.2.2013]. Dostupný pod licencí public domain na WWW: </a:t>
            </a:r>
            <a:r>
              <a:rPr lang="cs-CZ" sz="1200" dirty="0">
                <a:hlinkClick r:id="rId13"/>
              </a:rPr>
              <a:t>http://cs.wikipedia.org/wiki/Soubor:Henri_de_Toulouse-Lautrec_059.jpg</a:t>
            </a:r>
            <a:endParaRPr lang="cs-CZ" sz="1200" dirty="0"/>
          </a:p>
          <a:p>
            <a:pPr marL="0" indent="0">
              <a:buNone/>
            </a:pPr>
            <a:endParaRPr lang="cs-CZ" dirty="0"/>
          </a:p>
          <a:p>
            <a:pPr>
              <a:buFont typeface="+mj-lt"/>
              <a:buAutoNum type="arabicPeriod" startAt="42"/>
            </a:pPr>
            <a:endParaRPr lang="cs-CZ" dirty="0" smtClean="0"/>
          </a:p>
          <a:p>
            <a:pPr>
              <a:buFont typeface="+mj-lt"/>
              <a:buAutoNum type="arabicPeriod" startAt="42"/>
            </a:pPr>
            <a:endParaRPr lang="cs-CZ" dirty="0"/>
          </a:p>
          <a:p>
            <a:pPr>
              <a:buFont typeface="+mj-lt"/>
              <a:buAutoNum type="arabicPeriod" startAt="42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603028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7604" y="44624"/>
            <a:ext cx="7128792" cy="936104"/>
          </a:xfrm>
        </p:spPr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5740747"/>
          </a:xfrm>
        </p:spPr>
        <p:txBody>
          <a:bodyPr/>
          <a:lstStyle/>
          <a:p>
            <a:pPr>
              <a:buFont typeface="+mj-lt"/>
              <a:buAutoNum type="arabicPeriod" startAt="10"/>
            </a:pPr>
            <a:r>
              <a:rPr lang="cs-CZ" sz="1200" dirty="0" smtClean="0"/>
              <a:t>Lautrec – foto: AUTOR </a:t>
            </a:r>
            <a:r>
              <a:rPr lang="cs-CZ" sz="1200" dirty="0"/>
              <a:t>NEUVEDEN. http://commons.wikimedia.org [online]. [cit. 11.2.2013]. Dostupný pod licencí public domain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commons.wikimedia.org/wiki/File:Photolautrec.jpg?uselang=cs</a:t>
            </a:r>
            <a:endParaRPr lang="cs-CZ" sz="1200" dirty="0"/>
          </a:p>
          <a:p>
            <a:pPr>
              <a:buFont typeface="+mj-lt"/>
              <a:buAutoNum type="arabicPeriod" startAt="10"/>
            </a:pPr>
            <a:r>
              <a:rPr lang="fr-FR" sz="1200" dirty="0"/>
              <a:t>Lautrec – Moulin de la Galette, </a:t>
            </a:r>
            <a:r>
              <a:rPr lang="fr-FR" sz="1200" dirty="0" smtClean="0"/>
              <a:t>1885</a:t>
            </a:r>
            <a:r>
              <a:rPr lang="cs-CZ" sz="1200" dirty="0" smtClean="0"/>
              <a:t>: AUTOR </a:t>
            </a:r>
            <a:r>
              <a:rPr lang="cs-CZ" sz="1200" dirty="0"/>
              <a:t>NEUVEDEN. http://cs.wikipedia.org [online]. [cit. 11.2.2013]. Dostupný pod licencí public domain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cs.wikipedia.org/wiki/Soubor:Moulin_de_la_Galette_foto.jpg</a:t>
            </a:r>
            <a:endParaRPr lang="cs-CZ" sz="1200" dirty="0" smtClean="0"/>
          </a:p>
          <a:p>
            <a:pPr>
              <a:buFont typeface="+mj-lt"/>
              <a:buAutoNum type="arabicPeriod" startAt="10"/>
            </a:pPr>
            <a:r>
              <a:rPr lang="cs-CZ" sz="1200" dirty="0"/>
              <a:t>Lautrec –Tanec v </a:t>
            </a:r>
            <a:r>
              <a:rPr lang="cs-CZ" sz="1200" dirty="0" err="1"/>
              <a:t>Moulin</a:t>
            </a:r>
            <a:r>
              <a:rPr lang="cs-CZ" sz="1200" dirty="0"/>
              <a:t> </a:t>
            </a:r>
            <a:r>
              <a:rPr lang="cs-CZ" sz="1200" dirty="0" smtClean="0"/>
              <a:t>Rouge: AUTOR </a:t>
            </a:r>
            <a:r>
              <a:rPr lang="cs-CZ" sz="1200" dirty="0"/>
              <a:t>NEUVEDEN. http://commons.wikimedia.org [online]. [cit. 11.2.2013]. Dostupný pod licencí public domain na WWW: </a:t>
            </a:r>
            <a:r>
              <a:rPr lang="cs-CZ" sz="1200" dirty="0">
                <a:hlinkClick r:id="rId5"/>
              </a:rPr>
              <a:t>http://commons.wikimedia.org/wiki/File:Henri_de_Toulouse-Lautrec,_French_-_At_the_Moulin_Rouge-_The_Dance_-_</a:t>
            </a:r>
            <a:r>
              <a:rPr lang="cs-CZ" sz="1200" dirty="0" smtClean="0">
                <a:hlinkClick r:id="rId5"/>
              </a:rPr>
              <a:t>Google_Art_Project.jpg?uselang=cs</a:t>
            </a:r>
            <a:endParaRPr lang="cs-CZ" sz="1200" dirty="0"/>
          </a:p>
          <a:p>
            <a:pPr>
              <a:buFont typeface="+mj-lt"/>
              <a:buAutoNum type="arabicPeriod" startAt="13"/>
            </a:pPr>
            <a:r>
              <a:rPr lang="cs-CZ" dirty="0"/>
              <a:t>Lautrec – Plakát pro </a:t>
            </a:r>
            <a:r>
              <a:rPr lang="cs-CZ" dirty="0" err="1"/>
              <a:t>Moulin</a:t>
            </a:r>
            <a:r>
              <a:rPr lang="cs-CZ" dirty="0"/>
              <a:t> Rouge: AUTOR NEUVEDEN. hhttp://cs.wikipedia.org [online]. [cit. 11.2.2013]. </a:t>
            </a:r>
            <a:r>
              <a:rPr lang="cs-CZ" sz="1200" dirty="0"/>
              <a:t>Dostupný pod licencí public domain na WWW: </a:t>
            </a:r>
            <a:r>
              <a:rPr lang="cs-CZ" sz="1200" dirty="0">
                <a:hlinkClick r:id="rId6"/>
              </a:rPr>
              <a:t>http://cs.wikipedia.org/wiki/Soubor:Lautrec_moulin_rouge,_la_goulue_(poster)_1891.jpg</a:t>
            </a:r>
            <a:endParaRPr lang="cs-CZ" sz="1200" dirty="0"/>
          </a:p>
          <a:p>
            <a:pPr>
              <a:buFont typeface="+mj-lt"/>
              <a:buAutoNum type="arabicPeriod" startAt="13"/>
            </a:pPr>
            <a:r>
              <a:rPr lang="cs-CZ" sz="1200" dirty="0"/>
              <a:t>Lautrec – Mytí Rusovláska: AUTOR NEUVEDEN. hhttp://cs.wikipedia.org [online]. [cit. 11.2.2013]. Dostupný pod licencí public domain na WWW: </a:t>
            </a:r>
            <a:r>
              <a:rPr lang="cs-CZ" sz="1200" dirty="0">
                <a:hlinkClick r:id="rId7"/>
              </a:rPr>
              <a:t>http://cs.wikipedia.org/wiki/Soubor:Henri_de_Toulouse-Lautrec_017.jpg</a:t>
            </a:r>
            <a:endParaRPr lang="cs-CZ" sz="1200" dirty="0"/>
          </a:p>
          <a:p>
            <a:pPr>
              <a:buFont typeface="+mj-lt"/>
              <a:buAutoNum type="arabicPeriod" startAt="15"/>
            </a:pPr>
            <a:r>
              <a:rPr lang="cs-CZ" sz="1200" dirty="0"/>
              <a:t>Lautrec – </a:t>
            </a:r>
            <a:r>
              <a:rPr lang="cs-CZ" sz="1200" dirty="0" err="1"/>
              <a:t>Aristide</a:t>
            </a:r>
            <a:r>
              <a:rPr lang="cs-CZ" sz="1200" dirty="0"/>
              <a:t> </a:t>
            </a:r>
            <a:r>
              <a:rPr lang="cs-CZ" sz="1200" dirty="0" err="1"/>
              <a:t>Bruant</a:t>
            </a:r>
            <a:r>
              <a:rPr lang="cs-CZ" sz="1200" dirty="0"/>
              <a:t>: AUTOR NEUVEDEN. hhttp://cs.wikipedia.org [online]. [cit. 11.2.2013]. Dostupný pod licencí public domain na WWW: </a:t>
            </a:r>
            <a:r>
              <a:rPr lang="cs-CZ" sz="1200" dirty="0">
                <a:hlinkClick r:id="rId8"/>
              </a:rPr>
              <a:t>http://cs.wikipedia.org/wiki/Soubor:Henri_de_Toulouse-Lautrec_002.jpg</a:t>
            </a:r>
            <a:endParaRPr lang="cs-CZ" sz="1200" dirty="0"/>
          </a:p>
          <a:p>
            <a:pPr>
              <a:buFont typeface="+mj-lt"/>
              <a:buAutoNum type="arabicPeriod" startAt="15"/>
            </a:pPr>
            <a:r>
              <a:rPr lang="cs-CZ" sz="1200" dirty="0"/>
              <a:t>Lautrec – animace barevných vrstev: AUTOR NEUVEDEN. http://cs.wikipedia.org [online]. [cit. 21.2.2013]. Dostupný pod licencí public domain na WWW: </a:t>
            </a:r>
            <a:r>
              <a:rPr lang="cs-CZ" sz="1200" dirty="0">
                <a:hlinkClick r:id="rId9"/>
              </a:rPr>
              <a:t>http://cs.wikipedia.org/wiki/Soubor:Lautec_anim_poster.gif</a:t>
            </a:r>
            <a:endParaRPr lang="cs-CZ" sz="1200" dirty="0"/>
          </a:p>
          <a:p>
            <a:pPr>
              <a:buFont typeface="+mj-lt"/>
              <a:buAutoNum type="arabicPeriod" startAt="15"/>
            </a:pPr>
            <a:r>
              <a:rPr lang="cs-CZ" sz="1200" dirty="0"/>
              <a:t>Lautrec – La </a:t>
            </a:r>
            <a:r>
              <a:rPr lang="cs-CZ" sz="1200" dirty="0" err="1"/>
              <a:t>Goule</a:t>
            </a:r>
            <a:r>
              <a:rPr lang="cs-CZ" sz="1200" dirty="0"/>
              <a:t>: AUTOR NEUVEDEN. http://commons.wikimedia.org [online]. [cit. 11.2.2013]. Dostupný pod licencí public domain na WWW: </a:t>
            </a:r>
            <a:r>
              <a:rPr lang="cs-CZ" sz="1200" dirty="0">
                <a:hlinkClick r:id="rId10"/>
              </a:rPr>
              <a:t>http://commons.wikimedia.org/wiki/File:Henri_de_Toulouse-Lautrec_037.jpg?uselang=cs</a:t>
            </a:r>
            <a:endParaRPr lang="cs-CZ" sz="1200" dirty="0"/>
          </a:p>
          <a:p>
            <a:pPr>
              <a:buFont typeface="+mj-lt"/>
              <a:buAutoNum type="arabicPeriod" startAt="15"/>
            </a:pPr>
            <a:r>
              <a:rPr lang="cs-CZ" sz="1200" dirty="0"/>
              <a:t>Lautrec – Divan </a:t>
            </a:r>
            <a:r>
              <a:rPr lang="cs-CZ" sz="1200" dirty="0" err="1"/>
              <a:t>Japonais</a:t>
            </a:r>
            <a:r>
              <a:rPr lang="cs-CZ" sz="1200" dirty="0"/>
              <a:t>: AUTOR NEUVEDEN. http://commons.wikimedia.org [online]. [cit. 11.2.2013]. Dostupný pod licencí public domain na WWW: </a:t>
            </a:r>
            <a:r>
              <a:rPr lang="cs-CZ" sz="1200" dirty="0">
                <a:hlinkClick r:id="rId11"/>
              </a:rPr>
              <a:t>http://commons.wikimedia.org/wiki/File:Henri_de_Toulouse-Lautrec_019.jpg?uselang=cs</a:t>
            </a:r>
            <a:endParaRPr lang="cs-CZ" sz="1200" dirty="0"/>
          </a:p>
          <a:p>
            <a:pPr>
              <a:buFont typeface="+mj-lt"/>
              <a:buAutoNum type="arabicPeriod" startAt="15"/>
            </a:pPr>
            <a:r>
              <a:rPr lang="cs-CZ" sz="1200" dirty="0"/>
              <a:t>Lautrec –V </a:t>
            </a:r>
            <a:r>
              <a:rPr lang="cs-CZ" sz="1200" dirty="0" err="1"/>
              <a:t>Moulin</a:t>
            </a:r>
            <a:r>
              <a:rPr lang="cs-CZ" sz="1200" dirty="0"/>
              <a:t> Rouge: Začátek čtverylky: AUTOR NEUVEDEN. http://commons.wikimedia.org [online]. [cit. 11.2.2013]. Dostupný pod licencí public domain na WWW: </a:t>
            </a:r>
            <a:r>
              <a:rPr lang="cs-CZ" sz="1200" dirty="0">
                <a:hlinkClick r:id="rId12"/>
              </a:rPr>
              <a:t>http://commons.wikimedia.org/wiki/File:Henri_de_Toulouse-Lautrec_027.jpg?uselang=cs</a:t>
            </a:r>
            <a:endParaRPr lang="cs-CZ" sz="1200" dirty="0"/>
          </a:p>
          <a:p>
            <a:pPr>
              <a:buFont typeface="+mj-lt"/>
              <a:buAutoNum type="arabicPeriod" startAt="15"/>
            </a:pPr>
            <a:r>
              <a:rPr lang="cs-CZ" sz="1200" dirty="0"/>
              <a:t>Lautrec – Tanec v </a:t>
            </a:r>
            <a:r>
              <a:rPr lang="cs-CZ" sz="1200" dirty="0" err="1"/>
              <a:t>Moulin</a:t>
            </a:r>
            <a:r>
              <a:rPr lang="cs-CZ" sz="1200" dirty="0"/>
              <a:t> Rouge: AUTOR NEUVEDEN. http://commons.wikimedia.org [online]. [cit. 11.2.2013]. Dostupný pod licencí public domain na WWW: </a:t>
            </a:r>
            <a:r>
              <a:rPr lang="cs-CZ" sz="1200" dirty="0">
                <a:hlinkClick r:id="rId13"/>
              </a:rPr>
              <a:t>http://commons.wikimedia.org/wiki/File:Henri_de_Toulouse-Lautrec_028.jpg?uselang=cs</a:t>
            </a:r>
            <a:endParaRPr lang="cs-CZ" sz="1200" dirty="0"/>
          </a:p>
          <a:p>
            <a:pPr>
              <a:buFont typeface="+mj-lt"/>
              <a:buAutoNum type="arabicPeriod" startAt="15"/>
            </a:pPr>
            <a:r>
              <a:rPr lang="cs-CZ" sz="1200" dirty="0"/>
              <a:t>Lautrec – Tančící Jane </a:t>
            </a:r>
            <a:r>
              <a:rPr lang="cs-CZ" sz="1200" dirty="0" err="1"/>
              <a:t>Avrilová</a:t>
            </a:r>
            <a:r>
              <a:rPr lang="cs-CZ" sz="1200" dirty="0"/>
              <a:t>: AUTOR NEUVEDEN. http://cs.wikipedia.org [online]. [cit. 21.2.2013]. Dostupný pod licencí public domain na WWW: </a:t>
            </a:r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cs.wikipedia.org/wiki/Soubor:Henri_de_Toulouse-Lautrec_031.jpg</a:t>
            </a:r>
            <a:endParaRPr lang="cs-CZ" sz="1200" dirty="0" smtClean="0"/>
          </a:p>
          <a:p>
            <a:pPr>
              <a:buFont typeface="+mj-lt"/>
              <a:buAutoNum type="arabicPeriod" startAt="15"/>
            </a:pPr>
            <a:r>
              <a:rPr lang="cs-CZ" sz="1200" dirty="0"/>
              <a:t>Lautrec – Jardin de Paris: AUTOR NEUVEDEN. http://commons.wikimedia.org [online]. [cit. 21.2.2013]. Dostupný pod licencí public domain na WWW: </a:t>
            </a:r>
            <a:r>
              <a:rPr lang="cs-CZ" sz="1200" dirty="0">
                <a:hlinkClick r:id="rId15"/>
              </a:rPr>
              <a:t>http://commons.wikimedia.org/wiki/File:Lautrec_jane_avril_at_the_jardin_de_paris_(poster)_</a:t>
            </a:r>
            <a:r>
              <a:rPr lang="cs-CZ" sz="1200" dirty="0" smtClean="0">
                <a:hlinkClick r:id="rId15"/>
              </a:rPr>
              <a:t>1893.jpg</a:t>
            </a:r>
            <a:endParaRPr lang="cs-CZ" sz="1200" dirty="0" smtClean="0"/>
          </a:p>
          <a:p>
            <a:pPr>
              <a:buFont typeface="+mj-lt"/>
              <a:buAutoNum type="arabicPeriod" startAt="15"/>
            </a:pPr>
            <a:endParaRPr lang="cs-CZ" dirty="0"/>
          </a:p>
          <a:p>
            <a:pPr>
              <a:buFont typeface="+mj-lt"/>
              <a:buAutoNum type="arabicPeriod" startAt="15"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>
              <a:buFont typeface="+mj-lt"/>
              <a:buAutoNum type="arabicPeriod" startAt="52"/>
            </a:pPr>
            <a:endParaRPr lang="cs-CZ" dirty="0" smtClean="0"/>
          </a:p>
          <a:p>
            <a:pPr>
              <a:buFont typeface="+mj-lt"/>
              <a:buAutoNum type="arabicPeriod" startAt="52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01264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 startAt="23"/>
            </a:pPr>
            <a:r>
              <a:rPr lang="cs-CZ" sz="1200" dirty="0" smtClean="0"/>
              <a:t>Lautrec </a:t>
            </a:r>
            <a:r>
              <a:rPr lang="cs-CZ" sz="1200" dirty="0"/>
              <a:t>– Salón v </a:t>
            </a:r>
            <a:r>
              <a:rPr lang="cs-CZ" sz="1200" dirty="0" err="1"/>
              <a:t>rue</a:t>
            </a:r>
            <a:r>
              <a:rPr lang="cs-CZ" sz="1200" dirty="0"/>
              <a:t> des Moulins: AUTOR NEUVEDEN. hhttp://cs.wikipedia.org [online]. [cit. 11.2.2013]. Dostupný pod licencí public domain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cs.wikipedia.org/wiki/Soubor:Henri_de_Toulouse-Lautrec_012.jpg</a:t>
            </a:r>
            <a:endParaRPr lang="cs-CZ" sz="1200" dirty="0"/>
          </a:p>
          <a:p>
            <a:pPr>
              <a:buFont typeface="+mj-lt"/>
              <a:buAutoNum type="arabicPeriod" startAt="23"/>
            </a:pPr>
            <a:r>
              <a:rPr lang="cs-CZ" sz="1200" dirty="0" err="1" smtClean="0"/>
              <a:t>Lautrec</a:t>
            </a:r>
            <a:r>
              <a:rPr lang="cs-CZ" sz="1200" dirty="0" smtClean="0"/>
              <a:t> – Sofa</a:t>
            </a:r>
            <a:r>
              <a:rPr lang="cs-CZ" sz="1200" dirty="0"/>
              <a:t>: AUTOR NEUVEDEN. http://commons.wikimedia.org [online]. [cit. 11.2.2013]. Dostupný pod licencí public domain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commons.wikimedia.org/wiki/File:Henri_de_Toulouse-Lautrec_009.jpg?uselang=cs</a:t>
            </a:r>
            <a:endParaRPr lang="cs-CZ" sz="1200" dirty="0"/>
          </a:p>
          <a:p>
            <a:pPr>
              <a:buFont typeface="+mj-lt"/>
              <a:buAutoNum type="arabicPeriod" startAt="23"/>
            </a:pPr>
            <a:r>
              <a:rPr lang="cs-CZ" sz="1200" dirty="0"/>
              <a:t>Lautrec </a:t>
            </a:r>
            <a:r>
              <a:rPr lang="cs-CZ" sz="1200" dirty="0" smtClean="0"/>
              <a:t>– Modistka: AUTOR </a:t>
            </a:r>
            <a:r>
              <a:rPr lang="cs-CZ" sz="1200" dirty="0"/>
              <a:t>NEUVEDEN. http://cs.wikipedia.org [online]. [cit. 21.2.2013]. Dostupný pod licencí public domain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cs.wikipedia.org/wiki/Soubor:Lautrec_the_modiste_1900.jpg</a:t>
            </a:r>
            <a:endParaRPr lang="cs-CZ" sz="1200" dirty="0"/>
          </a:p>
          <a:p>
            <a:pPr>
              <a:buFont typeface="+mj-lt"/>
              <a:buAutoNum type="arabicPeriod" startAt="23"/>
            </a:pPr>
            <a:r>
              <a:rPr lang="cs-CZ" sz="1200" dirty="0" smtClean="0"/>
              <a:t>Lauterc </a:t>
            </a:r>
            <a:r>
              <a:rPr lang="cs-CZ" sz="1200" dirty="0"/>
              <a:t>– </a:t>
            </a:r>
            <a:r>
              <a:rPr lang="cs-CZ" sz="1200" i="1" dirty="0"/>
              <a:t>V  </a:t>
            </a:r>
            <a:r>
              <a:rPr lang="cs-CZ" sz="1200" dirty="0" err="1"/>
              <a:t>Moulin</a:t>
            </a:r>
            <a:r>
              <a:rPr lang="cs-CZ" sz="1200" i="1" dirty="0"/>
              <a:t> </a:t>
            </a:r>
            <a:r>
              <a:rPr lang="cs-CZ" sz="1200" dirty="0"/>
              <a:t>Rouge</a:t>
            </a:r>
            <a:r>
              <a:rPr lang="cs-CZ" sz="1200" i="1" dirty="0"/>
              <a:t>: </a:t>
            </a:r>
            <a:r>
              <a:rPr lang="cs-CZ" sz="1200" dirty="0"/>
              <a:t>AUTOR NEUVEDEN. http://commons.wikimedia.org [online]. [cit. 20.8.2013]. Dostupný pod licencí public domain na WWW: </a:t>
            </a:r>
            <a:r>
              <a:rPr lang="cs-CZ" sz="1200" dirty="0">
                <a:hlinkClick r:id="rId5"/>
              </a:rPr>
              <a:t>http://commons.wikimedia.org/wiki/File:Henri_de_Toulouse-Lautrec,_At_the_Moulin_Rouge.jpg</a:t>
            </a:r>
            <a:endParaRPr lang="cs-CZ" sz="1200" dirty="0"/>
          </a:p>
          <a:p>
            <a:pPr>
              <a:buFont typeface="+mj-lt"/>
              <a:buAutoNum type="arabicPeriod" startAt="23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86367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materiál je určen k interaktivní výuce.</a:t>
            </a:r>
            <a:endParaRPr lang="cs-CZ" sz="4400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74273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1527</TotalTime>
  <Words>2107</Words>
  <Application>Microsoft Office PowerPoint</Application>
  <PresentationFormat>On-screen Show (4:3)</PresentationFormat>
  <Paragraphs>189</Paragraphs>
  <Slides>31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Calibri</vt:lpstr>
      <vt:lpstr>Wingdings</vt:lpstr>
      <vt:lpstr>Motiv sady Office</vt:lpstr>
      <vt:lpstr>PowerPoint Presentation</vt:lpstr>
      <vt:lpstr>ANOTACE</vt:lpstr>
      <vt:lpstr>PowerPoint Presentation</vt:lpstr>
      <vt:lpstr>Opakování:</vt:lpstr>
      <vt:lpstr>Srovnejte následující tři ukázky, určete jejich název a autora a porovnejte styl malby:</vt:lpstr>
      <vt:lpstr>1884 - 1901  </vt:lpstr>
      <vt:lpstr>PowerPoint Presentation</vt:lpstr>
      <vt:lpstr> Kacušika Hokusai 1760 - 1849 </vt:lpstr>
      <vt:lpstr>Úder blesku na úpatí hory, 1830-1832</vt:lpstr>
      <vt:lpstr> Velká vlna z Kanagawy, 1823-1829</vt:lpstr>
      <vt:lpstr>Umělcova matka, hraběnka Adèle de Toulouse-Lautrec, 1881-1886</vt:lpstr>
      <vt:lpstr>Autoportrét před zrcadlem, 1882-1883</vt:lpstr>
      <vt:lpstr>Moulin de la Galette, 1885</vt:lpstr>
      <vt:lpstr>Tanec v Moulin Rouge, 1890</vt:lpstr>
      <vt:lpstr>Plakát pro Moulin Rouge, 1891</vt:lpstr>
      <vt:lpstr>Mytí (Rusovláska), 1891</vt:lpstr>
      <vt:lpstr>Aristide Bruant, 1892</vt:lpstr>
      <vt:lpstr>Plakát od Henriho de Toulouse-Lautrec: animace barevných vrstev</vt:lpstr>
      <vt:lpstr>La Goule, 1892</vt:lpstr>
      <vt:lpstr>Divan Japonais, 1892-1893</vt:lpstr>
      <vt:lpstr>V Moulin Rouge: Začátek čtverylky, 1892</vt:lpstr>
      <vt:lpstr>Tanec v Moulin Rouge, 1892</vt:lpstr>
      <vt:lpstr>Jardin de Paris: Jane Avrilová, 1893</vt:lpstr>
      <vt:lpstr>Salón v rue des Moulins, 1894</vt:lpstr>
      <vt:lpstr>Sofa, 1894-1896</vt:lpstr>
      <vt:lpstr>Modistka, 1900  </vt:lpstr>
      <vt:lpstr>Konec</vt:lpstr>
      <vt:lpstr>Citace:</vt:lpstr>
      <vt:lpstr>Citace:</vt:lpstr>
      <vt:lpstr>Citace:</vt:lpstr>
      <vt:lpstr>Tento materiál je určen k interaktivní výuce.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POSTIMPRESIONISMUS</dc:title>
  <cp:lastModifiedBy>Marcela Jelínková</cp:lastModifiedBy>
  <cp:revision>141</cp:revision>
  <dcterms:modified xsi:type="dcterms:W3CDTF">2013-08-24T09:20:30Z</dcterms:modified>
</cp:coreProperties>
</file>