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4"/>
  </p:notesMasterIdLst>
  <p:sldIdLst>
    <p:sldId id="368" r:id="rId2"/>
    <p:sldId id="369" r:id="rId3"/>
    <p:sldId id="367" r:id="rId4"/>
    <p:sldId id="257" r:id="rId5"/>
    <p:sldId id="258" r:id="rId6"/>
    <p:sldId id="260" r:id="rId7"/>
    <p:sldId id="261" r:id="rId8"/>
    <p:sldId id="354" r:id="rId9"/>
    <p:sldId id="263" r:id="rId10"/>
    <p:sldId id="345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357" r:id="rId20"/>
    <p:sldId id="358" r:id="rId21"/>
    <p:sldId id="359" r:id="rId22"/>
    <p:sldId id="273" r:id="rId23"/>
    <p:sldId id="272" r:id="rId24"/>
    <p:sldId id="361" r:id="rId25"/>
    <p:sldId id="277" r:id="rId26"/>
    <p:sldId id="278" r:id="rId27"/>
    <p:sldId id="276" r:id="rId28"/>
    <p:sldId id="275" r:id="rId29"/>
    <p:sldId id="363" r:id="rId30"/>
    <p:sldId id="279" r:id="rId31"/>
    <p:sldId id="281" r:id="rId32"/>
    <p:sldId id="280" r:id="rId33"/>
    <p:sldId id="365" r:id="rId34"/>
    <p:sldId id="282" r:id="rId35"/>
    <p:sldId id="366" r:id="rId36"/>
    <p:sldId id="371" r:id="rId37"/>
    <p:sldId id="372" r:id="rId38"/>
    <p:sldId id="373" r:id="rId39"/>
    <p:sldId id="374" r:id="rId40"/>
    <p:sldId id="375" r:id="rId41"/>
    <p:sldId id="376" r:id="rId42"/>
    <p:sldId id="377" r:id="rId43"/>
    <p:sldId id="378" r:id="rId44"/>
    <p:sldId id="379" r:id="rId45"/>
    <p:sldId id="380" r:id="rId46"/>
    <p:sldId id="381" r:id="rId47"/>
    <p:sldId id="384" r:id="rId48"/>
    <p:sldId id="385" r:id="rId49"/>
    <p:sldId id="353" r:id="rId50"/>
    <p:sldId id="355" r:id="rId51"/>
    <p:sldId id="360" r:id="rId52"/>
    <p:sldId id="370" r:id="rId5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33"/>
    <a:srgbClr val="0BA94B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>
      <p:cViewPr varScale="1">
        <p:scale>
          <a:sx n="88" d="100"/>
          <a:sy n="88" d="100"/>
        </p:scale>
        <p:origin x="14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DDF52-4551-4F97-8CD4-52E5025EB05B}" type="datetimeFigureOut">
              <a:rPr lang="cs-CZ" smtClean="0"/>
              <a:t>24. 8. 2013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686949-161D-4909-9374-721FF12FD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614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026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081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Salome - dcera </a:t>
            </a:r>
            <a:r>
              <a:rPr lang="cs-CZ" dirty="0" err="1" smtClean="0"/>
              <a:t>Herodiaty</a:t>
            </a:r>
            <a:r>
              <a:rPr lang="cs-CZ" dirty="0" smtClean="0"/>
              <a:t>, která nenáviděla Jana Křtitele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686949-161D-4909-9374-721FF12FD5B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215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52DEF-7C38-4D68-ADE5-0AD30D73F21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A85BB-4071-4057-8CEB-C0D404AD93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342900" indent="-342900">
              <a:buFontTx/>
              <a:buBlip>
                <a:blip r:embed="rId2"/>
              </a:buBlip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362B2-F4C0-4311-8773-EB414282EBA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8ABA6-58BE-47B9-BE9A-529EF82FE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1CB16-2180-40F6-8DE3-8236CC116182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84D9B-5383-4A60-89FD-FD5171C3A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6848-65A3-4E96-81B1-CAEB83DCA2A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1C92C-1640-4AA9-A8B6-E715E6865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FC0CE-C630-4643-8F98-6F18C48D4493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92AB7-DD37-41D8-BD76-D52C24CA8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/>
          <a:lstStyle>
            <a:lvl1pPr>
              <a:defRPr sz="3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nadpisů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836712"/>
            <a:ext cx="8712968" cy="5884763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400"/>
            </a:lvl1pPr>
            <a:lvl2pPr marL="971550" indent="-514350">
              <a:buFont typeface="+mj-lt"/>
              <a:buAutoNum type="arabicPeriod"/>
              <a:defRPr/>
            </a:lvl2pPr>
            <a:lvl3pPr marL="1371600" indent="-457200">
              <a:buFont typeface="+mj-lt"/>
              <a:buAutoNum type="arabicPeriod"/>
              <a:defRPr/>
            </a:lvl3pPr>
            <a:lvl4pPr marL="1828800" indent="-457200">
              <a:buFont typeface="+mj-lt"/>
              <a:buAutoNum type="arabicPeriod"/>
              <a:defRPr/>
            </a:lvl4pPr>
            <a:lvl5pPr marL="2286000" indent="-457200">
              <a:buFont typeface="+mj-lt"/>
              <a:buAutoNum type="arabicPeriod"/>
              <a:defRPr/>
            </a:lvl5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46EA4-F8AB-4513-9792-F68E70AAA42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0F6C-BDC2-44A8-80BE-EC3800919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070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09EE4-B4E7-4FBB-A3F4-E2F3A5A420CA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9D5FA-896C-4A5D-A557-531D6CC34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42B0-C846-4F04-88A4-1F25F9102BE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28A95-1E03-44F5-8E86-56A9B205D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CC169-32D8-414D-ADD1-9783B3C7FC24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59B57-92B0-4E0D-BAC1-1B110F993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D507E-5DE4-4200-B10E-5C2F131A66A0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15AB7-2201-491C-A228-2F97BA876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CA3-133D-4217-9919-F8A8CD38181A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48CCD-CC53-475A-943A-9FB679E05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nadpisů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46EA4-F8AB-4513-9792-F68E70AAA42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0F6C-BDC2-44A8-80BE-EC3800919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B3FC8-3BC3-4DAD-AAB6-FF4A21DACB90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9D9B9-F48D-48FB-8177-A18DD78D1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037CA-21DD-456B-A6AC-EADA5AC6AB0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37CC565-C494-436E-A848-6E7A0FCAF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676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5BFB3E-882A-4CF9-9041-B3B74E8C01D8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D5C071-FB7E-4472-80F2-15C8C9C85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51" r:id="rId3"/>
    <p:sldLayoutId id="2147483652" r:id="rId4"/>
    <p:sldLayoutId id="2147483653" r:id="rId5"/>
    <p:sldLayoutId id="2147483654" r:id="rId6"/>
    <p:sldLayoutId id="2147483663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4" r:id="rId15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1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rgbClr val="7030A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3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3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4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4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48.xml"/><Relationship Id="rId1" Type="http://schemas.openxmlformats.org/officeDocument/2006/relationships/slideLayout" Target="../slideLayouts/slideLayout6.xml"/><Relationship Id="rId4" Type="http://schemas.openxmlformats.org/officeDocument/2006/relationships/slide" Target="slide4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48.xml"/><Relationship Id="rId1" Type="http://schemas.openxmlformats.org/officeDocument/2006/relationships/slideLayout" Target="../slideLayouts/slideLayout6.xml"/><Relationship Id="rId4" Type="http://schemas.openxmlformats.org/officeDocument/2006/relationships/slide" Target="slide4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4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5.jpeg"/><Relationship Id="rId4" Type="http://schemas.openxmlformats.org/officeDocument/2006/relationships/slide" Target="slide4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3.jpeg"/><Relationship Id="rId4" Type="http://schemas.openxmlformats.org/officeDocument/2006/relationships/slide" Target="slide4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4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0.jpeg"/><Relationship Id="rId4" Type="http://schemas.openxmlformats.org/officeDocument/2006/relationships/slide" Target="slide47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slide" Target="slide44.xml"/><Relationship Id="rId3" Type="http://schemas.openxmlformats.org/officeDocument/2006/relationships/slide" Target="slide40.xml"/><Relationship Id="rId7" Type="http://schemas.openxmlformats.org/officeDocument/2006/relationships/slide" Target="slide38.xml"/><Relationship Id="rId12" Type="http://schemas.openxmlformats.org/officeDocument/2006/relationships/image" Target="../media/image44.png"/><Relationship Id="rId2" Type="http://schemas.openxmlformats.org/officeDocument/2006/relationships/slide" Target="slide37.xml"/><Relationship Id="rId1" Type="http://schemas.openxmlformats.org/officeDocument/2006/relationships/slideLayout" Target="../slideLayouts/slideLayout15.xml"/><Relationship Id="rId6" Type="http://schemas.openxmlformats.org/officeDocument/2006/relationships/slide" Target="slide46.xml"/><Relationship Id="rId11" Type="http://schemas.openxmlformats.org/officeDocument/2006/relationships/slide" Target="slide39.xml"/><Relationship Id="rId5" Type="http://schemas.openxmlformats.org/officeDocument/2006/relationships/slide" Target="slide43.xml"/><Relationship Id="rId10" Type="http://schemas.openxmlformats.org/officeDocument/2006/relationships/slide" Target="slide42.xml"/><Relationship Id="rId4" Type="http://schemas.openxmlformats.org/officeDocument/2006/relationships/slide" Target="slide41.xml"/><Relationship Id="rId9" Type="http://schemas.openxmlformats.org/officeDocument/2006/relationships/slide" Target="slide4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slide" Target="slide44.xml"/><Relationship Id="rId13" Type="http://schemas.openxmlformats.org/officeDocument/2006/relationships/slide" Target="slide37.xml"/><Relationship Id="rId3" Type="http://schemas.openxmlformats.org/officeDocument/2006/relationships/slide" Target="slide6.xml"/><Relationship Id="rId7" Type="http://schemas.openxmlformats.org/officeDocument/2006/relationships/slide" Target="slide5.xml"/><Relationship Id="rId12" Type="http://schemas.openxmlformats.org/officeDocument/2006/relationships/slide" Target="slide35.xml"/><Relationship Id="rId17" Type="http://schemas.openxmlformats.org/officeDocument/2006/relationships/slide" Target="slide39.xml"/><Relationship Id="rId2" Type="http://schemas.openxmlformats.org/officeDocument/2006/relationships/slide" Target="slide4.xml"/><Relationship Id="rId16" Type="http://schemas.openxmlformats.org/officeDocument/2006/relationships/slide" Target="slide38.xml"/><Relationship Id="rId1" Type="http://schemas.openxmlformats.org/officeDocument/2006/relationships/slideLayout" Target="../slideLayouts/slideLayout15.xml"/><Relationship Id="rId6" Type="http://schemas.openxmlformats.org/officeDocument/2006/relationships/slide" Target="slide46.xml"/><Relationship Id="rId11" Type="http://schemas.openxmlformats.org/officeDocument/2006/relationships/image" Target="../media/image45.png"/><Relationship Id="rId5" Type="http://schemas.openxmlformats.org/officeDocument/2006/relationships/slide" Target="slide43.xml"/><Relationship Id="rId15" Type="http://schemas.openxmlformats.org/officeDocument/2006/relationships/slide" Target="slide41.xml"/><Relationship Id="rId10" Type="http://schemas.openxmlformats.org/officeDocument/2006/relationships/slide" Target="slide42.xml"/><Relationship Id="rId4" Type="http://schemas.openxmlformats.org/officeDocument/2006/relationships/slide" Target="slide7.xml"/><Relationship Id="rId9" Type="http://schemas.openxmlformats.org/officeDocument/2006/relationships/slide" Target="slide45.xml"/><Relationship Id="rId14" Type="http://schemas.openxmlformats.org/officeDocument/2006/relationships/slide" Target="slide40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aul_Gauguin_026.jpg?uselang=cs" TargetMode="External"/><Relationship Id="rId13" Type="http://schemas.openxmlformats.org/officeDocument/2006/relationships/hyperlink" Target="http://de.wikipedia.org/w/index.php?title=Datei:Moreau-Salome.jpg&amp;filetimestamp=20050408171639" TargetMode="External"/><Relationship Id="rId3" Type="http://schemas.openxmlformats.org/officeDocument/2006/relationships/hyperlink" Target="https://commons.wikimedia.org/wiki/File:Pont_Aven_Idylle.jpg?uselang=cs" TargetMode="External"/><Relationship Id="rId7" Type="http://schemas.openxmlformats.org/officeDocument/2006/relationships/hyperlink" Target="http://cs.wikipedia.org/wiki/Soubor:Paul_Gauguin_142.jpg" TargetMode="External"/><Relationship Id="rId12" Type="http://schemas.openxmlformats.org/officeDocument/2006/relationships/hyperlink" Target="http://commons.wikimedia.org/wiki/File:Paris_Musee_Gustave-Moreau_5.jpg" TargetMode="External"/><Relationship Id="rId2" Type="http://schemas.openxmlformats.org/officeDocument/2006/relationships/hyperlink" Target="http://cs.wikipedia.org/wiki/Soubor:Paul_Gauguin_11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aul_Gauguin_137.jpg" TargetMode="External"/><Relationship Id="rId11" Type="http://schemas.openxmlformats.org/officeDocument/2006/relationships/hyperlink" Target="http://commons.wikimedia.org/wiki/File:Paris_Musee_Gustave-Moreau_4.jpg" TargetMode="External"/><Relationship Id="rId5" Type="http://schemas.openxmlformats.org/officeDocument/2006/relationships/hyperlink" Target="https://commons.wikimedia.org/wiki/File:Pont-Aven_rivi%C3%A8re_Aven_007.JPG?uselang=cs" TargetMode="External"/><Relationship Id="rId10" Type="http://schemas.openxmlformats.org/officeDocument/2006/relationships/hyperlink" Target="http://commons.wikimedia.org/wiki/File:Hotel_Gustave_Moreau.jpg" TargetMode="External"/><Relationship Id="rId4" Type="http://schemas.openxmlformats.org/officeDocument/2006/relationships/hyperlink" Target="https://commons.wikimedia.org/wiki/File:Pont-Aven_houses_002.JPG?uselang=cs" TargetMode="External"/><Relationship Id="rId9" Type="http://schemas.openxmlformats.org/officeDocument/2006/relationships/hyperlink" Target="http://cs.wikipedia.org/wiki/Soubor:GustaveMoreau02.jpg" TargetMode="External"/><Relationship Id="rId14" Type="http://schemas.openxmlformats.org/officeDocument/2006/relationships/hyperlink" Target="http://commons.wikimedia.org/wiki/File:Gustave_Moreau_001.jpg?uselang=ru" TargetMode="Externa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don_cactus-man.jpg" TargetMode="External"/><Relationship Id="rId13" Type="http://schemas.openxmlformats.org/officeDocument/2006/relationships/hyperlink" Target="http://commons.wikimedia.org/wiki/File:Odilon_Redon_-_Buddha_-_Google_Art_Project.jpg?uselang=cs" TargetMode="External"/><Relationship Id="rId3" Type="http://schemas.openxmlformats.org/officeDocument/2006/relationships/hyperlink" Target="http://commons.wikimedia.org/wiki/File:Moreau_-_Jason_et_M%C3%A9d%C3%A9e.jpg?uselang=cs" TargetMode="External"/><Relationship Id="rId7" Type="http://schemas.openxmlformats.org/officeDocument/2006/relationships/hyperlink" Target="http://commons.wikimedia.org/wiki/File:Redon_crying-spider.jpg?uselang=cs" TargetMode="External"/><Relationship Id="rId12" Type="http://schemas.openxmlformats.org/officeDocument/2006/relationships/hyperlink" Target="http://commons.wikimedia.org/wiki/File:Redon.yeux-clos.jpg?uselang=cs" TargetMode="External"/><Relationship Id="rId2" Type="http://schemas.openxmlformats.org/officeDocument/2006/relationships/hyperlink" Target="http://commons.wikimedia.org/wiki/File:Head_of_Orpheus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Odilon_Redon_-_Tears_(Les_Pleurs)_-_Google_Art_Project.jpg?uselang=cs" TargetMode="External"/><Relationship Id="rId11" Type="http://schemas.openxmlformats.org/officeDocument/2006/relationships/hyperlink" Target="http://commons.wikimedia.org/wiki/File:Redon.eye-balloon.jpg?uselang=cs" TargetMode="External"/><Relationship Id="rId5" Type="http://schemas.openxmlformats.org/officeDocument/2006/relationships/hyperlink" Target="http://cs.wikipedia.org/wiki/Soubor:Odilon_Redon.jpg" TargetMode="External"/><Relationship Id="rId10" Type="http://schemas.openxmlformats.org/officeDocument/2006/relationships/hyperlink" Target="http://commons.wikimedia.org/wiki/File:Redon_smiling-spider.jpg?uselang=cs" TargetMode="External"/><Relationship Id="rId4" Type="http://schemas.openxmlformats.org/officeDocument/2006/relationships/hyperlink" Target="http://commons.wikimedia.org/wiki/File:MoreauLeda.jpg?uselang=cs" TargetMode="External"/><Relationship Id="rId9" Type="http://schemas.openxmlformats.org/officeDocument/2006/relationships/hyperlink" Target="http://commons.wikimedia.org/wiki/File:Redon_spirit-waters.jpg?uselang=cs" TargetMode="External"/><Relationship Id="rId14" Type="http://schemas.openxmlformats.org/officeDocument/2006/relationships/hyperlink" Target="http://cs.wikipedia.org/wiki/Soubor:Redon_druidess.jpg" TargetMode="Externa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erre_Puvis_de_Chavannes" TargetMode="External"/><Relationship Id="rId13" Type="http://schemas.openxmlformats.org/officeDocument/2006/relationships/hyperlink" Target="http://picasaweb.google.com/lh/photo/BI-uHRNrDnKsxwcFF2Awb2a--VBGWB_TZEF_meDP0wY" TargetMode="External"/><Relationship Id="rId3" Type="http://schemas.openxmlformats.org/officeDocument/2006/relationships/hyperlink" Target="http://commons.wikimedia.org/wiki/File:Redon.coquille.jpg?uselang=cs" TargetMode="External"/><Relationship Id="rId7" Type="http://schemas.openxmlformats.org/officeDocument/2006/relationships/hyperlink" Target="http://commons.wikimedia.org/wiki/File:Puvis_de_Chavannes.jpg" TargetMode="External"/><Relationship Id="rId12" Type="http://schemas.openxmlformats.org/officeDocument/2006/relationships/hyperlink" Target="http://commons.wikimedia.org/wiki/File:Pierre_Puvis_de_Chavannes_-_Woman_on_the_Beach_-_WGA18535.jpg" TargetMode="External"/><Relationship Id="rId2" Type="http://schemas.openxmlformats.org/officeDocument/2006/relationships/hyperlink" Target="http://commons.wikimedia.org/wiki/File:Odilon_Redon_-_Ophelia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Odilon_Redon_001.jpg?uselang=cs" TargetMode="External"/><Relationship Id="rId11" Type="http://schemas.openxmlformats.org/officeDocument/2006/relationships/hyperlink" Target="http://commons.wikimedia.org/wiki/File:Pierre_Puvis_de_Chavannes_-_Young_Girls_by_the_Seaside_-_Google_Art_Project.jpg" TargetMode="External"/><Relationship Id="rId5" Type="http://schemas.openxmlformats.org/officeDocument/2006/relationships/hyperlink" Target="http://commons.wikimedia.org/wiki/File:Odilon_Redon_-_Vase_of_Flowers.jpg?uselang=cs" TargetMode="External"/><Relationship Id="rId10" Type="http://schemas.openxmlformats.org/officeDocument/2006/relationships/hyperlink" Target="http://commons.wikimedia.org/wiki/File:Pierre-C%C3%A9cile_Puvis_de_Chavannes_003.jpg" TargetMode="External"/><Relationship Id="rId4" Type="http://schemas.openxmlformats.org/officeDocument/2006/relationships/hyperlink" Target="http://commons.wikimedia.org/wiki/File:Redon.cyclops.jpg?uselang=cs" TargetMode="External"/><Relationship Id="rId9" Type="http://schemas.openxmlformats.org/officeDocument/2006/relationships/hyperlink" Target="http://commons.wikimedia.org/wiki/File:Pierre_Puvis_de_Chavannes_-_The_Poor_Fisherman_-_Google_Art_Project.jpg" TargetMode="Externa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807632"/>
              </p:ext>
            </p:extLst>
          </p:nvPr>
        </p:nvGraphicFramePr>
        <p:xfrm>
          <a:off x="614363" y="2816225"/>
          <a:ext cx="8137525" cy="2692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VY_32_INOVACE_05B_12_Symbolismus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</a:t>
                      </a:r>
                      <a:r>
                        <a:rPr lang="pl-PL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umění 19</a:t>
                      </a:r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06.04.2013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81546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14660"/>
            <a:ext cx="8229600" cy="1054100"/>
          </a:xfrm>
        </p:spPr>
        <p:txBody>
          <a:bodyPr/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80132"/>
            <a:ext cx="8064896" cy="4929188"/>
          </a:xfrm>
        </p:spPr>
        <p:txBody>
          <a:bodyPr>
            <a:normAutofit fontScale="92500" lnSpcReduction="20000"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Prezentace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je určena pro výklad, opakování a upevnění nového tématu z historie umění. Její součástí je motivační úkol 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Jejím obsahem je symbolismus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ve výtvarném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umění,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jeho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vznik a charakteristické znaky v souvislosti s vývojem v evropském malířství na konci 19. století v opozici k dalším moderním uměleckým stylům. Zdůrazňuje jeho orientaci na imaginaci a fantazii, duchovní stránku života a její odraz v umění. Připomíná spojitost s pontavenskou školou a dílem Paula Gauguina, s nímž se již žáci měli možnost seznámit v předchozích kapitolách. Obsahově se zaměřuje především na život a dílo hlavních představitelů a průkopníků ve francouzském malířství.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Na prezentaci navazují další části o tvorbě skupiny Nabis, o symbolismu v sochařství a v českém umění.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Na závěr je zařazena interaktivní část s testem k zopakování a upevnění probrané látky (viz snímky č. 36 až 48). Žáci odpovídají na 10 kontrolních otázek, volí jednu ze tří možností řešení a kliknutím na pole se správnou odpovědí si kontrolují své znalosti. Hvězdička s číslem je navede na snímek s příslušnou další otázkou.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je určena pro studenty 2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ročníků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čtyřletého a 3.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ročníků šestiletého gymnázia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 žáků.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b="1" dirty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seznámit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žáky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 symbolismem v malířství 19. století a dílem několika jeho významných představitelů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zopakovat formou testu základní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informace o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tomto směru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propojení nových poznatků s jejich předcházejícími znalostmi a zkušenostmi</a:t>
            </a:r>
          </a:p>
        </p:txBody>
      </p:sp>
    </p:spTree>
    <p:extLst>
      <p:ext uri="{BB962C8B-B14F-4D97-AF65-F5344CB8AC3E}">
        <p14:creationId xmlns:p14="http://schemas.microsoft.com/office/powerpoint/2010/main" val="326856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293096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179512" y="1492329"/>
            <a:ext cx="8856465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SYMBOLISMUS I</a:t>
            </a:r>
            <a:endParaRPr lang="cs-CZ" sz="88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32040" y="586798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402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-2.22222E-6 L 0 -0.07222 " pathEditMode="relative" rAng="0" ptsTypes="AA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1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1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Vznik a vývoj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Blip>
                <a:blip r:embed="rId2"/>
              </a:buBlip>
              <a:defRPr/>
            </a:pPr>
            <a:r>
              <a:rPr lang="cs-CZ" dirty="0" smtClean="0"/>
              <a:t>z řeckého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symbolon</a:t>
            </a:r>
            <a:r>
              <a:rPr lang="cs-CZ" dirty="0" smtClean="0"/>
              <a:t> = znak, symbol</a:t>
            </a:r>
          </a:p>
          <a:p>
            <a:pPr eaLnBrk="1" fontAlgn="auto" hangingPunct="1">
              <a:spcAft>
                <a:spcPts val="0"/>
              </a:spcAft>
              <a:buBlip>
                <a:blip r:embed="rId2"/>
              </a:buBlip>
              <a:defRPr/>
            </a:pPr>
            <a:r>
              <a:rPr lang="cs-CZ" dirty="0" smtClean="0"/>
              <a:t>nepředstavuje žádný</a:t>
            </a:r>
            <a:r>
              <a:rPr lang="cs-CZ" i="1" dirty="0" smtClean="0"/>
              <a:t> </a:t>
            </a:r>
            <a:r>
              <a:rPr lang="cs-CZ" dirty="0" smtClean="0"/>
              <a:t>konkrétní malířský styl, ale duchovní názor umělecké generace nastupující v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80. letech 19. století </a:t>
            </a:r>
          </a:p>
          <a:p>
            <a:pPr eaLnBrk="1" fontAlgn="auto" hangingPunct="1">
              <a:spcAft>
                <a:spcPts val="0"/>
              </a:spcAft>
              <a:buBlip>
                <a:blip r:embed="rId2"/>
              </a:buBlip>
              <a:defRPr/>
            </a:pPr>
            <a:r>
              <a:rPr lang="cs-CZ" dirty="0" smtClean="0"/>
              <a:t>vznikl ve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Francii</a:t>
            </a:r>
            <a:r>
              <a:rPr lang="cs-CZ" dirty="0" smtClean="0"/>
              <a:t> kolem roku 188O, největší rozmach byl na přelomu 19. a 20. století</a:t>
            </a:r>
          </a:p>
          <a:p>
            <a:pPr eaLnBrk="1" fontAlgn="auto" hangingPunct="1">
              <a:spcAft>
                <a:spcPts val="0"/>
              </a:spcAft>
              <a:buBlip>
                <a:blip r:embed="rId2"/>
              </a:buBlip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1886: Manifest symbolismu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Moréas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eaLnBrk="1" fontAlgn="auto" hangingPunct="1">
              <a:spcAft>
                <a:spcPts val="0"/>
              </a:spcAft>
              <a:buFont typeface="Calibri" panose="020F0502020204030204" pitchFamily="34" charset="0"/>
              <a:buChar char="‒"/>
              <a:defRPr/>
            </a:pPr>
            <a:r>
              <a:rPr lang="cs-CZ" dirty="0" smtClean="0"/>
              <a:t>francouzský básník (časopis Figaro)</a:t>
            </a:r>
          </a:p>
          <a:p>
            <a:pPr eaLnBrk="1" fontAlgn="auto" hangingPunct="1">
              <a:spcAft>
                <a:spcPts val="0"/>
              </a:spcAft>
              <a:buBlip>
                <a:blip r:embed="rId2"/>
              </a:buBlip>
              <a:defRPr/>
            </a:pPr>
            <a:r>
              <a:rPr lang="cs-CZ" dirty="0" smtClean="0"/>
              <a:t>reakce na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naturalismus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</a:t>
            </a:r>
            <a:r>
              <a:rPr lang="cs-CZ" i="1" dirty="0" smtClean="0"/>
              <a:t> </a:t>
            </a:r>
            <a:r>
              <a:rPr lang="cs-CZ" dirty="0" smtClean="0"/>
              <a:t>literatuře 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impresionismus</a:t>
            </a:r>
            <a:r>
              <a:rPr lang="cs-CZ" dirty="0" smtClean="0"/>
              <a:t> v malířství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  <p:bldP spid="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Charakteristika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Blip>
                <a:blip r:embed="rId2"/>
              </a:buBlip>
            </a:pPr>
            <a:r>
              <a:rPr lang="cs-CZ" dirty="0" smtClean="0"/>
              <a:t>nešlo o napodobování vnějšího světa, ale o </a:t>
            </a:r>
            <a:r>
              <a:rPr lang="cs-CZ" b="1" dirty="0" smtClean="0"/>
              <a:t>vyjádření  duchovních představ</a:t>
            </a:r>
          </a:p>
          <a:p>
            <a:pPr eaLnBrk="1" hangingPunct="1">
              <a:buBlip>
                <a:blip r:embed="rId2"/>
              </a:buBlip>
            </a:pPr>
            <a:r>
              <a:rPr lang="cs-CZ" dirty="0" smtClean="0"/>
              <a:t>k jejich vyjádření umělci užívají </a:t>
            </a:r>
            <a:r>
              <a:rPr lang="cs-CZ" b="1" dirty="0" smtClean="0"/>
              <a:t>různých</a:t>
            </a:r>
            <a:r>
              <a:rPr lang="cs-CZ" dirty="0" smtClean="0"/>
              <a:t> </a:t>
            </a:r>
            <a:r>
              <a:rPr lang="cs-CZ" b="1" dirty="0" smtClean="0"/>
              <a:t>formálních</a:t>
            </a:r>
            <a:r>
              <a:rPr lang="cs-CZ" dirty="0" smtClean="0"/>
              <a:t> </a:t>
            </a:r>
            <a:r>
              <a:rPr lang="cs-CZ" b="1" dirty="0" smtClean="0"/>
              <a:t>stylových prostředků</a:t>
            </a:r>
          </a:p>
          <a:p>
            <a:pPr eaLnBrk="1" hangingPunct="1">
              <a:buBlip>
                <a:blip r:embed="rId2"/>
              </a:buBlip>
            </a:pPr>
            <a:r>
              <a:rPr lang="cs-CZ" dirty="0" smtClean="0"/>
              <a:t>opírá se o metafyziku, náboženskou mystiku</a:t>
            </a:r>
            <a:endParaRPr lang="cs-CZ" i="1" dirty="0" smtClean="0"/>
          </a:p>
          <a:p>
            <a:pPr marL="0" indent="0" eaLnBrk="1" hangingPunct="1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Cíl: </a:t>
            </a:r>
            <a:r>
              <a:rPr lang="cs-CZ" dirty="0" smtClean="0"/>
              <a:t>zobrazovat věci, které nelze racionálně popsat (nálady, emoce, atp.) –</a:t>
            </a:r>
            <a:r>
              <a:rPr lang="cs-CZ" dirty="0" smtClean="0">
                <a:solidFill>
                  <a:srgbClr val="6600FF"/>
                </a:solidFill>
              </a:rPr>
              <a:t> </a:t>
            </a:r>
            <a:r>
              <a:rPr lang="cs-CZ" dirty="0" smtClean="0"/>
              <a:t>zobrazit nezobrazitelné 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uiExpand="1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Představitelé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711349"/>
            <a:ext cx="5904656" cy="4525963"/>
          </a:xfrm>
        </p:spPr>
        <p:txBody>
          <a:bodyPr/>
          <a:lstStyle/>
          <a:p>
            <a:pPr eaLnBrk="1" hangingPunct="1">
              <a:buBlip>
                <a:blip r:embed="rId2"/>
              </a:buBlip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Pontavenská škola</a:t>
            </a:r>
          </a:p>
          <a:p>
            <a:pPr eaLnBrk="1" hangingPunct="1">
              <a:buBlip>
                <a:blip r:embed="rId2"/>
              </a:buBlip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Gustav Moreau</a:t>
            </a:r>
          </a:p>
          <a:p>
            <a:pPr eaLnBrk="1" hangingPunct="1">
              <a:buBlip>
                <a:blip r:embed="rId2"/>
              </a:buBlip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Odilon Redon </a:t>
            </a:r>
          </a:p>
          <a:p>
            <a:pPr eaLnBrk="1" hangingPunct="1">
              <a:buBlip>
                <a:blip r:embed="rId2"/>
              </a:buBlip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Puvis de Chavannes</a:t>
            </a:r>
          </a:p>
          <a:p>
            <a:pPr eaLnBrk="1" hangingPunct="1">
              <a:buBlip>
                <a:blip r:embed="rId2"/>
              </a:buBlip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</a:t>
            </a: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Nabis</a:t>
            </a:r>
            <a:endParaRPr lang="cs-CZ" sz="40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5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55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5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Pontavenská škola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městečko Pont Aven v Bretani</a:t>
            </a:r>
          </a:p>
          <a:p>
            <a:pPr eaLnBrk="1" hangingPunct="1"/>
            <a:r>
              <a:rPr lang="cs-CZ" dirty="0" smtClean="0"/>
              <a:t>vůdčí osobnost → </a:t>
            </a:r>
            <a:r>
              <a:rPr lang="cs-CZ" b="1" dirty="0" smtClean="0"/>
              <a:t>Paul Gauguin</a:t>
            </a:r>
          </a:p>
          <a:p>
            <a:pPr eaLnBrk="1" hangingPunct="1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syntetismus</a:t>
            </a:r>
            <a:r>
              <a:rPr lang="cs-CZ" dirty="0" smtClean="0"/>
              <a:t> →</a:t>
            </a:r>
          </a:p>
          <a:p>
            <a:pPr lvl="1" eaLnBrk="1" hangingPunct="1"/>
            <a:r>
              <a:rPr lang="cs-CZ" dirty="0" smtClean="0"/>
              <a:t>zjednodušení forem do velkých ploch, čistota barev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004048" y="1772816"/>
            <a:ext cx="3528392" cy="4502469"/>
            <a:chOff x="5392566" y="1818719"/>
            <a:chExt cx="2912495" cy="3933164"/>
          </a:xfrm>
        </p:grpSpPr>
        <p:sp>
          <p:nvSpPr>
            <p:cNvPr id="6" name="Obdélník 5"/>
            <p:cNvSpPr>
              <a:spLocks noChangeArrowheads="1"/>
            </p:cNvSpPr>
            <p:nvPr/>
          </p:nvSpPr>
          <p:spPr bwMode="auto">
            <a:xfrm>
              <a:off x="5791624" y="5429250"/>
              <a:ext cx="2153150" cy="322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 smtClean="0">
                  <a:latin typeface="Arial" panose="020B0604020202020204" pitchFamily="34" charset="0"/>
                  <a:cs typeface="Arial" panose="020B0604020202020204" pitchFamily="34" charset="0"/>
                </a:rPr>
                <a:t>1. Autoportrét </a:t>
              </a:r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, 1893-94</a:t>
              </a:r>
            </a:p>
          </p:txBody>
        </p:sp>
        <p:pic>
          <p:nvPicPr>
            <p:cNvPr id="10" name="Picture 4" descr="Soubor:Paul Gauguin 11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2566" y="1818719"/>
              <a:ext cx="2912495" cy="361053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323528" y="503460"/>
            <a:ext cx="4104456" cy="3333127"/>
            <a:chOff x="323528" y="503460"/>
            <a:chExt cx="4104456" cy="3333127"/>
          </a:xfrm>
        </p:grpSpPr>
        <p:pic>
          <p:nvPicPr>
            <p:cNvPr id="1026" name="Picture 2" descr="https://upload.wikimedia.org/wikipedia/commons/d/d3/Pont_Aven_Idylle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03460"/>
              <a:ext cx="4104456" cy="296379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323528" y="3467255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899592" y="3651921"/>
            <a:ext cx="4248472" cy="3191079"/>
            <a:chOff x="2303748" y="3669366"/>
            <a:chExt cx="4248472" cy="3191079"/>
          </a:xfrm>
        </p:grpSpPr>
        <p:pic>
          <p:nvPicPr>
            <p:cNvPr id="1028" name="Picture 4" descr="https://upload.wikimedia.org/wikipedia/commons/c/c2/Pont-Aven_houses_002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3748" y="3669366"/>
              <a:ext cx="4248472" cy="282174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239314" y="649111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580112" y="1844824"/>
            <a:ext cx="2933594" cy="4813510"/>
            <a:chOff x="5580112" y="1844824"/>
            <a:chExt cx="2933594" cy="4813510"/>
          </a:xfrm>
        </p:grpSpPr>
        <p:pic>
          <p:nvPicPr>
            <p:cNvPr id="1030" name="Picture 6" descr="https://upload.wikimedia.org/wikipedia/commons/1/13/Pont-Aven_rivi%C3%A8re_Aven_007.JPG?uselang=cs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1844824"/>
              <a:ext cx="2933594" cy="44168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200800" y="628900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835158" y="274638"/>
            <a:ext cx="3851642" cy="1143000"/>
          </a:xfrm>
        </p:spPr>
        <p:txBody>
          <a:bodyPr/>
          <a:lstStyle/>
          <a:p>
            <a:r>
              <a:rPr lang="cs-CZ" dirty="0" smtClean="0"/>
              <a:t>Pont-Aven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2589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Vidění po kázání, 1888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402621" y="1484784"/>
            <a:ext cx="6338758" cy="5154082"/>
            <a:chOff x="1714500" y="1714500"/>
            <a:chExt cx="5906710" cy="4942920"/>
          </a:xfrm>
        </p:grpSpPr>
        <p:pic>
          <p:nvPicPr>
            <p:cNvPr id="23554" name="Picture 2" descr="C:\Documents and Settings\Jelinkova\Dokumenty\Marcela\Výtvarná výchova\4.19.století\5.Postimpresionismus\Paul Gauguin 1848-1903\Vidění po kázání 1888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714500" y="1714500"/>
              <a:ext cx="5789613" cy="45735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7308304" y="628808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>Kdo jsme? Odkud přicházíme? Kam jdeme?, 1887</a:t>
            </a:r>
          </a:p>
        </p:txBody>
      </p:sp>
      <p:pic>
        <p:nvPicPr>
          <p:cNvPr id="24578" name="Picture 4" descr="Paul_Gauguin_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" y="1989138"/>
            <a:ext cx="8820150" cy="3525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"/>
          <p:cNvSpPr txBox="1"/>
          <p:nvPr/>
        </p:nvSpPr>
        <p:spPr>
          <a:xfrm>
            <a:off x="8676456" y="54452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Žlutý Kristus, 1889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627784" y="1417638"/>
            <a:ext cx="3962474" cy="5405030"/>
            <a:chOff x="2697758" y="1417638"/>
            <a:chExt cx="3962474" cy="5405030"/>
          </a:xfrm>
        </p:grpSpPr>
        <p:pic>
          <p:nvPicPr>
            <p:cNvPr id="25602" name="Picture 2" descr="C:\Documents and Settings\Jelinkova\Dokumenty\Marcela\Výtvarná výchova\4.19.století\5.Postimpresionismus\Paul Gauguin 1848-1903\Žlutý Kristus 1889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697758" y="1417638"/>
              <a:ext cx="3941762" cy="50260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6347326" y="645333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900" dirty="0" smtClean="0"/>
              <a:t>Gustave Moreau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0" dirty="0" smtClean="0">
                <a:solidFill>
                  <a:schemeClr val="tx1"/>
                </a:solidFill>
                <a:effectLst/>
              </a:rPr>
              <a:t>(1826 – 1898)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794176" y="1772816"/>
            <a:ext cx="4038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francouzský malíř</a:t>
            </a:r>
          </a:p>
          <a:p>
            <a:pPr eaLnBrk="1" hangingPunct="1"/>
            <a:r>
              <a:rPr lang="cs-CZ" dirty="0" smtClean="0"/>
              <a:t>maloval především mytologické a bájné náměty</a:t>
            </a:r>
          </a:p>
          <a:p>
            <a:pPr eaLnBrk="1" hangingPunct="1"/>
            <a:r>
              <a:rPr lang="cs-CZ" dirty="0"/>
              <a:t>motiv fatální ženy </a:t>
            </a:r>
            <a:r>
              <a:rPr lang="cs-CZ" dirty="0" smtClean="0"/>
              <a:t>Salome</a:t>
            </a:r>
            <a:endParaRPr lang="cs-CZ" dirty="0"/>
          </a:p>
        </p:txBody>
      </p:sp>
      <p:pic>
        <p:nvPicPr>
          <p:cNvPr id="2050" name="Picture 2" descr="http://upload.wikimedia.org/wikipedia/commons/b/b6/GustaveMoreau02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6977"/>
            <a:ext cx="3590544" cy="4517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11560" y="613222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4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Muzeum Gustava Moreaua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611560" y="1065332"/>
            <a:ext cx="3743147" cy="5360196"/>
            <a:chOff x="611560" y="1065332"/>
            <a:chExt cx="3743147" cy="5360196"/>
          </a:xfrm>
        </p:grpSpPr>
        <p:pic>
          <p:nvPicPr>
            <p:cNvPr id="3074" name="Picture 2" descr="http://upload.wikimedia.org/wikipedia/commons/8/8f/Hotel_Gustave_Moreau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065332"/>
              <a:ext cx="3743147" cy="499086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11560" y="605619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552638" y="1065332"/>
            <a:ext cx="4004934" cy="2733000"/>
            <a:chOff x="4552638" y="1065332"/>
            <a:chExt cx="4004934" cy="2733000"/>
          </a:xfrm>
        </p:grpSpPr>
        <p:pic>
          <p:nvPicPr>
            <p:cNvPr id="3076" name="Picture 4" descr="http://upload.wikimedia.org/wikipedia/commons/d/d8/Paris_Musee_Gustave-Moreau_4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1065332"/>
              <a:ext cx="3553524" cy="266514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552638" y="342900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15477" y="3871615"/>
            <a:ext cx="3942095" cy="2638551"/>
            <a:chOff x="4615477" y="3871615"/>
            <a:chExt cx="3942095" cy="2638551"/>
          </a:xfrm>
        </p:grpSpPr>
        <p:pic>
          <p:nvPicPr>
            <p:cNvPr id="3078" name="Picture 6" descr="http://upload.wikimedia.org/wikipedia/commons/1/16/Paris_Musee_Gustave-Moreau_5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39504" y="3871615"/>
              <a:ext cx="3518068" cy="26385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4615477" y="6140834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2352" y="404664"/>
            <a:ext cx="4283968" cy="2363336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Salome tančící před Herodesem, 1874-76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581118" y="692696"/>
            <a:ext cx="4152900" cy="6055757"/>
            <a:chOff x="4581118" y="692696"/>
            <a:chExt cx="4152900" cy="6055757"/>
          </a:xfrm>
        </p:grpSpPr>
        <p:pic>
          <p:nvPicPr>
            <p:cNvPr id="4098" name="Picture 2" descr="Datei:Moreau-Salom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1118" y="692696"/>
              <a:ext cx="4152900" cy="56864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292872" y="637912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5715000" y="274638"/>
            <a:ext cx="2828925" cy="2011362"/>
          </a:xfrm>
        </p:spPr>
        <p:txBody>
          <a:bodyPr/>
          <a:lstStyle/>
          <a:p>
            <a:pPr algn="l" eaLnBrk="1" hangingPunct="1"/>
            <a:r>
              <a:rPr lang="cs-CZ" dirty="0" smtClean="0">
                <a:solidFill>
                  <a:srgbClr val="007033"/>
                </a:solidFill>
              </a:rPr>
              <a:t>Zjevení 1874 - 76</a:t>
            </a:r>
          </a:p>
        </p:txBody>
      </p:sp>
      <p:sp>
        <p:nvSpPr>
          <p:cNvPr id="29698" name="Zástupný symbol pro obsah 4"/>
          <p:cNvSpPr>
            <a:spLocks noGrp="1"/>
          </p:cNvSpPr>
          <p:nvPr>
            <p:ph idx="1"/>
          </p:nvPr>
        </p:nvSpPr>
        <p:spPr>
          <a:xfrm>
            <a:off x="5364088" y="2278008"/>
            <a:ext cx="3545011" cy="3829050"/>
          </a:xfrm>
        </p:spPr>
        <p:txBody>
          <a:bodyPr/>
          <a:lstStyle/>
          <a:p>
            <a:pPr eaLnBrk="1" hangingPunct="1">
              <a:buBlip>
                <a:blip r:embed="rId2"/>
              </a:buBlip>
            </a:pPr>
            <a:r>
              <a:rPr lang="cs-CZ" dirty="0"/>
              <a:t>s</a:t>
            </a:r>
            <a:r>
              <a:rPr lang="cs-CZ" dirty="0" smtClean="0"/>
              <a:t>ymbol useknuté hlavy se objevuje i v jiných jeho dílech, například na obrazu „Orfeus“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611560" y="615702"/>
            <a:ext cx="4456264" cy="5995928"/>
            <a:chOff x="611560" y="615702"/>
            <a:chExt cx="4456264" cy="5995928"/>
          </a:xfrm>
        </p:grpSpPr>
        <p:pic>
          <p:nvPicPr>
            <p:cNvPr id="5122" name="Picture 2" descr="Gustave Moreau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615702"/>
              <a:ext cx="4456264" cy="56265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11560" y="624229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5076053" y="548680"/>
            <a:ext cx="3384375" cy="6070062"/>
            <a:chOff x="5042968" y="500042"/>
            <a:chExt cx="3384958" cy="6070710"/>
          </a:xfrm>
        </p:grpSpPr>
        <p:pic>
          <p:nvPicPr>
            <p:cNvPr id="30723" name="Picture 2" descr="C:\Documents and Settings\Jelinkova\Dokumenty\Marcela\Výtvarná výchova\4.19.století\6.Symbolismus\1.Gustave Moreau 1826 -1898\6.Jason 1865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042968" y="500042"/>
              <a:ext cx="3384958" cy="57150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0724" name="Obdélník 6"/>
            <p:cNvSpPr>
              <a:spLocks noChangeArrowheads="1"/>
            </p:cNvSpPr>
            <p:nvPr/>
          </p:nvSpPr>
          <p:spPr bwMode="auto">
            <a:xfrm>
              <a:off x="5403073" y="6201381"/>
              <a:ext cx="2788423" cy="3693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 smtClean="0">
                  <a:latin typeface="Arial" panose="020B0604020202020204" pitchFamily="34" charset="0"/>
                  <a:cs typeface="Arial" panose="020B0604020202020204" pitchFamily="34" charset="0"/>
                </a:rPr>
                <a:t>15</a:t>
              </a:r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. Iásón a Médeia, 1865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827584" y="548680"/>
            <a:ext cx="3626412" cy="6083762"/>
            <a:chOff x="827584" y="548680"/>
            <a:chExt cx="3626412" cy="6083762"/>
          </a:xfrm>
        </p:grpSpPr>
        <p:pic>
          <p:nvPicPr>
            <p:cNvPr id="7170" name="Picture 2" descr="http://upload.wikimedia.org/wikipedia/commons/2/2a/Head_of_Orpheus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548680"/>
              <a:ext cx="3626412" cy="571443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Obdélník 6"/>
            <p:cNvSpPr>
              <a:spLocks noChangeArrowheads="1"/>
            </p:cNvSpPr>
            <p:nvPr/>
          </p:nvSpPr>
          <p:spPr bwMode="auto">
            <a:xfrm>
              <a:off x="1638040" y="6263110"/>
              <a:ext cx="190308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 smtClean="0">
                  <a:latin typeface="Arial" panose="020B0604020202020204" pitchFamily="34" charset="0"/>
                  <a:cs typeface="Arial" panose="020B0604020202020204" pitchFamily="34" charset="0"/>
                </a:rPr>
                <a:t>14. Orfeus, </a:t>
              </a:r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1865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 Léda s labutí, 1865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011167" y="1170794"/>
            <a:ext cx="5121666" cy="5714590"/>
            <a:chOff x="2051720" y="1224732"/>
            <a:chExt cx="5121666" cy="5714590"/>
          </a:xfrm>
        </p:grpSpPr>
        <p:pic>
          <p:nvPicPr>
            <p:cNvPr id="6146" name="Picture 2" descr="http://upload.wikimedia.org/wikipedia/commons/7/7c/MoreauLeda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720" y="1224732"/>
              <a:ext cx="5040560" cy="534525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732240" y="656999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900" dirty="0" smtClean="0"/>
              <a:t>Odilon Redon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0" dirty="0" smtClean="0">
                <a:solidFill>
                  <a:schemeClr val="tx1"/>
                </a:solidFill>
                <a:effectLst/>
              </a:rPr>
              <a:t>(1840 – 1916</a:t>
            </a:r>
            <a:r>
              <a:rPr lang="cs-CZ" b="0" dirty="0" smtClean="0">
                <a:solidFill>
                  <a:schemeClr val="tx1"/>
                </a:solidFill>
              </a:rPr>
              <a:t>)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752528" cy="5019257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vlastním jménem Bertrand-Jean Redon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francouzský malíř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představitel  symbolismu a dekadence  ve výtvarném umění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jeho </a:t>
            </a:r>
            <a:r>
              <a:rPr lang="cs-CZ" dirty="0"/>
              <a:t>tvorbu ovlivňovala nejen vlastní imaginace, ale i literatura, přírodověda a zejména hudba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důležitou </a:t>
            </a:r>
            <a:r>
              <a:rPr lang="cs-CZ" dirty="0"/>
              <a:t>inspirativní roli pro něj hrál </a:t>
            </a:r>
            <a:r>
              <a:rPr lang="cs-CZ" dirty="0" smtClean="0"/>
              <a:t>sen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cs-CZ" dirty="0"/>
              <a:t>někdy považován za předchůdce surrealismu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5436096" y="1700808"/>
            <a:ext cx="3121423" cy="4918649"/>
            <a:chOff x="5534658" y="1700133"/>
            <a:chExt cx="3121423" cy="4918649"/>
          </a:xfrm>
        </p:grpSpPr>
        <p:sp>
          <p:nvSpPr>
            <p:cNvPr id="2" name="Rectangle 1"/>
            <p:cNvSpPr/>
            <p:nvPr/>
          </p:nvSpPr>
          <p:spPr>
            <a:xfrm>
              <a:off x="5778253" y="6249450"/>
              <a:ext cx="269823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17. Autoportrét</a:t>
              </a:r>
              <a:r>
                <a:rPr lang="cs-CZ" dirty="0"/>
                <a:t>, asi 1880</a:t>
              </a: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34658" y="1700133"/>
              <a:ext cx="3121423" cy="45480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75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472" y="548680"/>
            <a:ext cx="4038600" cy="1296144"/>
          </a:xfrm>
        </p:spPr>
        <p:txBody>
          <a:bodyPr/>
          <a:lstStyle/>
          <a:p>
            <a:pPr algn="l"/>
            <a:r>
              <a:rPr lang="cs-CZ" dirty="0">
                <a:solidFill>
                  <a:srgbClr val="007033"/>
                </a:solidFill>
              </a:rPr>
              <a:t>Slzy, </a:t>
            </a:r>
            <a:r>
              <a:rPr lang="cs-CZ" dirty="0" smtClean="0">
                <a:solidFill>
                  <a:srgbClr val="007033"/>
                </a:solidFill>
              </a:rPr>
              <a:t>1878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855214"/>
            <a:ext cx="4038600" cy="4367877"/>
          </a:xfrm>
        </p:spPr>
        <p:txBody>
          <a:bodyPr/>
          <a:lstStyle/>
          <a:p>
            <a:r>
              <a:rPr lang="cs-CZ" dirty="0"/>
              <a:t>zhruba do roku 1890 v jeho uhlokresbách a grafikách dominovala černá barva</a:t>
            </a:r>
          </a:p>
          <a:p>
            <a:pPr lvl="1"/>
            <a:r>
              <a:rPr lang="cs-CZ" dirty="0"/>
              <a:t>považoval ji za základní</a:t>
            </a:r>
          </a:p>
          <a:p>
            <a:pPr lvl="1"/>
            <a:r>
              <a:rPr lang="cs-CZ" dirty="0"/>
              <a:t>práce vzniklé do této doby se tradičně nazývají </a:t>
            </a:r>
            <a:r>
              <a:rPr lang="cs-CZ" dirty="0" err="1"/>
              <a:t>noirs</a:t>
            </a:r>
            <a:r>
              <a:rPr lang="cs-CZ" dirty="0"/>
              <a:t> </a:t>
            </a:r>
            <a:r>
              <a:rPr lang="cs-CZ" dirty="0" smtClean="0"/>
              <a:t>= </a:t>
            </a:r>
            <a:r>
              <a:rPr lang="cs-CZ" dirty="0"/>
              <a:t>černá díla</a:t>
            </a:r>
          </a:p>
          <a:p>
            <a:pPr lvl="1"/>
            <a:r>
              <a:rPr lang="cs-CZ" dirty="0"/>
              <a:t>fantaskní bytosti</a:t>
            </a:r>
          </a:p>
          <a:p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4580745" y="980728"/>
            <a:ext cx="4148964" cy="5683703"/>
            <a:chOff x="4580745" y="980728"/>
            <a:chExt cx="4148964" cy="5683703"/>
          </a:xfrm>
        </p:grpSpPr>
        <p:pic>
          <p:nvPicPr>
            <p:cNvPr id="6" name="Picture 2" descr="http://upload.wikimedia.org/wikipedia/commons/4/41/Odilon_Redon_-_Tears_%28Les_Pleurs%29_-_Google_Art_Project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0745" y="980728"/>
              <a:ext cx="4123881" cy="53143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88563" y="62950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729814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4928602" y="673361"/>
            <a:ext cx="4016623" cy="5847054"/>
            <a:chOff x="4928602" y="673361"/>
            <a:chExt cx="4016623" cy="584705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28602" y="673361"/>
              <a:ext cx="4016623" cy="5847054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5436096" y="6151083"/>
              <a:ext cx="29803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20. Muž-kaktus,1881-1882</a:t>
              </a:r>
              <a:endParaRPr lang="cs-CZ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53384" y="749751"/>
            <a:ext cx="4065868" cy="5784885"/>
            <a:chOff x="653249" y="826142"/>
            <a:chExt cx="4065868" cy="5784885"/>
          </a:xfrm>
        </p:grpSpPr>
        <p:sp>
          <p:nvSpPr>
            <p:cNvPr id="7" name="TextBox 6"/>
            <p:cNvSpPr txBox="1"/>
            <p:nvPr/>
          </p:nvSpPr>
          <p:spPr>
            <a:xfrm>
              <a:off x="1259632" y="6241695"/>
              <a:ext cx="28905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19. Plakající pavouk,1881</a:t>
              </a:r>
              <a:endParaRPr lang="cs-CZ" dirty="0"/>
            </a:p>
          </p:txBody>
        </p:sp>
        <p:pic>
          <p:nvPicPr>
            <p:cNvPr id="10" name="Picture 2" descr="http://upload.wikimedia.org/wikipedia/commons/1/16/Redon_crying-spider.jpg?uselang=c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3249" y="826142"/>
              <a:ext cx="4065868" cy="540133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580838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4932040" y="980728"/>
            <a:ext cx="3667824" cy="5472607"/>
            <a:chOff x="544936" y="476672"/>
            <a:chExt cx="4387904" cy="6062279"/>
          </a:xfrm>
        </p:grpSpPr>
        <p:pic>
          <p:nvPicPr>
            <p:cNvPr id="11268" name="Picture 4" descr="http://upload.wikimedia.org/wikipedia/commons/d/d2/Redon_smiling-spider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936" y="476672"/>
              <a:ext cx="4387904" cy="554461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1061805" y="6129824"/>
              <a:ext cx="3703481" cy="40912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22. Smějící se pavouk, 1891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7544" y="980728"/>
            <a:ext cx="4104456" cy="5446806"/>
            <a:chOff x="467544" y="980728"/>
            <a:chExt cx="4104456" cy="5446806"/>
          </a:xfrm>
        </p:grpSpPr>
        <p:pic>
          <p:nvPicPr>
            <p:cNvPr id="11270" name="Picture 6" descr="http://upload.wikimedia.org/wikipedia/commons/6/69/Redon_spirit-waters.jpg?uselang=c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980728"/>
              <a:ext cx="4104456" cy="507747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27584" y="6058202"/>
              <a:ext cx="35060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21. Duch ochraňující vodu, </a:t>
              </a:r>
              <a:r>
                <a:rPr lang="cs-CZ" dirty="0" smtClean="0"/>
                <a:t>1878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6589790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0" y="269776"/>
            <a:ext cx="91440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 Ve snu </a:t>
            </a:r>
            <a:r>
              <a:rPr lang="cs-CZ" b="0" dirty="0" smtClean="0">
                <a:solidFill>
                  <a:schemeClr val="tx1"/>
                </a:solidFill>
                <a:effectLst/>
              </a:rPr>
              <a:t>–</a:t>
            </a:r>
            <a:r>
              <a:rPr lang="cs-CZ" b="0" dirty="0" smtClean="0">
                <a:effectLst/>
              </a:rPr>
              <a:t> </a:t>
            </a:r>
            <a:r>
              <a:rPr lang="cs-CZ" b="0" dirty="0" smtClean="0">
                <a:solidFill>
                  <a:schemeClr val="tx1"/>
                </a:solidFill>
                <a:effectLst/>
              </a:rPr>
              <a:t>litografické album podle E. A. </a:t>
            </a:r>
            <a:r>
              <a:rPr lang="cs-CZ" b="0" dirty="0" err="1" smtClean="0">
                <a:solidFill>
                  <a:schemeClr val="tx1"/>
                </a:solidFill>
                <a:effectLst/>
              </a:rPr>
              <a:t>Poa</a:t>
            </a:r>
            <a:r>
              <a:rPr lang="cs-CZ" b="0" dirty="0" smtClean="0">
                <a:solidFill>
                  <a:schemeClr val="tx1"/>
                </a:solidFill>
                <a:effectLst/>
              </a:rPr>
              <a:t>, 1898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627584"/>
            <a:ext cx="4464496" cy="4033664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průběhu let </a:t>
            </a:r>
            <a:r>
              <a:rPr lang="cs-CZ" dirty="0" smtClean="0"/>
              <a:t>1879–1899 vydal  </a:t>
            </a:r>
            <a:r>
              <a:rPr lang="cs-CZ" dirty="0"/>
              <a:t>deset litografických </a:t>
            </a:r>
            <a:r>
              <a:rPr lang="cs-CZ" dirty="0" smtClean="0"/>
              <a:t>alb</a:t>
            </a:r>
          </a:p>
          <a:p>
            <a:r>
              <a:rPr lang="cs-CZ" dirty="0"/>
              <a:t>byl v blízkém kontaktu se symbolistickými básníky</a:t>
            </a:r>
          </a:p>
          <a:p>
            <a:r>
              <a:rPr lang="cs-CZ" dirty="0"/>
              <a:t>je také nazýván prvním moderním malířem pocitů úzkosti a </a:t>
            </a:r>
            <a:r>
              <a:rPr lang="cs-CZ" dirty="0" smtClean="0"/>
              <a:t>nevědomí</a:t>
            </a:r>
          </a:p>
          <a:p>
            <a:pPr lvl="1"/>
            <a:r>
              <a:rPr lang="cs-CZ" dirty="0" smtClean="0"/>
              <a:t>surrealismus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860032" y="1503167"/>
            <a:ext cx="4001776" cy="5319501"/>
            <a:chOff x="4860032" y="1412776"/>
            <a:chExt cx="4001776" cy="5319501"/>
          </a:xfrm>
        </p:grpSpPr>
        <p:pic>
          <p:nvPicPr>
            <p:cNvPr id="12290" name="Picture 2" descr="http://upload.wikimedia.org/wikipedia/commons/4/49/Redon.eye-balloon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1412776"/>
              <a:ext cx="4001776" cy="49685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5868144" y="6362945"/>
              <a:ext cx="21082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23. Oko jako </a:t>
              </a:r>
              <a:r>
                <a:rPr lang="cs-CZ" dirty="0" smtClean="0"/>
                <a:t>balón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2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  <p:bldP spid="2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 </a:t>
            </a:r>
            <a:r>
              <a:rPr lang="cs-CZ" dirty="0" smtClean="0">
                <a:solidFill>
                  <a:srgbClr val="007033"/>
                </a:solidFill>
              </a:rPr>
              <a:t>Zavřené oči, 1890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331640"/>
            <a:ext cx="4038600" cy="4525963"/>
          </a:xfrm>
        </p:spPr>
        <p:txBody>
          <a:bodyPr/>
          <a:lstStyle/>
          <a:p>
            <a:r>
              <a:rPr lang="cs-CZ" dirty="0"/>
              <a:t>druhá etapa tvorby – po roce 1890</a:t>
            </a:r>
          </a:p>
          <a:p>
            <a:pPr lvl="1"/>
            <a:r>
              <a:rPr lang="cs-CZ" dirty="0"/>
              <a:t>narození druhého syna, </a:t>
            </a:r>
            <a:r>
              <a:rPr lang="cs-CZ" dirty="0" err="1"/>
              <a:t>Ariho</a:t>
            </a:r>
            <a:r>
              <a:rPr lang="cs-CZ" dirty="0"/>
              <a:t> (prvorozený zemřel po půl roce) </a:t>
            </a:r>
          </a:p>
          <a:p>
            <a:pPr lvl="1"/>
            <a:r>
              <a:rPr lang="cs-CZ" dirty="0"/>
              <a:t>malíř přehodnotil svůj způsob tvorby </a:t>
            </a:r>
          </a:p>
          <a:p>
            <a:pPr lvl="1"/>
            <a:r>
              <a:rPr lang="cs-CZ" dirty="0"/>
              <a:t>hlavní malířskou technikou se stal pastel</a:t>
            </a:r>
          </a:p>
          <a:p>
            <a:pPr lvl="1"/>
            <a:r>
              <a:rPr lang="cs-CZ" dirty="0"/>
              <a:t>postupně mizí fantaskní bytosti </a:t>
            </a:r>
          </a:p>
          <a:p>
            <a:pPr lvl="1"/>
            <a:r>
              <a:rPr lang="cs-CZ" dirty="0"/>
              <a:t>dílo se stává lyričtější a barevné</a:t>
            </a:r>
          </a:p>
          <a:p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4621755" y="1331640"/>
            <a:ext cx="4342733" cy="5526360"/>
            <a:chOff x="4621755" y="1331640"/>
            <a:chExt cx="4342733" cy="5526360"/>
          </a:xfrm>
        </p:grpSpPr>
        <p:pic>
          <p:nvPicPr>
            <p:cNvPr id="15362" name="Picture 2" descr="http://upload.wikimedia.org/wikipedia/commons/f/fb/Redon.yeux-clos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1755" y="1331640"/>
              <a:ext cx="4270725" cy="51797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523342" y="648866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24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3610744" cy="1143000"/>
          </a:xfrm>
        </p:spPr>
        <p:txBody>
          <a:bodyPr/>
          <a:lstStyle/>
          <a:p>
            <a:pPr algn="l"/>
            <a:r>
              <a:rPr lang="cs-CZ" dirty="0" smtClean="0"/>
              <a:t>Mlčení,</a:t>
            </a:r>
            <a:br>
              <a:rPr lang="cs-CZ" dirty="0" smtClean="0"/>
            </a:br>
            <a:r>
              <a:rPr lang="cs-CZ" dirty="0" smtClean="0"/>
              <a:t>asi </a:t>
            </a:r>
            <a:r>
              <a:rPr lang="cs-CZ" dirty="0"/>
              <a:t>1895-1900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139952" y="548680"/>
            <a:ext cx="4689618" cy="6336704"/>
            <a:chOff x="4139952" y="548680"/>
            <a:chExt cx="4689618" cy="6336704"/>
          </a:xfrm>
        </p:grpSpPr>
        <p:pic>
          <p:nvPicPr>
            <p:cNvPr id="16386" name="Picture 2" descr="http://upload.wikimedia.org/wikipedia/commons/8/8d/Le_Silence_O_Redon_Lille_2918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548680"/>
              <a:ext cx="4617068" cy="597688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388424" y="651605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692191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216" y="188640"/>
            <a:ext cx="3178696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33"/>
                </a:solidFill>
              </a:rPr>
              <a:t>Budha, 1905</a:t>
            </a:r>
            <a:endParaRPr lang="cs-CZ" dirty="0">
              <a:solidFill>
                <a:srgbClr val="007033"/>
              </a:solidFill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 bwMode="auto">
          <a:xfrm>
            <a:off x="4572000" y="188640"/>
            <a:ext cx="4283969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solidFill>
                  <a:srgbClr val="007033"/>
                </a:solidFill>
              </a:rPr>
              <a:t>Druidka, asi 1893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87748" y="1267069"/>
            <a:ext cx="3544193" cy="5239109"/>
            <a:chOff x="487748" y="1267069"/>
            <a:chExt cx="3544193" cy="5239109"/>
          </a:xfrm>
        </p:grpSpPr>
        <p:pic>
          <p:nvPicPr>
            <p:cNvPr id="38915" name="Picture 3" descr="C:\Documents and Settings\Jelinkova\Dokumenty\Marcela\Výtvarná výchova\4.19.století\6.Symbolismus\3.Odilon Redon (1840 - 1916)\12.Budha 1905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87748" y="1267069"/>
              <a:ext cx="3544193" cy="48697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3559339" y="613684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26</a:t>
              </a:r>
              <a:endParaRPr lang="cs-CZ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788113" y="1256116"/>
            <a:ext cx="3969449" cy="5265006"/>
            <a:chOff x="4788113" y="1256116"/>
            <a:chExt cx="3969449" cy="5265006"/>
          </a:xfrm>
        </p:grpSpPr>
        <p:pic>
          <p:nvPicPr>
            <p:cNvPr id="1026" name="Picture 2" descr="http://upload.wikimedia.org/wikipedia/commons/0/0c/Redon_druidess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113" y="1256116"/>
              <a:ext cx="3869721" cy="488073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316416" y="615179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27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457200" y="476672"/>
            <a:ext cx="8229600" cy="940966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 kern="1200">
                <a:solidFill>
                  <a:srgbClr val="7030A0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7030A0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Ofélie, 1900 - 1905</a:t>
            </a:r>
            <a:endParaRPr lang="cs-CZ" dirty="0">
              <a:solidFill>
                <a:srgbClr val="007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619672" y="1628800"/>
            <a:ext cx="6129778" cy="4833828"/>
            <a:chOff x="1619672" y="1628800"/>
            <a:chExt cx="6129778" cy="4833828"/>
          </a:xfrm>
        </p:grpSpPr>
        <p:pic>
          <p:nvPicPr>
            <p:cNvPr id="39941" name="Picture 2" descr="C:\Documents and Settings\Jelinkova\Dokumenty\Marcela\Výtvarná výchova\4.19.století\6.Symbolismus\3.Odilon Redon (1840 - 1916)\13.Ofélie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-5400000">
              <a:off x="2385892" y="862580"/>
              <a:ext cx="4464496" cy="599693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7308304" y="60932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Lastura, 1912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619672" y="1268760"/>
            <a:ext cx="5985762" cy="5309251"/>
            <a:chOff x="1619672" y="1268760"/>
            <a:chExt cx="5985762" cy="5309251"/>
          </a:xfrm>
        </p:grpSpPr>
        <p:pic>
          <p:nvPicPr>
            <p:cNvPr id="13314" name="Picture 2" descr="http://upload.wikimedia.org/wikipedia/commons/2/22/Redon.coquille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1268760"/>
              <a:ext cx="5904656" cy="49399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164288" y="620867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29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2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Kyklop, 1914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500916" y="1225820"/>
            <a:ext cx="4231324" cy="5625916"/>
            <a:chOff x="2500916" y="1225820"/>
            <a:chExt cx="4231324" cy="5625916"/>
          </a:xfrm>
        </p:grpSpPr>
        <p:pic>
          <p:nvPicPr>
            <p:cNvPr id="14338" name="Picture 2" descr="http://upload.wikimedia.org/wikipedia/commons/e/e9/Redon.cyclops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0916" y="1225820"/>
              <a:ext cx="4142167" cy="52565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228184" y="6482404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30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323528" y="413707"/>
            <a:ext cx="4036392" cy="6201406"/>
            <a:chOff x="323528" y="413707"/>
            <a:chExt cx="4036392" cy="6201406"/>
          </a:xfrm>
        </p:grpSpPr>
        <p:pic>
          <p:nvPicPr>
            <p:cNvPr id="3074" name="Picture 2" descr="http://upload.wikimedia.org/wikipedia/commons/5/56/Odilon_Redon_-_Vase_of_Flowers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413707"/>
              <a:ext cx="4032448" cy="62014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918774" y="622630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31</a:t>
              </a:r>
              <a:endParaRPr lang="cs-CZ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645620" y="413706"/>
            <a:ext cx="4246860" cy="6201407"/>
            <a:chOff x="4645620" y="413706"/>
            <a:chExt cx="4246860" cy="6201407"/>
          </a:xfrm>
        </p:grpSpPr>
        <p:pic>
          <p:nvPicPr>
            <p:cNvPr id="3076" name="Picture 4" descr="http://upload.wikimedia.org/wikipedia/commons/0/01/Odilon_Redon_001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5620" y="413706"/>
              <a:ext cx="4246860" cy="620140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451334" y="622630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384345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fr-FR" sz="4900" dirty="0" smtClean="0"/>
              <a:t>Puvis de Chavannes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0" dirty="0" smtClean="0">
                <a:solidFill>
                  <a:schemeClr val="tx1"/>
                </a:solidFill>
                <a:effectLst/>
              </a:rPr>
              <a:t>(</a:t>
            </a:r>
            <a:r>
              <a:rPr lang="fr-FR" b="0" dirty="0" smtClean="0">
                <a:solidFill>
                  <a:schemeClr val="tx1"/>
                </a:solidFill>
                <a:effectLst/>
              </a:rPr>
              <a:t>1824 –</a:t>
            </a:r>
            <a:r>
              <a:rPr lang="cs-CZ" b="0" dirty="0" smtClean="0">
                <a:solidFill>
                  <a:schemeClr val="tx1"/>
                </a:solidFill>
                <a:effectLst/>
              </a:rPr>
              <a:t> </a:t>
            </a:r>
            <a:r>
              <a:rPr lang="fr-FR" b="0" dirty="0" smtClean="0">
                <a:solidFill>
                  <a:schemeClr val="tx1"/>
                </a:solidFill>
                <a:effectLst/>
              </a:rPr>
              <a:t>1898</a:t>
            </a:r>
            <a:r>
              <a:rPr lang="cs-CZ" b="0" dirty="0" smtClean="0">
                <a:solidFill>
                  <a:schemeClr val="tx1"/>
                </a:solidFill>
                <a:effectLst/>
              </a:rPr>
              <a:t>)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34342"/>
            <a:ext cx="4752528" cy="45259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francouzský malíř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prostá alegoričnost </a:t>
            </a:r>
            <a:r>
              <a:rPr lang="cs-CZ" dirty="0" smtClean="0"/>
              <a:t>obrazů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jednoduchá </a:t>
            </a:r>
            <a:r>
              <a:rPr lang="cs-CZ" dirty="0"/>
              <a:t>barevnost, </a:t>
            </a:r>
            <a:r>
              <a:rPr lang="cs-CZ" dirty="0" smtClean="0"/>
              <a:t>přísná kompozice </a:t>
            </a:r>
            <a:r>
              <a:rPr lang="cs-CZ" dirty="0"/>
              <a:t>a </a:t>
            </a:r>
            <a:r>
              <a:rPr lang="cs-CZ" dirty="0" smtClean="0"/>
              <a:t>uměřená </a:t>
            </a:r>
            <a:r>
              <a:rPr lang="cs-CZ" dirty="0"/>
              <a:t>velikost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oživil umění monumentální freskové malby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úspěšný i jako dekoratér veřejných budov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cs-CZ" dirty="0" smtClean="0"/>
              <a:t>vyzdobil např. pařížský Pantheon a pařížskou radnici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5364088" y="1667271"/>
            <a:ext cx="3307928" cy="4826119"/>
            <a:chOff x="5364088" y="1667271"/>
            <a:chExt cx="3307928" cy="4826119"/>
          </a:xfrm>
        </p:grpSpPr>
        <p:pic>
          <p:nvPicPr>
            <p:cNvPr id="5122" name="Picture 2" descr="File:Puvis de Chavanne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1667271"/>
              <a:ext cx="3134207" cy="439182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30870" y="612405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33</a:t>
              </a:r>
              <a:endParaRPr lang="cs-CZ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pl-PL" dirty="0" smtClean="0"/>
              <a:t> Nymfy na břehu mořském, 1879</a:t>
            </a:r>
            <a:endParaRPr lang="cs-CZ" dirty="0" smtClean="0"/>
          </a:p>
        </p:txBody>
      </p:sp>
      <p:grpSp>
        <p:nvGrpSpPr>
          <p:cNvPr id="3" name="Group 2"/>
          <p:cNvGrpSpPr/>
          <p:nvPr/>
        </p:nvGrpSpPr>
        <p:grpSpPr>
          <a:xfrm>
            <a:off x="2676601" y="1268760"/>
            <a:ext cx="3839615" cy="5553908"/>
            <a:chOff x="2676601" y="1268760"/>
            <a:chExt cx="3839615" cy="5553908"/>
          </a:xfrm>
        </p:grpSpPr>
        <p:pic>
          <p:nvPicPr>
            <p:cNvPr id="6146" name="Picture 2" descr="http://upload.wikimedia.org/wikipedia/commons/a/a9/Pierre_Puvis_de_Chavannes_-_Young_Girls_by_the_Seaside_-_Google_Art_Project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6601" y="1268760"/>
              <a:ext cx="3790798" cy="51853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075070" y="645333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34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 Chudý rybář, 1881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357313" y="1214438"/>
            <a:ext cx="6464145" cy="5427107"/>
            <a:chOff x="1357313" y="1214438"/>
            <a:chExt cx="6464145" cy="5427107"/>
          </a:xfrm>
        </p:grpSpPr>
        <p:pic>
          <p:nvPicPr>
            <p:cNvPr id="41986" name="Picture 2" descr="C:\Documents and Settings\Jelinkova\Dokumenty\Marcela\Výtvarná výchova\4.19.století\6.Symbolismus\2.Puvis de Chavannes 1824 -1898\2.Chudý rybář1881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357313" y="1214438"/>
              <a:ext cx="6357937" cy="50577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" name="TextBox 1"/>
            <p:cNvSpPr txBox="1"/>
            <p:nvPr/>
          </p:nvSpPr>
          <p:spPr>
            <a:xfrm>
              <a:off x="7380312" y="627221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35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Sen, 1883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433896" y="1417638"/>
            <a:ext cx="6315554" cy="5398218"/>
            <a:chOff x="1433896" y="1417638"/>
            <a:chExt cx="6315554" cy="5398218"/>
          </a:xfrm>
        </p:grpSpPr>
        <p:pic>
          <p:nvPicPr>
            <p:cNvPr id="8194" name="Picture 2" descr="http://upload.wikimedia.org/wikipedia/commons/f/f0/Pierre-C%C3%A9cile_Puvis_de_Chavannes_00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3896" y="1417638"/>
              <a:ext cx="6276207" cy="502888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308304" y="644652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102967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Žena na pláži, 1887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2099917" y="1340768"/>
            <a:ext cx="5001461" cy="5409892"/>
            <a:chOff x="2099917" y="1340768"/>
            <a:chExt cx="5001461" cy="5409892"/>
          </a:xfrm>
        </p:grpSpPr>
        <p:pic>
          <p:nvPicPr>
            <p:cNvPr id="7170" name="Picture 2" descr="http://upload.wikimedia.org/wikipedia/commons/a/a1/Pierre_Puvis_de_Chavannes_-_Woman_on_the_Beach_-_WGA18535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99917" y="1340768"/>
              <a:ext cx="4944166" cy="50405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660232" y="638132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37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957" y="4149080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2267744" y="1859340"/>
            <a:ext cx="463139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KONEC</a:t>
            </a:r>
            <a:endParaRPr lang="cs-CZ" sz="96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4048" y="566124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4476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4.72222E-6 3.33333E-6 L 4.72222E-6 -0.07223 " pathEditMode="relative" rAng="0" ptsTypes="AA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4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400"/>
                            </p:stCondLst>
                            <p:childTnLst>
                              <p:par>
                                <p:cTn id="29" presetID="30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INTERAKTIVNÍ ČÁST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</a:p>
        </p:txBody>
      </p:sp>
    </p:spTree>
    <p:extLst>
      <p:ext uri="{BB962C8B-B14F-4D97-AF65-F5344CB8AC3E}">
        <p14:creationId xmlns:p14="http://schemas.microsoft.com/office/powerpoint/2010/main" val="37644519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Co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neznamená řecké slovo „symbolon“?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611560" y="1922033"/>
            <a:ext cx="3960440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3234680"/>
            <a:ext cx="3960440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1560" y="4581128"/>
            <a:ext cx="3960440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4797152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99592" y="2117623"/>
            <a:ext cx="14430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symbol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99592" y="3429000"/>
            <a:ext cx="12426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pojem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899592" y="4776718"/>
            <a:ext cx="9845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znak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857971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3508" y="26064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Které časové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vymezení nejvíce vystihuje epochu symbolismu?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611560" y="1922033"/>
            <a:ext cx="4968553" cy="914400"/>
            <a:chOff x="611560" y="1922033"/>
            <a:chExt cx="3960441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768433" y="1922033"/>
              <a:ext cx="803568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3234680"/>
            <a:ext cx="4968552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2" action="ppaction://hlinksldjump"/>
            </p:cNvPr>
            <p:cNvSpPr/>
            <p:nvPr/>
          </p:nvSpPr>
          <p:spPr>
            <a:xfrm>
              <a:off x="3768432" y="1922033"/>
              <a:ext cx="803568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52403" y="4581128"/>
            <a:ext cx="4927710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3" action="ppaction://hlinksldjump"/>
            </p:cNvPr>
            <p:cNvSpPr/>
            <p:nvPr/>
          </p:nvSpPr>
          <p:spPr>
            <a:xfrm>
              <a:off x="3761772" y="1922033"/>
              <a:ext cx="810228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4797152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52403" y="2117623"/>
            <a:ext cx="3741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60. – 70. léta 19</a:t>
            </a:r>
            <a:r>
              <a:rPr lang="cs-CZ" sz="2800" b="1" dirty="0" smtClean="0"/>
              <a:t>. stol</a:t>
            </a:r>
            <a:r>
              <a:rPr lang="cs-CZ" sz="2800" b="1" dirty="0"/>
              <a:t>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83568" y="3429000"/>
            <a:ext cx="3741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70. – 80. léta 19</a:t>
            </a:r>
            <a:r>
              <a:rPr lang="cs-CZ" sz="2800" b="1" dirty="0" smtClean="0"/>
              <a:t>. stol</a:t>
            </a:r>
            <a:r>
              <a:rPr lang="cs-CZ" sz="2800" b="1" dirty="0"/>
              <a:t>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55576" y="4776718"/>
            <a:ext cx="3741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80. – 90. léta 19</a:t>
            </a:r>
            <a:r>
              <a:rPr lang="cs-CZ" sz="2800" b="1" dirty="0" smtClean="0"/>
              <a:t>. stol</a:t>
            </a:r>
            <a:r>
              <a:rPr lang="cs-CZ" sz="28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Která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z těchto charakteristik se nehodí pro symbolismus?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323528" y="1772816"/>
            <a:ext cx="8568952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4114800" y="1922033"/>
              <a:ext cx="4572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23528" y="2996952"/>
            <a:ext cx="8568952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4114800" y="1922033"/>
              <a:ext cx="4572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23528" y="4293096"/>
            <a:ext cx="8568952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2" action="ppaction://hlinksldjump"/>
            </p:cNvPr>
            <p:cNvSpPr/>
            <p:nvPr/>
          </p:nvSpPr>
          <p:spPr>
            <a:xfrm>
              <a:off x="4114800" y="1922033"/>
              <a:ext cx="4572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681936" y="5223520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7544" y="1844824"/>
            <a:ext cx="73637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Symbolismus vznikl jako reakce na naturalismus v literatuře a impresionismus  v malířství.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67544" y="3068960"/>
            <a:ext cx="73637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Symbolisté odmítají imaginaci, metaforu, podobenství a mystiku.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7544" y="4326195"/>
            <a:ext cx="743572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Umělci se nesnaží napodobovat realitu, ale spíše </a:t>
            </a:r>
            <a:r>
              <a:rPr lang="cs-CZ" sz="2400" b="1" dirty="0" smtClean="0"/>
              <a:t>vyjadřovat </a:t>
            </a:r>
            <a:r>
              <a:rPr lang="cs-CZ" sz="2400" b="1" dirty="0"/>
              <a:t>duchovní představy</a:t>
            </a:r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Který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z uvedených malířů se inspiroval biblickou postavou Salome?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611560" y="1922033"/>
            <a:ext cx="5184576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856921" y="1922033"/>
              <a:ext cx="715079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3234680"/>
            <a:ext cx="5184576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2" action="ppaction://hlinksldjump"/>
            </p:cNvPr>
            <p:cNvSpPr/>
            <p:nvPr/>
          </p:nvSpPr>
          <p:spPr>
            <a:xfrm>
              <a:off x="3856921" y="1922033"/>
              <a:ext cx="715079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1560" y="4581128"/>
            <a:ext cx="5184576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3" action="ppaction://hlinksldjump"/>
            </p:cNvPr>
            <p:cNvSpPr/>
            <p:nvPr/>
          </p:nvSpPr>
          <p:spPr>
            <a:xfrm>
              <a:off x="3856921" y="1922033"/>
              <a:ext cx="715079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4797152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99592" y="2117623"/>
            <a:ext cx="36824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Puvis</a:t>
            </a:r>
            <a:r>
              <a:rPr lang="cs-CZ" sz="2800" b="1" dirty="0" smtClean="0"/>
              <a:t> de </a:t>
            </a:r>
            <a:r>
              <a:rPr lang="cs-CZ" sz="2800" b="1" dirty="0" err="1" smtClean="0"/>
              <a:t>Chavannes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899592" y="3429000"/>
            <a:ext cx="25394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Odilon</a:t>
            </a:r>
            <a:r>
              <a:rPr lang="cs-CZ" sz="2800" b="1" dirty="0" smtClean="0"/>
              <a:t> </a:t>
            </a:r>
            <a:r>
              <a:rPr lang="cs-CZ" sz="2800" b="1" dirty="0" err="1"/>
              <a:t>Redon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899592" y="4776718"/>
            <a:ext cx="2983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Gustave </a:t>
            </a:r>
            <a:r>
              <a:rPr lang="cs-CZ" sz="2800" b="1" dirty="0" err="1"/>
              <a:t>Moreau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pl-PL" sz="4000" dirty="0" smtClean="0">
                <a:solidFill>
                  <a:schemeClr val="accent2">
                    <a:lumMod val="75000"/>
                  </a:schemeClr>
                </a:solidFill>
              </a:rPr>
              <a:t>Na </a:t>
            </a:r>
            <a:r>
              <a:rPr lang="pl-PL" sz="4000" dirty="0">
                <a:solidFill>
                  <a:schemeClr val="accent2">
                    <a:lumMod val="75000"/>
                  </a:schemeClr>
                </a:solidFill>
              </a:rPr>
              <a:t>kterém z těchto obrazů Salome nenajdete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11560" y="1772816"/>
            <a:ext cx="6696744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4038864" y="1922033"/>
              <a:ext cx="533136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2996952"/>
            <a:ext cx="6696744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4038864" y="1922033"/>
              <a:ext cx="533136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1560" y="4293096"/>
            <a:ext cx="6696744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3" action="ppaction://hlinksldjump"/>
            </p:cNvPr>
            <p:cNvSpPr/>
            <p:nvPr/>
          </p:nvSpPr>
          <p:spPr>
            <a:xfrm>
              <a:off x="4038864" y="1922033"/>
              <a:ext cx="533136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7092280" y="5128231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99592" y="1988840"/>
            <a:ext cx="21836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Zavřené oči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99592" y="3212976"/>
            <a:ext cx="14430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Zjevení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899592" y="4509120"/>
            <a:ext cx="53383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Salome tančí před Herodesem</a:t>
            </a:r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pt-BR" sz="4000" dirty="0" smtClean="0">
                <a:solidFill>
                  <a:schemeClr val="accent2">
                    <a:lumMod val="75000"/>
                  </a:schemeClr>
                </a:solidFill>
              </a:rPr>
              <a:t>Kdo </a:t>
            </a:r>
            <a:r>
              <a:rPr lang="pt-BR" sz="4000" dirty="0">
                <a:solidFill>
                  <a:schemeClr val="accent2">
                    <a:lumMod val="75000"/>
                  </a:schemeClr>
                </a:solidFill>
              </a:rPr>
              <a:t>„chudý</a:t>
            </a:r>
            <a:r>
              <a:rPr lang="pt-BR" sz="4000" dirty="0" smtClean="0">
                <a:solidFill>
                  <a:schemeClr val="accent2">
                    <a:lumMod val="75000"/>
                  </a:schemeClr>
                </a:solidFill>
              </a:rPr>
              <a:t>“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pt-BR" sz="4000" dirty="0" smtClean="0">
                <a:solidFill>
                  <a:schemeClr val="accent2">
                    <a:lumMod val="75000"/>
                  </a:schemeClr>
                </a:solidFill>
              </a:rPr>
              <a:t>je </a:t>
            </a:r>
            <a:r>
              <a:rPr lang="pt-BR" sz="4000" dirty="0">
                <a:solidFill>
                  <a:schemeClr val="accent2">
                    <a:lumMod val="75000"/>
                  </a:schemeClr>
                </a:solidFill>
              </a:rPr>
              <a:t>namalovaný na slavném obraze Puvis de Chavannes?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11560" y="1922033"/>
            <a:ext cx="3960440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3234680"/>
            <a:ext cx="3960440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1560" y="4581128"/>
            <a:ext cx="3960440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4797152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99592" y="2117623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rybář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899592" y="3429000"/>
            <a:ext cx="8242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kraj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899592" y="4776718"/>
            <a:ext cx="12650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pastýř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Kdo je autorem tohoto obrazu?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541281" y="1464833"/>
            <a:ext cx="3960440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572000" y="2675754"/>
            <a:ext cx="3960440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565374" y="3952220"/>
            <a:ext cx="3960440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5034880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716016" y="1660423"/>
            <a:ext cx="26388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Odilon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Redon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4716016" y="2852936"/>
            <a:ext cx="24994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Paul </a:t>
            </a:r>
            <a:r>
              <a:rPr lang="cs-CZ" sz="2800" b="1" dirty="0" err="1" smtClean="0"/>
              <a:t>Gauguin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4716016" y="4147810"/>
            <a:ext cx="2983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Gustave </a:t>
            </a:r>
            <a:r>
              <a:rPr lang="cs-CZ" sz="2800" b="1" dirty="0" err="1" smtClean="0"/>
              <a:t>Moreau</a:t>
            </a:r>
            <a:endParaRPr lang="cs-CZ" sz="2800" b="1" dirty="0"/>
          </a:p>
        </p:txBody>
      </p:sp>
      <p:pic>
        <p:nvPicPr>
          <p:cNvPr id="19" name="Picture 2" descr="http://upload.wikimedia.org/wikipedia/commons/e/e9/Redon.cyclops.jpg?uselang=c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93786"/>
            <a:ext cx="3206527" cy="40692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3314031" y="53012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Jak se jmenuje litografické album O. </a:t>
            </a:r>
            <a:r>
              <a:rPr lang="cs-CZ" sz="4000" dirty="0" err="1" smtClean="0">
                <a:solidFill>
                  <a:schemeClr val="accent2">
                    <a:lumMod val="75000"/>
                  </a:schemeClr>
                </a:solidFill>
              </a:rPr>
              <a:t>Redona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inspirované dílem E. A. </a:t>
            </a:r>
            <a:r>
              <a:rPr lang="cs-CZ" sz="4000" dirty="0" err="1" smtClean="0">
                <a:solidFill>
                  <a:schemeClr val="accent2">
                    <a:lumMod val="75000"/>
                  </a:schemeClr>
                </a:solidFill>
              </a:rPr>
              <a:t>Poa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11560" y="1922033"/>
            <a:ext cx="3960440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3234680"/>
            <a:ext cx="3960440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1560" y="4581128"/>
            <a:ext cx="3960440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4797152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8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99592" y="2117623"/>
            <a:ext cx="22413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Oko a balon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899592" y="3429000"/>
            <a:ext cx="13430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Ve snu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899592" y="4776718"/>
            <a:ext cx="14045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Havran</a:t>
            </a:r>
            <a:endParaRPr lang="cs-CZ" sz="2800" b="1" dirty="0"/>
          </a:p>
        </p:txBody>
      </p:sp>
      <p:pic>
        <p:nvPicPr>
          <p:cNvPr id="19" name="Picture 2" descr="http://upload.wikimedia.org/wikipedia/commons/4/49/Redon.eye-balloon.jpg?uselang=c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904" y="1778552"/>
            <a:ext cx="2345592" cy="2912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7252350" y="4333985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23</a:t>
            </a:r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Kdy vyšel Manifest symbolismu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11560" y="1922033"/>
            <a:ext cx="3960440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11560" y="3234680"/>
            <a:ext cx="3960440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3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1560" y="4581128"/>
            <a:ext cx="3960440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2" action="ppaction://hlinksldjump"/>
            </p:cNvPr>
            <p:cNvSpPr/>
            <p:nvPr/>
          </p:nvSpPr>
          <p:spPr>
            <a:xfrm>
              <a:off x="3657600" y="1922033"/>
              <a:ext cx="914400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Slunce 15">
            <a:hlinkClick r:id="rId4" action="ppaction://hlinksldjump"/>
          </p:cNvPr>
          <p:cNvSpPr/>
          <p:nvPr/>
        </p:nvSpPr>
        <p:spPr>
          <a:xfrm>
            <a:off x="6804248" y="4797152"/>
            <a:ext cx="1778496" cy="1634480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9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99592" y="2117623"/>
            <a:ext cx="9861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1884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899592" y="3429000"/>
            <a:ext cx="9861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1886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899592" y="4776718"/>
            <a:ext cx="9861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1888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unce 15">
            <a:hlinkClick r:id="rId2" action="ppaction://hlinksldjump"/>
          </p:cNvPr>
          <p:cNvSpPr/>
          <p:nvPr/>
        </p:nvSpPr>
        <p:spPr>
          <a:xfrm>
            <a:off x="6516216" y="4890864"/>
            <a:ext cx="2066528" cy="1850504"/>
          </a:xfrm>
          <a:prstGeom prst="sun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Kdo namaloval tento obraz?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72683" y="1922033"/>
            <a:ext cx="4559356" cy="914400"/>
            <a:chOff x="611560" y="1922033"/>
            <a:chExt cx="3960440" cy="914400"/>
          </a:xfrm>
        </p:grpSpPr>
        <p:sp>
          <p:nvSpPr>
            <p:cNvPr id="6" name="Obdélník 5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hlinkClick r:id="rId3" action="ppaction://hlinksldjump"/>
            </p:cNvPr>
            <p:cNvSpPr/>
            <p:nvPr/>
          </p:nvSpPr>
          <p:spPr>
            <a:xfrm>
              <a:off x="3696314" y="1922033"/>
              <a:ext cx="875686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72683" y="3234680"/>
            <a:ext cx="4559356" cy="914400"/>
            <a:chOff x="611560" y="1922033"/>
            <a:chExt cx="3960440" cy="914400"/>
          </a:xfrm>
        </p:grpSpPr>
        <p:sp>
          <p:nvSpPr>
            <p:cNvPr id="11" name="Obdélník 10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hlinkClick r:id="rId4" action="ppaction://hlinksldjump"/>
            </p:cNvPr>
            <p:cNvSpPr/>
            <p:nvPr/>
          </p:nvSpPr>
          <p:spPr>
            <a:xfrm>
              <a:off x="3696314" y="1922033"/>
              <a:ext cx="875684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23527" y="4581128"/>
            <a:ext cx="4608509" cy="914400"/>
            <a:chOff x="611560" y="1922033"/>
            <a:chExt cx="3960440" cy="914400"/>
          </a:xfrm>
        </p:grpSpPr>
        <p:sp>
          <p:nvSpPr>
            <p:cNvPr id="14" name="Obdélník 13"/>
            <p:cNvSpPr/>
            <p:nvPr/>
          </p:nvSpPr>
          <p:spPr>
            <a:xfrm>
              <a:off x="611560" y="1922033"/>
              <a:ext cx="3960440" cy="9144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hlinkClick r:id="rId4" action="ppaction://hlinksldjump"/>
            </p:cNvPr>
            <p:cNvSpPr/>
            <p:nvPr/>
          </p:nvSpPr>
          <p:spPr>
            <a:xfrm>
              <a:off x="3705657" y="1922033"/>
              <a:ext cx="866343" cy="914400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bdélník 17"/>
          <p:cNvSpPr/>
          <p:nvPr/>
        </p:nvSpPr>
        <p:spPr>
          <a:xfrm>
            <a:off x="323528" y="2117623"/>
            <a:ext cx="39398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Puvis</a:t>
            </a:r>
            <a:r>
              <a:rPr lang="cs-CZ" sz="2800" b="1" dirty="0" smtClean="0"/>
              <a:t> de </a:t>
            </a:r>
            <a:r>
              <a:rPr lang="cs-CZ" sz="2800" b="1" dirty="0" err="1" smtClean="0"/>
              <a:t>Chavannes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467544" y="3429000"/>
            <a:ext cx="2983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Gustave </a:t>
            </a:r>
            <a:r>
              <a:rPr lang="cs-CZ" sz="2800" b="1" dirty="0" err="1" smtClean="0"/>
              <a:t>Moreau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467544" y="4776718"/>
            <a:ext cx="25394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Odilon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Redon</a:t>
            </a:r>
            <a:endParaRPr lang="cs-CZ" sz="2800" b="1" dirty="0"/>
          </a:p>
        </p:txBody>
      </p:sp>
      <p:pic>
        <p:nvPicPr>
          <p:cNvPr id="23" name="Picture 2" descr="C:\Documents and Settings\Jelinkova\Dokumenty\Marcela\Výtvarná výchova\4.19.století\6.Symbolismus\2.Puvis de Chavannes 1824 -1898\2.Chudý rybář188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66493" y="1897933"/>
            <a:ext cx="3553979" cy="28272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Box 16"/>
          <p:cNvSpPr txBox="1"/>
          <p:nvPr/>
        </p:nvSpPr>
        <p:spPr>
          <a:xfrm>
            <a:off x="8379326" y="433383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80088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5-Point Star 17">
            <a:hlinkClick r:id="rId2" action="ppaction://hlinksldjump"/>
          </p:cNvPr>
          <p:cNvSpPr/>
          <p:nvPr/>
        </p:nvSpPr>
        <p:spPr bwMode="auto">
          <a:xfrm>
            <a:off x="5486400" y="71402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19" name="5-Point Star 18">
            <a:hlinkClick r:id="rId3" action="ppaction://hlinksldjump"/>
          </p:cNvPr>
          <p:cNvSpPr/>
          <p:nvPr/>
        </p:nvSpPr>
        <p:spPr bwMode="auto">
          <a:xfrm>
            <a:off x="5486400" y="193322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0" name="5-Point Star 19">
            <a:hlinkClick r:id="rId4" action="ppaction://hlinksldjump"/>
          </p:cNvPr>
          <p:cNvSpPr/>
          <p:nvPr/>
        </p:nvSpPr>
        <p:spPr bwMode="auto">
          <a:xfrm>
            <a:off x="6807200" y="1916289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1" name="5-Point Star 20">
            <a:hlinkClick r:id="rId5" action="ppaction://hlinksldjump"/>
          </p:cNvPr>
          <p:cNvSpPr/>
          <p:nvPr/>
        </p:nvSpPr>
        <p:spPr bwMode="auto">
          <a:xfrm>
            <a:off x="5486400" y="306211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2" name="5-Point Star 21">
            <a:hlinkClick r:id="rId6" action="ppaction://hlinksldjump"/>
          </p:cNvPr>
          <p:cNvSpPr/>
          <p:nvPr/>
        </p:nvSpPr>
        <p:spPr bwMode="auto">
          <a:xfrm>
            <a:off x="6823869" y="426720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4" name="5-Point Star 23">
            <a:hlinkClick r:id="rId7" action="ppaction://hlinksldjump"/>
          </p:cNvPr>
          <p:cNvSpPr/>
          <p:nvPr/>
        </p:nvSpPr>
        <p:spPr bwMode="auto">
          <a:xfrm>
            <a:off x="6807199" y="708378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5" name="5-Point Star 24">
            <a:hlinkClick r:id="rId8" action="ppaction://hlinksldjump"/>
          </p:cNvPr>
          <p:cNvSpPr/>
          <p:nvPr/>
        </p:nvSpPr>
        <p:spPr bwMode="auto">
          <a:xfrm>
            <a:off x="6807199" y="306211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8" name="5-Point Star 27">
            <a:hlinkClick r:id="rId9" action="ppaction://hlinksldjump"/>
          </p:cNvPr>
          <p:cNvSpPr/>
          <p:nvPr/>
        </p:nvSpPr>
        <p:spPr bwMode="auto">
          <a:xfrm>
            <a:off x="8037688" y="306211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1" name="5-Point Star 30">
            <a:hlinkClick r:id="rId10" action="ppaction://hlinksldjump"/>
          </p:cNvPr>
          <p:cNvSpPr/>
          <p:nvPr/>
        </p:nvSpPr>
        <p:spPr bwMode="auto">
          <a:xfrm>
            <a:off x="8037688" y="193322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2" name="5-Point Star 31">
            <a:hlinkClick r:id="rId11" action="ppaction://hlinksldjump"/>
          </p:cNvPr>
          <p:cNvSpPr/>
          <p:nvPr/>
        </p:nvSpPr>
        <p:spPr bwMode="auto">
          <a:xfrm>
            <a:off x="8037688" y="708378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75823" name="TextBox 32"/>
          <p:cNvSpPr txBox="1">
            <a:spLocks noChangeArrowheads="1"/>
          </p:cNvSpPr>
          <p:nvPr/>
        </p:nvSpPr>
        <p:spPr bwMode="auto">
          <a:xfrm>
            <a:off x="5732465" y="1371602"/>
            <a:ext cx="4222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75824" name="TextBox 33"/>
          <p:cNvSpPr txBox="1">
            <a:spLocks noChangeArrowheads="1"/>
          </p:cNvSpPr>
          <p:nvPr/>
        </p:nvSpPr>
        <p:spPr bwMode="auto">
          <a:xfrm>
            <a:off x="7043738" y="26003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5</a:t>
            </a:r>
          </a:p>
        </p:txBody>
      </p:sp>
      <p:sp>
        <p:nvSpPr>
          <p:cNvPr id="75825" name="TextBox 34"/>
          <p:cNvSpPr txBox="1">
            <a:spLocks noChangeArrowheads="1"/>
          </p:cNvSpPr>
          <p:nvPr/>
        </p:nvSpPr>
        <p:spPr bwMode="auto">
          <a:xfrm>
            <a:off x="5715002" y="2600327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4</a:t>
            </a:r>
          </a:p>
        </p:txBody>
      </p:sp>
      <p:sp>
        <p:nvSpPr>
          <p:cNvPr id="75826" name="TextBox 35"/>
          <p:cNvSpPr txBox="1">
            <a:spLocks noChangeArrowheads="1"/>
          </p:cNvSpPr>
          <p:nvPr/>
        </p:nvSpPr>
        <p:spPr bwMode="auto">
          <a:xfrm>
            <a:off x="7069138" y="13811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75827" name="TextBox 36"/>
          <p:cNvSpPr txBox="1">
            <a:spLocks noChangeArrowheads="1"/>
          </p:cNvSpPr>
          <p:nvPr/>
        </p:nvSpPr>
        <p:spPr bwMode="auto">
          <a:xfrm>
            <a:off x="5719765" y="3743327"/>
            <a:ext cx="4222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7</a:t>
            </a:r>
          </a:p>
        </p:txBody>
      </p:sp>
      <p:sp>
        <p:nvSpPr>
          <p:cNvPr id="75828" name="TextBox 37"/>
          <p:cNvSpPr txBox="1">
            <a:spLocks noChangeArrowheads="1"/>
          </p:cNvSpPr>
          <p:nvPr/>
        </p:nvSpPr>
        <p:spPr bwMode="auto">
          <a:xfrm>
            <a:off x="8283577" y="1381127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75829" name="TextBox 38"/>
          <p:cNvSpPr txBox="1">
            <a:spLocks noChangeArrowheads="1"/>
          </p:cNvSpPr>
          <p:nvPr/>
        </p:nvSpPr>
        <p:spPr bwMode="auto">
          <a:xfrm>
            <a:off x="8283577" y="2600327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6</a:t>
            </a:r>
          </a:p>
        </p:txBody>
      </p:sp>
      <p:sp>
        <p:nvSpPr>
          <p:cNvPr id="75831" name="TextBox 40"/>
          <p:cNvSpPr txBox="1">
            <a:spLocks noChangeArrowheads="1"/>
          </p:cNvSpPr>
          <p:nvPr/>
        </p:nvSpPr>
        <p:spPr bwMode="auto">
          <a:xfrm>
            <a:off x="6933405" y="5244751"/>
            <a:ext cx="6619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10</a:t>
            </a:r>
          </a:p>
        </p:txBody>
      </p:sp>
      <p:sp>
        <p:nvSpPr>
          <p:cNvPr id="75832" name="TextBox 41"/>
          <p:cNvSpPr txBox="1">
            <a:spLocks noChangeArrowheads="1"/>
          </p:cNvSpPr>
          <p:nvPr/>
        </p:nvSpPr>
        <p:spPr bwMode="auto">
          <a:xfrm>
            <a:off x="7069138" y="37433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8</a:t>
            </a:r>
          </a:p>
        </p:txBody>
      </p:sp>
      <p:sp>
        <p:nvSpPr>
          <p:cNvPr id="75833" name="TextBox 42"/>
          <p:cNvSpPr txBox="1">
            <a:spLocks noChangeArrowheads="1"/>
          </p:cNvSpPr>
          <p:nvPr/>
        </p:nvSpPr>
        <p:spPr bwMode="auto">
          <a:xfrm>
            <a:off x="8269288" y="37433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9</a:t>
            </a:r>
          </a:p>
        </p:txBody>
      </p:sp>
      <p:sp>
        <p:nvSpPr>
          <p:cNvPr id="50" name="TextBox 8"/>
          <p:cNvSpPr txBox="1">
            <a:spLocks noChangeArrowheads="1"/>
          </p:cNvSpPr>
          <p:nvPr/>
        </p:nvSpPr>
        <p:spPr bwMode="auto">
          <a:xfrm>
            <a:off x="841023" y="5244751"/>
            <a:ext cx="351155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s-CZ" sz="6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CHYBA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5122" name="Picture 2" descr="File:Frowny.sv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99" y="1102641"/>
            <a:ext cx="3918940" cy="391894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4523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1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5-Point Star 17">
            <a:hlinkClick r:id="rId2" action="ppaction://hlinksldjump"/>
          </p:cNvPr>
          <p:cNvSpPr/>
          <p:nvPr/>
        </p:nvSpPr>
        <p:spPr bwMode="auto">
          <a:xfrm>
            <a:off x="5486400" y="714022"/>
            <a:ext cx="914400" cy="914400"/>
          </a:xfrm>
          <a:prstGeom prst="star5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19" name="5-Point Star 18">
            <a:hlinkClick r:id="rId3" action="ppaction://hlinksldjump"/>
          </p:cNvPr>
          <p:cNvSpPr/>
          <p:nvPr/>
        </p:nvSpPr>
        <p:spPr bwMode="auto">
          <a:xfrm>
            <a:off x="5486400" y="1933222"/>
            <a:ext cx="914400" cy="914400"/>
          </a:xfrm>
          <a:prstGeom prst="star5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0" name="5-Point Star 19">
            <a:hlinkClick r:id="rId4" action="ppaction://hlinksldjump"/>
          </p:cNvPr>
          <p:cNvSpPr/>
          <p:nvPr/>
        </p:nvSpPr>
        <p:spPr bwMode="auto">
          <a:xfrm>
            <a:off x="6807200" y="1916289"/>
            <a:ext cx="914400" cy="914400"/>
          </a:xfrm>
          <a:prstGeom prst="star5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1" name="5-Point Star 20">
            <a:hlinkClick r:id="rId5" action="ppaction://hlinksldjump"/>
          </p:cNvPr>
          <p:cNvSpPr/>
          <p:nvPr/>
        </p:nvSpPr>
        <p:spPr bwMode="auto">
          <a:xfrm>
            <a:off x="5486400" y="306211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2" name="5-Point Star 21">
            <a:hlinkClick r:id="rId6" action="ppaction://hlinksldjump"/>
          </p:cNvPr>
          <p:cNvSpPr/>
          <p:nvPr/>
        </p:nvSpPr>
        <p:spPr bwMode="auto">
          <a:xfrm>
            <a:off x="6823869" y="426720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4" name="5-Point Star 23">
            <a:hlinkClick r:id="rId7" action="ppaction://hlinksldjump"/>
          </p:cNvPr>
          <p:cNvSpPr/>
          <p:nvPr/>
        </p:nvSpPr>
        <p:spPr bwMode="auto">
          <a:xfrm>
            <a:off x="6807199" y="708378"/>
            <a:ext cx="914400" cy="914400"/>
          </a:xfrm>
          <a:prstGeom prst="star5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5" name="5-Point Star 24">
            <a:hlinkClick r:id="rId8" action="ppaction://hlinksldjump"/>
          </p:cNvPr>
          <p:cNvSpPr/>
          <p:nvPr/>
        </p:nvSpPr>
        <p:spPr bwMode="auto">
          <a:xfrm>
            <a:off x="6807199" y="306211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28" name="5-Point Star 27">
            <a:hlinkClick r:id="rId9" action="ppaction://hlinksldjump"/>
          </p:cNvPr>
          <p:cNvSpPr/>
          <p:nvPr/>
        </p:nvSpPr>
        <p:spPr bwMode="auto">
          <a:xfrm>
            <a:off x="8037688" y="306211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1" name="5-Point Star 30">
            <a:hlinkClick r:id="rId10" action="ppaction://hlinksldjump"/>
          </p:cNvPr>
          <p:cNvSpPr/>
          <p:nvPr/>
        </p:nvSpPr>
        <p:spPr bwMode="auto">
          <a:xfrm>
            <a:off x="8037688" y="193322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2" name="5-Point Star 31">
            <a:hlinkClick r:id="rId4" action="ppaction://hlinksldjump"/>
          </p:cNvPr>
          <p:cNvSpPr/>
          <p:nvPr/>
        </p:nvSpPr>
        <p:spPr bwMode="auto">
          <a:xfrm>
            <a:off x="8037688" y="708378"/>
            <a:ext cx="914400" cy="914400"/>
          </a:xfrm>
          <a:prstGeom prst="star5">
            <a:avLst/>
          </a:prstGeom>
          <a:solidFill>
            <a:schemeClr val="accent1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75823" name="TextBox 32"/>
          <p:cNvSpPr txBox="1">
            <a:spLocks noChangeArrowheads="1"/>
          </p:cNvSpPr>
          <p:nvPr/>
        </p:nvSpPr>
        <p:spPr bwMode="auto">
          <a:xfrm>
            <a:off x="5732465" y="1371602"/>
            <a:ext cx="4222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75824" name="TextBox 33"/>
          <p:cNvSpPr txBox="1">
            <a:spLocks noChangeArrowheads="1"/>
          </p:cNvSpPr>
          <p:nvPr/>
        </p:nvSpPr>
        <p:spPr bwMode="auto">
          <a:xfrm>
            <a:off x="7043738" y="26003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5</a:t>
            </a:r>
          </a:p>
        </p:txBody>
      </p:sp>
      <p:sp>
        <p:nvSpPr>
          <p:cNvPr id="75825" name="TextBox 34"/>
          <p:cNvSpPr txBox="1">
            <a:spLocks noChangeArrowheads="1"/>
          </p:cNvSpPr>
          <p:nvPr/>
        </p:nvSpPr>
        <p:spPr bwMode="auto">
          <a:xfrm>
            <a:off x="5715002" y="2600327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4</a:t>
            </a:r>
          </a:p>
        </p:txBody>
      </p:sp>
      <p:sp>
        <p:nvSpPr>
          <p:cNvPr id="75826" name="TextBox 35"/>
          <p:cNvSpPr txBox="1">
            <a:spLocks noChangeArrowheads="1"/>
          </p:cNvSpPr>
          <p:nvPr/>
        </p:nvSpPr>
        <p:spPr bwMode="auto">
          <a:xfrm>
            <a:off x="7069138" y="13811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75827" name="TextBox 36"/>
          <p:cNvSpPr txBox="1">
            <a:spLocks noChangeArrowheads="1"/>
          </p:cNvSpPr>
          <p:nvPr/>
        </p:nvSpPr>
        <p:spPr bwMode="auto">
          <a:xfrm>
            <a:off x="5719765" y="3743327"/>
            <a:ext cx="4222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7</a:t>
            </a:r>
          </a:p>
        </p:txBody>
      </p:sp>
      <p:sp>
        <p:nvSpPr>
          <p:cNvPr id="75828" name="TextBox 37"/>
          <p:cNvSpPr txBox="1">
            <a:spLocks noChangeArrowheads="1"/>
          </p:cNvSpPr>
          <p:nvPr/>
        </p:nvSpPr>
        <p:spPr bwMode="auto">
          <a:xfrm>
            <a:off x="8283577" y="1381127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75829" name="TextBox 38"/>
          <p:cNvSpPr txBox="1">
            <a:spLocks noChangeArrowheads="1"/>
          </p:cNvSpPr>
          <p:nvPr/>
        </p:nvSpPr>
        <p:spPr bwMode="auto">
          <a:xfrm>
            <a:off x="8299625" y="2600327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6</a:t>
            </a:r>
          </a:p>
        </p:txBody>
      </p:sp>
      <p:sp>
        <p:nvSpPr>
          <p:cNvPr id="75831" name="TextBox 40"/>
          <p:cNvSpPr txBox="1">
            <a:spLocks noChangeArrowheads="1"/>
          </p:cNvSpPr>
          <p:nvPr/>
        </p:nvSpPr>
        <p:spPr bwMode="auto">
          <a:xfrm>
            <a:off x="6933405" y="5157192"/>
            <a:ext cx="6619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10</a:t>
            </a:r>
          </a:p>
        </p:txBody>
      </p:sp>
      <p:sp>
        <p:nvSpPr>
          <p:cNvPr id="75832" name="TextBox 41"/>
          <p:cNvSpPr txBox="1">
            <a:spLocks noChangeArrowheads="1"/>
          </p:cNvSpPr>
          <p:nvPr/>
        </p:nvSpPr>
        <p:spPr bwMode="auto">
          <a:xfrm>
            <a:off x="7069138" y="37433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8</a:t>
            </a:r>
          </a:p>
        </p:txBody>
      </p:sp>
      <p:sp>
        <p:nvSpPr>
          <p:cNvPr id="75833" name="TextBox 42"/>
          <p:cNvSpPr txBox="1">
            <a:spLocks noChangeArrowheads="1"/>
          </p:cNvSpPr>
          <p:nvPr/>
        </p:nvSpPr>
        <p:spPr bwMode="auto">
          <a:xfrm>
            <a:off x="8269288" y="3743327"/>
            <a:ext cx="4238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800" b="1" dirty="0">
                <a:solidFill>
                  <a:schemeClr val="accent2"/>
                </a:solidFill>
                <a:latin typeface="Arial Black" panose="020B0A04020102020204" pitchFamily="34" charset="0"/>
              </a:rPr>
              <a:t>9</a:t>
            </a:r>
          </a:p>
        </p:txBody>
      </p:sp>
      <p:pic>
        <p:nvPicPr>
          <p:cNvPr id="26" name="Picture 2" descr="Soubor:Smiley.sv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58" y="1279173"/>
            <a:ext cx="3690058" cy="369005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584200" y="4998864"/>
            <a:ext cx="4699000" cy="11080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defRPr/>
            </a:pPr>
            <a:r>
              <a:rPr lang="cs-CZ" sz="6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SPRÁVNĚ</a:t>
            </a:r>
            <a:endParaRPr lang="cs-CZ" sz="405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7069138" y="5831775"/>
            <a:ext cx="1710087" cy="859347"/>
          </a:xfrm>
          <a:prstGeom prst="rightArrow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583123" y="6318491"/>
            <a:ext cx="1200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KONEC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Right Arrow 3">
            <a:hlinkClick r:id="rId12" action="ppaction://hlinksldjump"/>
          </p:cNvPr>
          <p:cNvSpPr/>
          <p:nvPr/>
        </p:nvSpPr>
        <p:spPr>
          <a:xfrm>
            <a:off x="7869429" y="6261448"/>
            <a:ext cx="978408" cy="484632"/>
          </a:xfrm>
          <a:prstGeom prst="rightArrow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5-Point Star 17">
            <a:hlinkClick r:id="rId13" action="ppaction://hlinksldjump"/>
          </p:cNvPr>
          <p:cNvSpPr/>
          <p:nvPr/>
        </p:nvSpPr>
        <p:spPr bwMode="auto">
          <a:xfrm>
            <a:off x="5503069" y="702735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0" name="5-Point Star 18">
            <a:hlinkClick r:id="rId14" action="ppaction://hlinksldjump"/>
          </p:cNvPr>
          <p:cNvSpPr/>
          <p:nvPr/>
        </p:nvSpPr>
        <p:spPr bwMode="auto">
          <a:xfrm>
            <a:off x="5503069" y="1921935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3" name="5-Point Star 19">
            <a:hlinkClick r:id="rId15" action="ppaction://hlinksldjump"/>
          </p:cNvPr>
          <p:cNvSpPr/>
          <p:nvPr/>
        </p:nvSpPr>
        <p:spPr bwMode="auto">
          <a:xfrm>
            <a:off x="6823869" y="1905002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4" name="5-Point Star 23">
            <a:hlinkClick r:id="rId16" action="ppaction://hlinksldjump"/>
          </p:cNvPr>
          <p:cNvSpPr/>
          <p:nvPr/>
        </p:nvSpPr>
        <p:spPr bwMode="auto">
          <a:xfrm>
            <a:off x="6823868" y="69709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  <p:sp>
        <p:nvSpPr>
          <p:cNvPr id="35" name="5-Point Star 31">
            <a:hlinkClick r:id="rId17" action="ppaction://hlinksldjump"/>
          </p:cNvPr>
          <p:cNvSpPr/>
          <p:nvPr/>
        </p:nvSpPr>
        <p:spPr bwMode="auto">
          <a:xfrm>
            <a:off x="8054357" y="697091"/>
            <a:ext cx="914400" cy="914400"/>
          </a:xfrm>
          <a:prstGeom prst="star5">
            <a:avLst/>
          </a:prstGeom>
          <a:solidFill>
            <a:schemeClr val="accent2">
              <a:lumMod val="7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pPr>
              <a:defRPr/>
            </a:pPr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5619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b="1" dirty="0"/>
              <a:t>P. Gauguin – Autoportrét: </a:t>
            </a:r>
            <a:r>
              <a:rPr lang="cs-CZ" sz="1200" dirty="0"/>
              <a:t>AUTOR NEUVEDEN. http://cs.wikipedia.org [online]. [cit. 11.2.2013]. Dostupný pod licencí public domain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cs.wikipedia.org/wiki/Soubor:Paul_Gauguin_111.jpg</a:t>
            </a:r>
            <a:endParaRPr lang="cs-CZ" sz="1200" dirty="0" smtClean="0"/>
          </a:p>
          <a:p>
            <a:r>
              <a:rPr lang="cs-CZ" sz="1200" b="1" dirty="0" smtClean="0"/>
              <a:t>Pont-Aven</a:t>
            </a:r>
            <a:r>
              <a:rPr lang="cs-CZ" sz="1200" dirty="0" smtClean="0"/>
              <a:t>:</a:t>
            </a:r>
            <a:r>
              <a:rPr lang="en-US" sz="1200" dirty="0"/>
              <a:t>VARUS111. </a:t>
            </a:r>
            <a:r>
              <a:rPr lang="en-US" sz="1200" i="1" dirty="0"/>
              <a:t>https://commons.wikimedia.org</a:t>
            </a:r>
            <a:r>
              <a:rPr lang="en-US" sz="1200" dirty="0"/>
              <a:t> [online]. [cit. 6.4.2013]. </a:t>
            </a:r>
            <a:r>
              <a:rPr lang="cs-CZ" sz="1200" dirty="0" smtClean="0"/>
              <a:t> </a:t>
            </a:r>
            <a:r>
              <a:rPr lang="en-US" sz="1200" dirty="0" smtClean="0"/>
              <a:t>Dostupný </a:t>
            </a:r>
            <a:r>
              <a:rPr lang="en-US" sz="1200" dirty="0"/>
              <a:t>pod licencí Creative Commons Attribution-Share Alike 3.0 na WWW: </a:t>
            </a:r>
            <a:r>
              <a:rPr lang="en-US" sz="1200" dirty="0">
                <a:hlinkClick r:id="rId3"/>
              </a:rPr>
              <a:t>https://</a:t>
            </a:r>
            <a:r>
              <a:rPr lang="en-US" sz="1200" dirty="0" smtClean="0">
                <a:hlinkClick r:id="rId3"/>
              </a:rPr>
              <a:t>commons.wikimedia.org/wiki/File:Pont_Aven_Idylle.jpg?uselang=cs</a:t>
            </a:r>
            <a:endParaRPr lang="cs-CZ" sz="1200" dirty="0" smtClean="0"/>
          </a:p>
          <a:p>
            <a:r>
              <a:rPr lang="cs-CZ" sz="1200" b="1" dirty="0" smtClean="0"/>
              <a:t>Domy v Pont-Avenu</a:t>
            </a:r>
            <a:r>
              <a:rPr lang="cs-CZ" sz="1200" dirty="0" smtClean="0"/>
              <a:t>: </a:t>
            </a:r>
            <a:r>
              <a:rPr lang="en-US" sz="1200" dirty="0"/>
              <a:t>MOONIK. </a:t>
            </a:r>
            <a:r>
              <a:rPr lang="en-US" sz="1200" i="1" dirty="0"/>
              <a:t>https://commons.wikimedia.org</a:t>
            </a:r>
            <a:r>
              <a:rPr lang="en-US" sz="1200" dirty="0"/>
              <a:t> [online]. [cit. 6.4.2013]. Dostupný pod licencí Creative Commons Attribution-Share Alike 3.0 na WWW: </a:t>
            </a:r>
            <a:r>
              <a:rPr lang="en-US" sz="1200" dirty="0">
                <a:hlinkClick r:id="rId4"/>
              </a:rPr>
              <a:t>https://</a:t>
            </a:r>
            <a:r>
              <a:rPr lang="en-US" sz="1200" dirty="0" smtClean="0">
                <a:hlinkClick r:id="rId4"/>
              </a:rPr>
              <a:t>commons.wikimedia.org/wiki/File:Pont-Aven_houses_002.JPG?uselang=cs</a:t>
            </a:r>
            <a:endParaRPr lang="cs-CZ" sz="1200" dirty="0" smtClean="0"/>
          </a:p>
          <a:p>
            <a:r>
              <a:rPr lang="cs-CZ" sz="1200" b="1" dirty="0" smtClean="0"/>
              <a:t>Řeka v Pont-Avenu: </a:t>
            </a:r>
            <a:r>
              <a:rPr lang="en-US" sz="1200" dirty="0"/>
              <a:t>MOONIK. </a:t>
            </a:r>
            <a:r>
              <a:rPr lang="en-US" sz="1200" i="1" dirty="0"/>
              <a:t>https://commons.wikimedia.org</a:t>
            </a:r>
            <a:r>
              <a:rPr lang="en-US" sz="1200" dirty="0"/>
              <a:t> [online]. [cit. 6.4.2013]. Dostupný pod licencí Creative Commons Attribution-Share Alike 3.0 na WWW: </a:t>
            </a:r>
            <a:r>
              <a:rPr lang="en-US" sz="1200" dirty="0">
                <a:hlinkClick r:id="rId5"/>
              </a:rPr>
              <a:t>https://</a:t>
            </a:r>
            <a:r>
              <a:rPr lang="en-US" sz="1200" dirty="0" smtClean="0">
                <a:hlinkClick r:id="rId5"/>
              </a:rPr>
              <a:t>commons.wikimedia.org/wiki/File:Pont-Aven_rivi%C3%A8re_Aven_007.JPG?uselang=cs</a:t>
            </a:r>
            <a:endParaRPr lang="cs-CZ" sz="1200" dirty="0" smtClean="0"/>
          </a:p>
          <a:p>
            <a:r>
              <a:rPr lang="cs-CZ" sz="1200" b="1" dirty="0"/>
              <a:t>P. Gauguin </a:t>
            </a:r>
            <a:r>
              <a:rPr lang="cs-CZ" sz="1200" b="1" dirty="0" smtClean="0"/>
              <a:t>– </a:t>
            </a:r>
            <a:r>
              <a:rPr lang="cs-CZ" sz="1200" b="1" dirty="0"/>
              <a:t>Vidění po kázání: </a:t>
            </a:r>
            <a:r>
              <a:rPr lang="cs-CZ" sz="1200" dirty="0"/>
              <a:t>AUTOR NEUVEDEN. http://cs.wikipedia.org [online]. [cit. 11.2.2013]. Dostupný pod licencí public domain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cs.wikipedia.org/wiki/Soubor:Paul_Gauguin_137.jpg</a:t>
            </a:r>
            <a:endParaRPr lang="cs-CZ" sz="1200" dirty="0"/>
          </a:p>
          <a:p>
            <a:r>
              <a:rPr lang="cs-CZ" sz="1200" b="1" dirty="0"/>
              <a:t>P. Gauguin </a:t>
            </a:r>
            <a:r>
              <a:rPr lang="cs-CZ" sz="1200" b="1" dirty="0" smtClean="0"/>
              <a:t>– Odkud </a:t>
            </a:r>
            <a:r>
              <a:rPr lang="cs-CZ" sz="1200" b="1" dirty="0"/>
              <a:t>přicházíme? Kdo jsme? Kam jdeme?: </a:t>
            </a:r>
            <a:r>
              <a:rPr lang="cs-CZ" sz="1200" dirty="0"/>
              <a:t>AUTOR NEUVEDEN. http://cs.wikipedia.org [online]. [cit. 11.2.2013]. Dostupný pod licencí public domain na WWW: </a:t>
            </a:r>
            <a:r>
              <a:rPr lang="cs-CZ" sz="1200" dirty="0">
                <a:hlinkClick r:id="rId7"/>
              </a:rPr>
              <a:t>http://cs.wikipedia.org/wiki/Soubor:Paul_Gauguin_142.jpg</a:t>
            </a:r>
            <a:endParaRPr lang="cs-CZ" sz="1200" dirty="0"/>
          </a:p>
          <a:p>
            <a:r>
              <a:rPr lang="cs-CZ" sz="1200" b="1" dirty="0"/>
              <a:t>P. Gauguin  – Žlutý Kristus: </a:t>
            </a:r>
            <a:r>
              <a:rPr lang="cs-CZ" sz="1200" dirty="0"/>
              <a:t>AUTOR NEUVEDEN. http://commons.wikimedia.org [online]. [cit. 11.2.2013]. Dostupný pod licencí public domain na WWW: </a:t>
            </a:r>
            <a:r>
              <a:rPr lang="cs-CZ" sz="1200" dirty="0">
                <a:hlinkClick r:id="rId8"/>
              </a:rPr>
              <a:t>http://commons.wikimedia.org/wiki/File:Paul_Gauguin_026.jpg?uselang=cs</a:t>
            </a:r>
            <a:endParaRPr lang="cs-CZ" sz="1200" dirty="0"/>
          </a:p>
          <a:p>
            <a:r>
              <a:rPr lang="cs-CZ" sz="1200" b="1" dirty="0" smtClean="0"/>
              <a:t>G. Moreau – Autoportrét: </a:t>
            </a:r>
            <a:r>
              <a:rPr lang="cs-CZ" sz="1200" dirty="0"/>
              <a:t>AUTOR NEUVEDEN. </a:t>
            </a:r>
            <a:r>
              <a:rPr lang="cs-CZ" sz="1200" i="1" dirty="0"/>
              <a:t>http://cs.wikipedia.org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cs.wikipedia.org/wiki/Soubor:GustaveMoreau02.jpg</a:t>
            </a:r>
            <a:endParaRPr lang="cs-CZ" sz="1200" dirty="0" smtClean="0"/>
          </a:p>
          <a:p>
            <a:r>
              <a:rPr lang="cs-CZ" sz="1200" b="1" dirty="0" smtClean="0"/>
              <a:t>Dům G. Moreaua: </a:t>
            </a:r>
            <a:r>
              <a:rPr lang="pl-PL" sz="1200" dirty="0"/>
              <a:t>TANGOPASO. </a:t>
            </a:r>
            <a:r>
              <a:rPr lang="pl-PL" sz="1200" i="1" dirty="0"/>
              <a:t>https://commons.wikimedia.org</a:t>
            </a:r>
            <a:r>
              <a:rPr lang="pl-PL" sz="1200" dirty="0"/>
              <a:t> [online]. [cit. 6.4.2013]. Dostupný pod licencí public domain na WWW: </a:t>
            </a:r>
            <a:r>
              <a:rPr lang="pl-PL" sz="1200" dirty="0">
                <a:hlinkClick r:id="rId10"/>
              </a:rPr>
              <a:t>http://</a:t>
            </a:r>
            <a:r>
              <a:rPr lang="pl-PL" sz="1200" dirty="0" smtClean="0">
                <a:hlinkClick r:id="rId10"/>
              </a:rPr>
              <a:t>commons.wikimedia.org/wiki/File:Hotel_Gustave_Moreau.jpg</a:t>
            </a:r>
            <a:endParaRPr lang="pl-PL" sz="1200" dirty="0" smtClean="0"/>
          </a:p>
          <a:p>
            <a:r>
              <a:rPr lang="pl-PL" sz="1200" b="1" dirty="0"/>
              <a:t>Muzeum G. </a:t>
            </a:r>
            <a:r>
              <a:rPr lang="pl-PL" sz="1200" b="1" dirty="0" smtClean="0"/>
              <a:t>Moreaua I: </a:t>
            </a:r>
            <a:r>
              <a:rPr lang="cs-CZ" sz="1200" dirty="0"/>
              <a:t>PRAEFCKE, Andreas.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commons.wikimedia.org/wiki/File:Paris_Musee_Gustave-Moreau_4.jpg</a:t>
            </a:r>
            <a:r>
              <a:rPr lang="pl-PL" sz="1200" dirty="0" smtClean="0"/>
              <a:t> </a:t>
            </a:r>
          </a:p>
          <a:p>
            <a:r>
              <a:rPr lang="pl-PL" sz="1200" b="1" dirty="0"/>
              <a:t>Muzeum G. Moreaua </a:t>
            </a:r>
            <a:r>
              <a:rPr lang="pl-PL" sz="1200" b="1" dirty="0" smtClean="0"/>
              <a:t>II: </a:t>
            </a:r>
            <a:r>
              <a:rPr lang="cs-CZ" sz="1200" dirty="0" smtClean="0"/>
              <a:t>PRAEFCKE</a:t>
            </a:r>
            <a:r>
              <a:rPr lang="cs-CZ" sz="1200" dirty="0"/>
              <a:t>, Andreas.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commons.wikimedia.org/wiki/File:Paris_Musee_Gustave-Moreau_5.jpg</a:t>
            </a:r>
            <a:endParaRPr lang="cs-CZ" sz="1200" dirty="0" smtClean="0"/>
          </a:p>
          <a:p>
            <a:r>
              <a:rPr lang="cs-CZ" sz="1200" b="1" dirty="0"/>
              <a:t>G. Moreau </a:t>
            </a:r>
            <a:r>
              <a:rPr lang="cs-CZ" sz="1200" b="1" dirty="0" smtClean="0"/>
              <a:t>– Salome </a:t>
            </a:r>
            <a:r>
              <a:rPr lang="cs-CZ" sz="1200" b="1" dirty="0"/>
              <a:t>tančící před </a:t>
            </a:r>
            <a:r>
              <a:rPr lang="cs-CZ" sz="1200" b="1" dirty="0" smtClean="0"/>
              <a:t>Herodesem: </a:t>
            </a:r>
            <a:r>
              <a:rPr lang="cs-CZ" sz="1200" dirty="0" smtClean="0"/>
              <a:t>AUTOR </a:t>
            </a:r>
            <a:r>
              <a:rPr lang="cs-CZ" sz="1200" dirty="0"/>
              <a:t>NEUVEDEN. </a:t>
            </a:r>
            <a:r>
              <a:rPr lang="cs-CZ" sz="1200" i="1" dirty="0"/>
              <a:t>http://de.wikipedia.org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de.wikipedia.org/w/index.php?title=Datei:Moreau-Salome.jpg&amp;filetimestamp=20050408171639</a:t>
            </a:r>
            <a:endParaRPr lang="cs-CZ" sz="1200" dirty="0" smtClean="0"/>
          </a:p>
          <a:p>
            <a:r>
              <a:rPr lang="cs-CZ" sz="1200" b="1" dirty="0"/>
              <a:t>G. Moreau </a:t>
            </a:r>
            <a:r>
              <a:rPr lang="cs-CZ" sz="1200" b="1" dirty="0" smtClean="0"/>
              <a:t>– Zjevení: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commons.wikimedia.org/wiki/File:Gustave_Moreau_001.jpg?uselang=ru</a:t>
            </a:r>
            <a:endParaRPr lang="cs-CZ" sz="1200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0148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821680"/>
            <a:ext cx="8712968" cy="5884763"/>
          </a:xfrm>
        </p:spPr>
        <p:txBody>
          <a:bodyPr/>
          <a:lstStyle/>
          <a:p>
            <a:pPr>
              <a:buFont typeface="+mj-lt"/>
              <a:buAutoNum type="arabicPeriod" startAt="14"/>
            </a:pPr>
            <a:r>
              <a:rPr lang="cs-CZ" sz="1200" b="1" dirty="0" smtClean="0">
                <a:latin typeface="Calibri" pitchFamily="34" charset="0"/>
              </a:rPr>
              <a:t>G. Moreau – Orfeus 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commons.wikimedia.org/wiki/File:Head_of_Orpheus.jpg?uselang=cs</a:t>
            </a:r>
            <a:endParaRPr lang="cs-CZ" sz="1200" dirty="0" smtClean="0"/>
          </a:p>
          <a:p>
            <a:pPr>
              <a:buFont typeface="+mj-lt"/>
              <a:buAutoNum type="arabicPeriod" startAt="14"/>
            </a:pPr>
            <a:r>
              <a:rPr lang="cs-CZ" sz="1200" b="1" dirty="0" smtClean="0">
                <a:latin typeface="Calibri" pitchFamily="34" charset="0"/>
              </a:rPr>
              <a:t>G</a:t>
            </a:r>
            <a:r>
              <a:rPr lang="cs-CZ" sz="1200" b="1" dirty="0">
                <a:latin typeface="Calibri" pitchFamily="34" charset="0"/>
              </a:rPr>
              <a:t>. Moreau – Iásón a </a:t>
            </a:r>
            <a:r>
              <a:rPr lang="cs-CZ" sz="1200" b="1" dirty="0" smtClean="0">
                <a:latin typeface="Calibri" pitchFamily="34" charset="0"/>
              </a:rPr>
              <a:t>Médeia: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3"/>
              </a:rPr>
              <a:t>http://commons.wikimedia.org/wiki/File:Moreau_-_</a:t>
            </a:r>
            <a:r>
              <a:rPr lang="cs-CZ" sz="1200" dirty="0" smtClean="0">
                <a:hlinkClick r:id="rId3"/>
              </a:rPr>
              <a:t>Jason_et_M%C3%A9d%C3%A9e.jpg?uselang=cs</a:t>
            </a:r>
            <a:endParaRPr lang="cs-CZ" sz="1200" b="1" dirty="0" smtClean="0">
              <a:latin typeface="Calibri" pitchFamily="34" charset="0"/>
            </a:endParaRPr>
          </a:p>
          <a:p>
            <a:pPr>
              <a:buFont typeface="+mj-lt"/>
              <a:buAutoNum type="arabicPeriod" startAt="14"/>
            </a:pPr>
            <a:r>
              <a:rPr lang="cs-CZ" sz="1200" b="1" dirty="0">
                <a:latin typeface="Calibri" pitchFamily="34" charset="0"/>
              </a:rPr>
              <a:t>G. Moreau – Léda s </a:t>
            </a:r>
            <a:r>
              <a:rPr lang="cs-CZ" sz="1200" b="1" dirty="0" smtClean="0">
                <a:latin typeface="Calibri" pitchFamily="34" charset="0"/>
              </a:rPr>
              <a:t>labutí: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commons.wikimedia.org/wiki/File:MoreauLeda.jpg?uselang=cs</a:t>
            </a:r>
            <a:endParaRPr lang="cs-CZ" sz="1200" dirty="0" smtClean="0"/>
          </a:p>
          <a:p>
            <a:pPr>
              <a:buFont typeface="+mj-lt"/>
              <a:buAutoNum type="arabicPeriod" startAt="14"/>
            </a:pPr>
            <a:r>
              <a:rPr lang="cs-CZ" sz="1200" b="1" dirty="0">
                <a:latin typeface="Calibri" pitchFamily="34" charset="0"/>
              </a:rPr>
              <a:t>Odilon </a:t>
            </a:r>
            <a:r>
              <a:rPr lang="cs-CZ" sz="1200" b="1" dirty="0" smtClean="0">
                <a:latin typeface="Calibri" pitchFamily="34" charset="0"/>
              </a:rPr>
              <a:t>Redon – Autoportrét: </a:t>
            </a:r>
            <a:r>
              <a:rPr lang="cs-CZ" sz="1200" dirty="0"/>
              <a:t>AUTOR NEUVEDEN. </a:t>
            </a:r>
            <a:r>
              <a:rPr lang="cs-CZ" sz="1200" i="1" dirty="0"/>
              <a:t>http://cs.wikipedia.org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cs.wikipedia.org/wiki/Soubor:Odilon_Redon.jpg</a:t>
            </a:r>
            <a:endParaRPr lang="cs-CZ" sz="1200" dirty="0" smtClean="0"/>
          </a:p>
          <a:p>
            <a:pPr>
              <a:buFont typeface="+mj-lt"/>
              <a:buAutoNum type="arabicPeriod" startAt="14"/>
            </a:pPr>
            <a:r>
              <a:rPr lang="cs-CZ" sz="1200" b="1" dirty="0"/>
              <a:t>Odilon Redon – Slzy: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6"/>
              </a:rPr>
              <a:t>http://commons.wikimedia.org/wiki/File:Odilon_Redon_-_Tears_(Les_Pleurs)_-_Google_Art_Project.jpg?uselang=cs</a:t>
            </a:r>
            <a:endParaRPr lang="cs-CZ" sz="1200" dirty="0"/>
          </a:p>
          <a:p>
            <a:pPr>
              <a:buFont typeface="+mj-lt"/>
              <a:buAutoNum type="arabicPeriod" startAt="14"/>
            </a:pPr>
            <a:r>
              <a:rPr lang="cs-CZ" sz="1200" b="1" dirty="0"/>
              <a:t>Odilon Redon – </a:t>
            </a:r>
            <a:r>
              <a:rPr lang="cs-CZ" sz="1200" b="1" dirty="0" smtClean="0"/>
              <a:t>Plakající </a:t>
            </a:r>
            <a:r>
              <a:rPr lang="cs-CZ" sz="1200" b="1" dirty="0"/>
              <a:t>pavouk: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7"/>
              </a:rPr>
              <a:t>http://commons.wikimedia.org/wiki/File:Redon_crying-spider.jpg?uselang=cs</a:t>
            </a:r>
            <a:endParaRPr lang="cs-CZ" sz="1200" dirty="0"/>
          </a:p>
          <a:p>
            <a:pPr>
              <a:buFont typeface="+mj-lt"/>
              <a:buAutoNum type="arabicPeriod" startAt="14"/>
            </a:pPr>
            <a:r>
              <a:rPr lang="cs-CZ" sz="1200" b="1" dirty="0" smtClean="0"/>
              <a:t>Odilon Redon – Muž-kaktus:  </a:t>
            </a:r>
            <a:r>
              <a:rPr lang="cs-CZ" sz="1200" dirty="0"/>
              <a:t>AUTOR NEUVEDEN. http://cs.wikipedia.org [online]. [cit. 6.4.2013]. Dostupný pod licencí public domain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cs.wikipedia.org/wiki/Soubor:Redon_cactus-man.jpg</a:t>
            </a:r>
            <a:endParaRPr lang="cs-CZ" sz="1200" dirty="0"/>
          </a:p>
          <a:p>
            <a:pPr>
              <a:buFont typeface="+mj-lt"/>
              <a:buAutoNum type="arabicPeriod" startAt="14"/>
            </a:pPr>
            <a:r>
              <a:rPr lang="cs-CZ" sz="1200" b="1" dirty="0"/>
              <a:t>Odilon Redon – Duch ochraňující vodu: </a:t>
            </a:r>
            <a:r>
              <a:rPr lang="cs-CZ" sz="1200" dirty="0" smtClean="0"/>
              <a:t>AUTOR </a:t>
            </a:r>
            <a:r>
              <a:rPr lang="cs-CZ" sz="1200" dirty="0"/>
              <a:t>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</a:t>
            </a:r>
            <a:r>
              <a:rPr lang="cs-CZ" sz="1200" dirty="0" smtClean="0"/>
              <a:t>domain </a:t>
            </a:r>
            <a:r>
              <a:rPr lang="cs-CZ" sz="1200" dirty="0"/>
              <a:t>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commons.wikimedia.org/wiki/File:Redon_spirit-waters.jpg?uselang=cs</a:t>
            </a:r>
            <a:endParaRPr lang="cs-CZ" sz="1200" dirty="0" smtClean="0"/>
          </a:p>
          <a:p>
            <a:pPr>
              <a:buFont typeface="+mj-lt"/>
              <a:buAutoNum type="arabicPeriod" startAt="22"/>
            </a:pPr>
            <a:r>
              <a:rPr lang="cs-CZ" sz="1200" b="1" dirty="0" smtClean="0"/>
              <a:t>Odilon Redon – Smějící se pavouk: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commons.wikimedia.org/wiki/File:Redon_smiling-spider.jpg?uselang=cs</a:t>
            </a:r>
            <a:endParaRPr lang="cs-CZ" sz="1200" dirty="0"/>
          </a:p>
          <a:p>
            <a:pPr>
              <a:buFont typeface="+mj-lt"/>
              <a:buAutoNum type="arabicPeriod" startAt="22"/>
            </a:pPr>
            <a:r>
              <a:rPr lang="cs-CZ" sz="1200" b="1" dirty="0" smtClean="0"/>
              <a:t>O</a:t>
            </a:r>
            <a:r>
              <a:rPr lang="cs-CZ" sz="1200" b="1" dirty="0"/>
              <a:t>. Redon – Ve snu: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1"/>
              </a:rPr>
              <a:t>http://commons.wikimedia.org/wiki/File:Redon.eye-balloon.jpg?uselang=cs</a:t>
            </a:r>
            <a:endParaRPr lang="cs-CZ" sz="1200" dirty="0"/>
          </a:p>
          <a:p>
            <a:pPr>
              <a:buFont typeface="+mj-lt"/>
              <a:buAutoNum type="arabicPeriod" startAt="22"/>
            </a:pPr>
            <a:r>
              <a:rPr lang="cs-CZ" sz="1200" b="1" dirty="0"/>
              <a:t>O. Redon – Zavřené oči: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2"/>
              </a:rPr>
              <a:t>http://commons.wikimedia.org/wiki/File:Redon.yeux-clos.jpg?uselang=cs</a:t>
            </a:r>
            <a:endParaRPr lang="cs-CZ" sz="1200" dirty="0"/>
          </a:p>
          <a:p>
            <a:pPr>
              <a:buFont typeface="+mj-lt"/>
              <a:buAutoNum type="arabicPeriod" startAt="22"/>
            </a:pPr>
            <a:r>
              <a:rPr lang="cs-CZ" sz="1200" b="1" dirty="0"/>
              <a:t>O. Redon – Mlčení</a:t>
            </a:r>
            <a:r>
              <a:rPr lang="pl-PL" sz="1200" dirty="0"/>
              <a:t> VASSIL. </a:t>
            </a:r>
            <a:r>
              <a:rPr lang="pl-PL" sz="1200" i="1" dirty="0"/>
              <a:t>https://commons.wikimedia.org</a:t>
            </a:r>
            <a:r>
              <a:rPr lang="pl-PL" sz="1200" dirty="0"/>
              <a:t> [online]. [cit. 6.4.2013]. Dostupný pod licencí public domain na WWW: http://commons.wikimedia.org/wiki/File:Le_Silence_O_Redon_Lille_2918.jpg?uselang=cs </a:t>
            </a:r>
          </a:p>
          <a:p>
            <a:pPr>
              <a:buFont typeface="+mj-lt"/>
              <a:buAutoNum type="arabicPeriod" startAt="22"/>
            </a:pPr>
            <a:r>
              <a:rPr lang="cs-CZ" sz="1200" b="1" dirty="0"/>
              <a:t>O. Redon – Budha: </a:t>
            </a:r>
            <a:r>
              <a:rPr lang="cs-CZ" sz="1200" dirty="0"/>
              <a:t>AUTOR NEUVEDEN. https://commons.wikimedia.org [online]. [cit. 6.4.2013]. Dostupný pod licencí public domain na WWW: </a:t>
            </a:r>
            <a:r>
              <a:rPr lang="cs-CZ" sz="1200" dirty="0">
                <a:hlinkClick r:id="rId13"/>
              </a:rPr>
              <a:t>http://commons.wikimedia.org/wiki/File:Odilon_Redon_-_Buddha_-_Google_Art_Project.jpg?uselang=cs</a:t>
            </a:r>
            <a:endParaRPr lang="cs-CZ" sz="1200" dirty="0"/>
          </a:p>
          <a:p>
            <a:pPr>
              <a:buFont typeface="+mj-lt"/>
              <a:buAutoNum type="arabicPeriod" startAt="22"/>
            </a:pPr>
            <a:r>
              <a:rPr lang="cs-CZ" sz="1200" b="1" dirty="0"/>
              <a:t>O. Redon –  Druidka: </a:t>
            </a:r>
            <a:r>
              <a:rPr lang="cs-CZ" sz="1200" dirty="0"/>
              <a:t>AUTOR NEUVEDEN. </a:t>
            </a:r>
            <a:r>
              <a:rPr lang="cs-CZ" sz="1200" i="1" dirty="0"/>
              <a:t>http://cs.wikipedia.org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cs.wikipedia.org/wiki/Soubor:Redon_druidess.jpg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8527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28"/>
            </a:pPr>
            <a:r>
              <a:rPr lang="cs-CZ" sz="1200" b="1" dirty="0"/>
              <a:t>O. Redon – Ofélie: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2"/>
              </a:rPr>
              <a:t>http://commons.wikimedia.org/wiki/File:Odilon_Redon_-_Ophelia.jpg?uselang=cs</a:t>
            </a:r>
            <a:endParaRPr lang="cs-CZ" sz="1200" dirty="0"/>
          </a:p>
          <a:p>
            <a:pPr>
              <a:buFont typeface="+mj-lt"/>
              <a:buAutoNum type="arabicPeriod" startAt="28"/>
            </a:pPr>
            <a:r>
              <a:rPr lang="cs-CZ" sz="1200" b="1" dirty="0" smtClean="0"/>
              <a:t>O</a:t>
            </a:r>
            <a:r>
              <a:rPr lang="cs-CZ" sz="1200" b="1" dirty="0"/>
              <a:t>. Redon – Lastura: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3"/>
              </a:rPr>
              <a:t>http://commons.wikimedia.org/wiki/File:Redon.coquille.jpg?uselang=cs</a:t>
            </a:r>
            <a:endParaRPr lang="cs-CZ" sz="1200" dirty="0"/>
          </a:p>
          <a:p>
            <a:pPr>
              <a:buFont typeface="+mj-lt"/>
              <a:buAutoNum type="arabicPeriod" startAt="28"/>
            </a:pPr>
            <a:r>
              <a:rPr lang="cs-CZ" sz="1200" b="1" dirty="0"/>
              <a:t>O. Redon – Kyklop: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4"/>
              </a:rPr>
              <a:t>http://commons.wikimedia.org/wiki/File:Redon.cyclops.jpg?uselang=cs</a:t>
            </a:r>
            <a:endParaRPr lang="cs-CZ" sz="1200" dirty="0"/>
          </a:p>
          <a:p>
            <a:pPr>
              <a:buFont typeface="+mj-lt"/>
              <a:buAutoNum type="arabicPeriod" startAt="28"/>
            </a:pPr>
            <a:r>
              <a:rPr lang="cs-CZ" sz="1200" b="1" dirty="0" smtClean="0"/>
              <a:t>O. Redon – Kytice I: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5"/>
              </a:rPr>
              <a:t>http://commons.wikimedia.org/wiki/File:Odilon_Redon_-_</a:t>
            </a:r>
            <a:r>
              <a:rPr lang="cs-CZ" sz="1200" dirty="0" smtClean="0">
                <a:hlinkClick r:id="rId5"/>
              </a:rPr>
              <a:t>Vase_of_Flowers.jpg?uselang=cs</a:t>
            </a:r>
            <a:endParaRPr lang="cs-CZ" sz="1200" dirty="0" smtClean="0"/>
          </a:p>
          <a:p>
            <a:pPr>
              <a:buFont typeface="+mj-lt"/>
              <a:buAutoNum type="arabicPeriod" startAt="28"/>
            </a:pPr>
            <a:r>
              <a:rPr lang="cs-CZ" sz="1200" b="1" dirty="0"/>
              <a:t>O. Redon – Kytice </a:t>
            </a:r>
            <a:r>
              <a:rPr lang="cs-CZ" sz="1200" b="1" dirty="0" smtClean="0"/>
              <a:t>II: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commons.wikimedia.org/wiki/File:Odilon_Redon_001.jpg?uselang=cs</a:t>
            </a:r>
            <a:endParaRPr lang="cs-CZ" sz="1200" dirty="0" smtClean="0"/>
          </a:p>
          <a:p>
            <a:pPr>
              <a:buFont typeface="+mj-lt"/>
              <a:buAutoNum type="arabicPeriod" startAt="33"/>
            </a:pPr>
            <a:r>
              <a:rPr lang="cs-CZ" sz="1200" b="1" dirty="0"/>
              <a:t>Puvis de Chavannes – </a:t>
            </a:r>
            <a:r>
              <a:rPr lang="cs-CZ" sz="1200" b="1" dirty="0" smtClean="0"/>
              <a:t>Foto</a:t>
            </a:r>
            <a:r>
              <a:rPr lang="cs-CZ" sz="1200" b="1" dirty="0"/>
              <a:t>: </a:t>
            </a:r>
            <a:r>
              <a:rPr lang="cs-CZ" sz="1200" dirty="0"/>
              <a:t>CARJAT, Étienne.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7"/>
              </a:rPr>
              <a:t>http://commons.wikimedia.org/wiki/File:Puvis_de_Chavannes.jpg</a:t>
            </a:r>
            <a:endParaRPr lang="cs-CZ" sz="1200" dirty="0"/>
          </a:p>
          <a:p>
            <a:pPr>
              <a:buFont typeface="+mj-lt"/>
              <a:buAutoNum type="arabicPeriod" startAt="33"/>
            </a:pPr>
            <a:r>
              <a:rPr lang="cs-CZ" sz="1200" b="1" dirty="0"/>
              <a:t>Puvis de Chavannes – </a:t>
            </a:r>
            <a:r>
              <a:rPr lang="pl-PL" sz="1200" b="1" dirty="0" smtClean="0"/>
              <a:t>Nymfy </a:t>
            </a:r>
            <a:r>
              <a:rPr lang="pl-PL" sz="1200" b="1" dirty="0"/>
              <a:t>na břehu mořském: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commons.wikimedia.org/wiki/File:Pierre_Puvis_de_Chavannes</a:t>
            </a:r>
            <a:endParaRPr lang="cs-CZ" sz="1200" dirty="0" smtClean="0"/>
          </a:p>
          <a:p>
            <a:pPr>
              <a:buFont typeface="+mj-lt"/>
              <a:buAutoNum type="arabicPeriod" startAt="33"/>
            </a:pPr>
            <a:r>
              <a:rPr lang="cs-CZ" sz="1200" b="1" dirty="0" smtClean="0"/>
              <a:t>Puvis </a:t>
            </a:r>
            <a:r>
              <a:rPr lang="cs-CZ" sz="1200" b="1" dirty="0"/>
              <a:t>de </a:t>
            </a:r>
            <a:r>
              <a:rPr lang="cs-CZ" sz="1200" b="1" dirty="0" smtClean="0"/>
              <a:t>Chavannes – </a:t>
            </a:r>
            <a:r>
              <a:rPr lang="cs-CZ" sz="1200" b="1" dirty="0"/>
              <a:t>Chudý rybář: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9"/>
              </a:rPr>
              <a:t>http://commons.wikimedia.org/wiki/File:Pierre_Puvis_de_Chavannes_-_The_Poor_Fisherman_-_Google_Art_Project.jpg</a:t>
            </a:r>
            <a:endParaRPr lang="cs-CZ" sz="1200" dirty="0"/>
          </a:p>
          <a:p>
            <a:pPr>
              <a:buFont typeface="+mj-lt"/>
              <a:buAutoNum type="arabicPeriod" startAt="33"/>
            </a:pPr>
            <a:r>
              <a:rPr lang="cs-CZ" sz="1200" b="1" dirty="0"/>
              <a:t>Puvis de Chavannes – Sen: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commons.wikimedia.org/wiki/File:Pierre-C%C3%A9cile_Puvis_de_Chavannes_003.jpg</a:t>
            </a:r>
            <a:r>
              <a:rPr lang="cs-CZ" sz="1200" dirty="0" smtClean="0">
                <a:hlinkClick r:id="rId11"/>
              </a:rPr>
              <a:t>_-_</a:t>
            </a:r>
            <a:r>
              <a:rPr lang="cs-CZ" sz="1200" dirty="0">
                <a:hlinkClick r:id="rId11"/>
              </a:rPr>
              <a:t>Young_Girls_by_the_Seaside_-_Google_Art_Project.jpg</a:t>
            </a:r>
            <a:endParaRPr lang="cs-CZ" sz="1200" dirty="0"/>
          </a:p>
          <a:p>
            <a:pPr>
              <a:buFont typeface="+mj-lt"/>
              <a:buAutoNum type="arabicPeriod" startAt="33"/>
            </a:pPr>
            <a:r>
              <a:rPr lang="cs-CZ" sz="1200" b="1" dirty="0"/>
              <a:t>Puvis de Chavannes </a:t>
            </a:r>
            <a:r>
              <a:rPr lang="cs-CZ" sz="1200" b="1" dirty="0" smtClean="0"/>
              <a:t>– </a:t>
            </a:r>
            <a:r>
              <a:rPr lang="cs-CZ" sz="1200" b="1" dirty="0"/>
              <a:t>Žena na pláži: </a:t>
            </a:r>
            <a:r>
              <a:rPr lang="cs-CZ" sz="1200" dirty="0"/>
              <a:t>AUTOR NEUVEDEN. </a:t>
            </a:r>
            <a:r>
              <a:rPr lang="cs-CZ" sz="1200" i="1" dirty="0"/>
              <a:t>https://commons.wikimedia.org</a:t>
            </a:r>
            <a:r>
              <a:rPr lang="cs-CZ" sz="1200" dirty="0"/>
              <a:t> [online]. [cit. 6.4.2013]. Dostupný pod licencí public domain na WWW: </a:t>
            </a:r>
            <a:r>
              <a:rPr lang="cs-CZ" sz="1200" dirty="0">
                <a:hlinkClick r:id="rId12"/>
              </a:rPr>
              <a:t>http://commons.wikimedia.org/wiki/File:Pierre_Puvis_de_Chavannes_-_Woman_on_the_Beach_-_</a:t>
            </a:r>
            <a:r>
              <a:rPr lang="cs-CZ" sz="1200" dirty="0" smtClean="0">
                <a:hlinkClick r:id="rId12"/>
              </a:rPr>
              <a:t>WGA18535.jpg</a:t>
            </a:r>
            <a:endParaRPr lang="cs-CZ" sz="1200" dirty="0" smtClean="0"/>
          </a:p>
          <a:p>
            <a:pPr>
              <a:buFont typeface="+mj-lt"/>
              <a:buAutoNum type="arabicPeriod" startAt="33"/>
            </a:pPr>
            <a:r>
              <a:rPr lang="cs-CZ" sz="1200" b="1" dirty="0"/>
              <a:t>Motýl: </a:t>
            </a:r>
            <a:r>
              <a:rPr lang="pt-BR" sz="1200" dirty="0"/>
              <a:t>AUTOR NEUVEDEN. </a:t>
            </a:r>
            <a:r>
              <a:rPr lang="pt-BR" sz="1200" i="1" dirty="0"/>
              <a:t>http://picasaweb.google.com</a:t>
            </a:r>
            <a:r>
              <a:rPr lang="pt-BR" sz="1200" dirty="0"/>
              <a:t> [online]. [cit. 20.8.2013]. Dostupný na WWW: </a:t>
            </a:r>
            <a:r>
              <a:rPr lang="pt-BR" sz="1200" dirty="0">
                <a:hlinkClick r:id="rId13"/>
              </a:rPr>
              <a:t>http://picasaweb.google.com/lh/photo/BI-uHRNrDnKsxwcFF2Awb2a--VBGWB_TZEF_meDP0wY</a:t>
            </a:r>
            <a:endParaRPr lang="cs-CZ" sz="1200" dirty="0"/>
          </a:p>
          <a:p>
            <a:pPr>
              <a:buFont typeface="+mj-lt"/>
              <a:buAutoNum type="arabicPeriod" startAt="33"/>
            </a:pPr>
            <a:endParaRPr lang="cs-CZ" sz="1200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03659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6746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1279</TotalTime>
  <Words>1147</Words>
  <Application>Microsoft Office PowerPoint</Application>
  <PresentationFormat>On-screen Show (4:3)</PresentationFormat>
  <Paragraphs>265</Paragraphs>
  <Slides>52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7" baseType="lpstr">
      <vt:lpstr>Arial</vt:lpstr>
      <vt:lpstr>Arial Black</vt:lpstr>
      <vt:lpstr>Calibri</vt:lpstr>
      <vt:lpstr>Wingdings</vt:lpstr>
      <vt:lpstr>Motiv sady Office</vt:lpstr>
      <vt:lpstr>PowerPoint Presentation</vt:lpstr>
      <vt:lpstr>ANOTACE</vt:lpstr>
      <vt:lpstr>PowerPoint Presentation</vt:lpstr>
      <vt:lpstr>Vznik a vývoj</vt:lpstr>
      <vt:lpstr>Charakteristika</vt:lpstr>
      <vt:lpstr>Představitelé</vt:lpstr>
      <vt:lpstr>Pontavenská škola</vt:lpstr>
      <vt:lpstr>Pont-Aven</vt:lpstr>
      <vt:lpstr>Vidění po kázání, 1888</vt:lpstr>
      <vt:lpstr>Kdo jsme? Odkud přicházíme? Kam jdeme?, 1887</vt:lpstr>
      <vt:lpstr>Žlutý Kristus, 1889</vt:lpstr>
      <vt:lpstr>Gustave Moreau (1826 – 1898)</vt:lpstr>
      <vt:lpstr>Muzeum Gustava Moreaua</vt:lpstr>
      <vt:lpstr>Salome tančící před Herodesem, 1874-76</vt:lpstr>
      <vt:lpstr>Zjevení 1874 - 76</vt:lpstr>
      <vt:lpstr>PowerPoint Presentation</vt:lpstr>
      <vt:lpstr> Léda s labutí, 1865</vt:lpstr>
      <vt:lpstr>Odilon Redon (1840 – 1916)</vt:lpstr>
      <vt:lpstr>Slzy, 1878</vt:lpstr>
      <vt:lpstr>PowerPoint Presentation</vt:lpstr>
      <vt:lpstr>PowerPoint Presentation</vt:lpstr>
      <vt:lpstr> Ve snu – litografické album podle E. A. Poa, 1898</vt:lpstr>
      <vt:lpstr> Zavřené oči, 1890</vt:lpstr>
      <vt:lpstr>Mlčení, asi 1895-1900</vt:lpstr>
      <vt:lpstr>Budha, 1905</vt:lpstr>
      <vt:lpstr>PowerPoint Presentation</vt:lpstr>
      <vt:lpstr>Lastura, 1912</vt:lpstr>
      <vt:lpstr>Kyklop, 1914</vt:lpstr>
      <vt:lpstr>PowerPoint Presentation</vt:lpstr>
      <vt:lpstr> Puvis de Chavannes (1824 – 1898)</vt:lpstr>
      <vt:lpstr> Nymfy na břehu mořském, 1879</vt:lpstr>
      <vt:lpstr> Chudý rybář, 1881</vt:lpstr>
      <vt:lpstr>Sen, 1883</vt:lpstr>
      <vt:lpstr>Žena na pláži, 1887</vt:lpstr>
      <vt:lpstr>PowerPoint Presentation</vt:lpstr>
      <vt:lpstr>INTERAKTIVNÍ ČÁST</vt:lpstr>
      <vt:lpstr>Co neznamená řecké slovo „symbolon“?</vt:lpstr>
      <vt:lpstr>Které časové vymezení nejvíce vystihuje epochu symbolismu?</vt:lpstr>
      <vt:lpstr>Která z těchto charakteristik se nehodí pro symbolismus?</vt:lpstr>
      <vt:lpstr>Který z uvedených malířů se inspiroval biblickou postavou Salome?</vt:lpstr>
      <vt:lpstr>Na kterém z těchto obrazů Salome nenajdete</vt:lpstr>
      <vt:lpstr>Kdo „chudý“ je namalovaný na slavném obraze Puvis de Chavannes?</vt:lpstr>
      <vt:lpstr>Kdo je autorem tohoto obrazu?</vt:lpstr>
      <vt:lpstr>Jak se jmenuje litografické album O. Redona inspirované dílem E. A. Poa?</vt:lpstr>
      <vt:lpstr>Kdy vyšel Manifest symbolismu</vt:lpstr>
      <vt:lpstr>Kdo namaloval tento obraz?</vt:lpstr>
      <vt:lpstr>PowerPoint Presentation</vt:lpstr>
      <vt:lpstr>PowerPoint Presentation</vt:lpstr>
      <vt:lpstr>Citace: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Symbolismus</dc:title>
  <cp:lastModifiedBy>Marcela Jelínková</cp:lastModifiedBy>
  <cp:revision>103</cp:revision>
  <dcterms:modified xsi:type="dcterms:W3CDTF">2013-08-24T09:30:46Z</dcterms:modified>
</cp:coreProperties>
</file>