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371" r:id="rId2"/>
    <p:sldId id="372" r:id="rId3"/>
    <p:sldId id="445" r:id="rId4"/>
    <p:sldId id="444" r:id="rId5"/>
    <p:sldId id="377" r:id="rId6"/>
    <p:sldId id="379" r:id="rId7"/>
    <p:sldId id="304" r:id="rId8"/>
    <p:sldId id="383" r:id="rId9"/>
    <p:sldId id="322" r:id="rId10"/>
    <p:sldId id="346" r:id="rId11"/>
    <p:sldId id="384" r:id="rId12"/>
    <p:sldId id="385" r:id="rId13"/>
    <p:sldId id="388" r:id="rId14"/>
    <p:sldId id="443" r:id="rId15"/>
    <p:sldId id="441" r:id="rId16"/>
    <p:sldId id="376" r:id="rId17"/>
    <p:sldId id="386" r:id="rId18"/>
    <p:sldId id="382" r:id="rId19"/>
    <p:sldId id="375" r:id="rId2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1"/>
    <a:srgbClr val="FFFF99"/>
    <a:srgbClr val="007033"/>
    <a:srgbClr val="0BA94B"/>
    <a:srgbClr val="66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2888" autoAdjust="0"/>
  </p:normalViewPr>
  <p:slideViewPr>
    <p:cSldViewPr>
      <p:cViewPr varScale="1">
        <p:scale>
          <a:sx n="88" d="100"/>
          <a:sy n="88" d="100"/>
        </p:scale>
        <p:origin x="14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DDDF52-4551-4F97-8CD4-52E5025EB05B}" type="datetimeFigureOut">
              <a:rPr lang="cs-CZ" smtClean="0"/>
              <a:t>24. 8. 2013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686949-161D-4909-9374-721FF12FD5B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26141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24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CB47504E-8CB8-41EB-8BE1-9C67760583B0}" type="slidenum">
              <a:rPr lang="cs-CZ" sz="1200">
                <a:latin typeface="Arial" pitchFamily="34" charset="0"/>
              </a:rPr>
              <a:pPr/>
              <a:t>1</a:t>
            </a:fld>
            <a:endParaRPr lang="cs-CZ" sz="120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18590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6349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76BE8C4A-6D24-4FE5-847F-55FEBD89DA46}" type="slidenum">
              <a:rPr lang="cs-CZ" sz="1200">
                <a:latin typeface="Arial" pitchFamily="34" charset="0"/>
              </a:rPr>
              <a:pPr/>
              <a:t>2</a:t>
            </a:fld>
            <a:endParaRPr lang="cs-CZ" sz="120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55992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Zasněný chlapec s uchem přiloženým na kmen břízy z triptychu je pravděpodobně autorův idealizovaný autoportrét a krajina je venkovem z Preislerova dětství, okolí Králova Dvora.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86949-161D-4909-9374-721FF12FD5BE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31317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686949-161D-4909-9374-721FF12FD5BE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1897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452DEF-7C38-4D68-ADE5-0AD30D73F21F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7A85BB-4071-4057-8CEB-C0D404AD93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00200"/>
            <a:ext cx="8424936" cy="4525963"/>
          </a:xfrm>
        </p:spPr>
        <p:txBody>
          <a:bodyPr/>
          <a:lstStyle>
            <a:lvl1pPr marL="342900" indent="-342900"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1B240-2E19-4FF6-9D3F-7D2C03F385FB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279787-4433-4F80-936F-6C02ECBCE4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utoUpdateAnimBg="0">
        <p:tmplLst>
          <p:tmpl lvl="1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22" presetClass="entr" presetSubtype="8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left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Náze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007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00200"/>
            <a:ext cx="8424936" cy="4525963"/>
          </a:xfrm>
        </p:spPr>
        <p:txBody>
          <a:bodyPr/>
          <a:lstStyle>
            <a:lvl1pPr marL="457200" indent="-457200">
              <a:buFontTx/>
              <a:buBlip>
                <a:blip r:embed="rId2"/>
              </a:buBlip>
              <a:defRPr/>
            </a:lvl1pPr>
          </a:lstStyle>
          <a:p>
            <a:pPr lvl="0"/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1B240-2E19-4FF6-9D3F-7D2C03F385FB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279787-4433-4F80-936F-6C02ECBCE4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71454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22" presetClass="entr" presetSubtype="4" fill="hold" nodeType="afterEffect" nodePh="1">
                  <p:stCondLst>
                    <p:cond delay="0"/>
                  </p:stCondLst>
                  <p:endCondLst>
                    <p:cond delay="0"/>
                  </p:end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wipe(down)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C5BFB3E-882A-4CF9-9041-B3B74E8C01D8}" type="datetimeFigureOut">
              <a:rPr lang="cs-CZ" smtClean="0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D5C071-FB7E-4472-80F2-15C8C9C8508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5748838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A362B2-F4C0-4311-8773-EB414282EBAB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C8ABA6-58BE-47B9-BE9A-529EF82FE5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 marL="342900" indent="-342900">
              <a:buFontTx/>
              <a:buBlip>
                <a:blip r:embed="rId2"/>
              </a:buBlip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F1CB16-2180-40F6-8DE3-8236CC116182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84D9B-5383-4A60-89FD-FD5171C3A8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66848-65A3-4E96-81B1-CAEB83DCA2AC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F1C92C-1640-4AA9-A8B6-E715E6865C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007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FFC0CE-C630-4643-8F98-6F18C48D4493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892AB7-DD37-41D8-BD76-D52C24CA87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>
  <p:cSld name="Cita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48072"/>
          </a:xfrm>
        </p:spPr>
        <p:txBody>
          <a:bodyPr/>
          <a:lstStyle>
            <a:lvl1pPr>
              <a:defRPr sz="320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 err="1"/>
              <a:t>Klepnutím</a:t>
            </a:r>
            <a:r>
              <a:rPr lang="en-US" dirty="0"/>
              <a:t> </a:t>
            </a:r>
            <a:r>
              <a:rPr lang="en-US" dirty="0" err="1"/>
              <a:t>lze</a:t>
            </a:r>
            <a:r>
              <a:rPr lang="en-US" dirty="0"/>
              <a:t> </a:t>
            </a:r>
            <a:r>
              <a:rPr lang="en-US" dirty="0" err="1"/>
              <a:t>upravit</a:t>
            </a:r>
            <a:r>
              <a:rPr lang="en-US" dirty="0"/>
              <a:t> </a:t>
            </a:r>
            <a:r>
              <a:rPr lang="en-US" dirty="0" err="1"/>
              <a:t>styl</a:t>
            </a:r>
            <a:r>
              <a:rPr lang="en-US" dirty="0"/>
              <a:t> </a:t>
            </a:r>
            <a:r>
              <a:rPr lang="en-US" dirty="0" err="1"/>
              <a:t>předlohy</a:t>
            </a:r>
            <a:r>
              <a:rPr lang="en-US" dirty="0"/>
              <a:t> </a:t>
            </a:r>
            <a:r>
              <a:rPr lang="en-US" dirty="0" err="1"/>
              <a:t>nadpisů</a:t>
            </a:r>
            <a:r>
              <a:rPr lang="en-US" dirty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 hasCustomPrompt="1"/>
          </p:nvPr>
        </p:nvSpPr>
        <p:spPr>
          <a:xfrm>
            <a:off x="251520" y="836712"/>
            <a:ext cx="8712968" cy="5884763"/>
          </a:xfrm>
        </p:spPr>
        <p:txBody>
          <a:bodyPr/>
          <a:lstStyle>
            <a:lvl1pPr marL="514350" indent="-514350">
              <a:buFont typeface="+mj-lt"/>
              <a:buAutoNum type="arabicPeriod"/>
              <a:defRPr sz="1400"/>
            </a:lvl1pPr>
            <a:lvl2pPr marL="971550" indent="-514350">
              <a:buFont typeface="+mj-lt"/>
              <a:buAutoNum type="arabicPeriod"/>
              <a:defRPr/>
            </a:lvl2pPr>
            <a:lvl3pPr marL="1371600" indent="-457200">
              <a:buFont typeface="+mj-lt"/>
              <a:buAutoNum type="arabicPeriod"/>
              <a:defRPr/>
            </a:lvl3pPr>
            <a:lvl4pPr marL="1828800" indent="-457200">
              <a:buFont typeface="+mj-lt"/>
              <a:buAutoNum type="arabicPeriod"/>
              <a:defRPr/>
            </a:lvl4pPr>
            <a:lvl5pPr marL="2286000" indent="-457200">
              <a:buFont typeface="+mj-lt"/>
              <a:buAutoNum type="arabicPeriod"/>
              <a:defRPr/>
            </a:lvl5pPr>
          </a:lstStyle>
          <a:p>
            <a:pPr lvl="0"/>
            <a:r>
              <a:rPr lang="en-US" dirty="0" err="1"/>
              <a:t>Klepnutím</a:t>
            </a:r>
            <a:r>
              <a:rPr lang="en-US" dirty="0"/>
              <a:t> </a:t>
            </a:r>
            <a:r>
              <a:rPr lang="en-US" dirty="0" err="1"/>
              <a:t>lze</a:t>
            </a:r>
            <a:r>
              <a:rPr lang="en-US" dirty="0"/>
              <a:t> </a:t>
            </a:r>
            <a:r>
              <a:rPr lang="en-US" dirty="0" err="1"/>
              <a:t>upravit</a:t>
            </a:r>
            <a:r>
              <a:rPr lang="en-US" dirty="0"/>
              <a:t> </a:t>
            </a:r>
            <a:r>
              <a:rPr lang="en-US" dirty="0" err="1"/>
              <a:t>styly</a:t>
            </a:r>
            <a:r>
              <a:rPr lang="en-US" dirty="0"/>
              <a:t> </a:t>
            </a:r>
            <a:r>
              <a:rPr lang="en-US" dirty="0" err="1"/>
              <a:t>předlohy</a:t>
            </a:r>
            <a:r>
              <a:rPr lang="en-US" dirty="0"/>
              <a:t> </a:t>
            </a:r>
            <a:r>
              <a:rPr lang="en-US" dirty="0" err="1"/>
              <a:t>textu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546EA4-F8AB-4513-9792-F68E70AAA42D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40F6C-BDC2-44A8-80BE-EC38009195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10708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09EE4-B4E7-4FBB-A3F4-E2F3A5A420CA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F9D5FA-896C-4A5D-A557-531D6CC347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5542B0-C846-4F04-88A4-1F25F9102BEF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028A95-1E03-44F5-8E86-56A9B205DF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DCC169-32D8-414D-ADD1-9783B3C7FC24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159B57-92B0-4E0D-BAC1-1B110F9933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CD507E-5DE4-4200-B10E-5C2F131A66A0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15AB7-2201-491C-A228-2F97BA876A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165CA3-133D-4217-9919-F8A8CD38181A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248CCD-CC53-475A-943A-9FB679E050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 err="1"/>
              <a:t>Klepnutím</a:t>
            </a:r>
            <a:r>
              <a:rPr lang="en-US" dirty="0"/>
              <a:t> </a:t>
            </a:r>
            <a:r>
              <a:rPr lang="en-US" dirty="0" err="1"/>
              <a:t>lze</a:t>
            </a:r>
            <a:r>
              <a:rPr lang="en-US" dirty="0"/>
              <a:t> </a:t>
            </a:r>
            <a:r>
              <a:rPr lang="en-US" dirty="0" err="1"/>
              <a:t>upravit</a:t>
            </a:r>
            <a:r>
              <a:rPr lang="en-US" dirty="0"/>
              <a:t> </a:t>
            </a:r>
            <a:r>
              <a:rPr lang="en-US" dirty="0" err="1"/>
              <a:t>styl</a:t>
            </a:r>
            <a:r>
              <a:rPr lang="en-US" dirty="0"/>
              <a:t> </a:t>
            </a:r>
            <a:r>
              <a:rPr lang="en-US" dirty="0" err="1"/>
              <a:t>předlohy</a:t>
            </a:r>
            <a:r>
              <a:rPr lang="en-US" dirty="0"/>
              <a:t> </a:t>
            </a:r>
            <a:r>
              <a:rPr lang="en-US" dirty="0" err="1"/>
              <a:t>nadpisů</a:t>
            </a:r>
            <a:r>
              <a:rPr lang="en-US" dirty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546EA4-F8AB-4513-9792-F68E70AAA42D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40F6C-BDC2-44A8-80BE-EC38009195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B3FC8-3BC3-4DAD-AAB6-FF4A21DACB90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9D9B9-F48D-48FB-8177-A18DD78D16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chemeClr val="bg2">
                <a:tint val="40000"/>
                <a:satMod val="350000"/>
              </a:schemeClr>
            </a:gs>
            <a:gs pos="40000">
              <a:schemeClr val="bg2">
                <a:tint val="45000"/>
                <a:shade val="99000"/>
                <a:satMod val="350000"/>
              </a:schemeClr>
            </a:gs>
            <a:gs pos="100000">
              <a:schemeClr val="bg2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C5BFB3E-882A-4CF9-9041-B3B74E8C01D8}" type="datetimeFigureOut">
              <a:rPr lang="cs-CZ"/>
              <a:pPr>
                <a:defRPr/>
              </a:pPr>
              <a:t>24. 8. 2013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7D5C071-FB7E-4472-80F2-15C8C9C850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2" r:id="rId2"/>
    <p:sldLayoutId id="2147483664" r:id="rId3"/>
    <p:sldLayoutId id="2147483665" r:id="rId4"/>
    <p:sldLayoutId id="2147483651" r:id="rId5"/>
    <p:sldLayoutId id="2147483652" r:id="rId6"/>
    <p:sldLayoutId id="2147483653" r:id="rId7"/>
    <p:sldLayoutId id="2147483654" r:id="rId8"/>
    <p:sldLayoutId id="2147483663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  <p:sldLayoutId id="2147483661" r:id="rId16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 kern="1200">
          <a:solidFill>
            <a:srgbClr val="7030A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7030A0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7030A0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7030A0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7030A0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rgbClr val="7030A0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rgbClr val="7030A0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rgbClr val="7030A0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rgbClr val="7030A0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eskatelevize.cz/ct24/kultura/140604-jan-preisler-cerne-jezero/" TargetMode="Externa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picasaweb.google.com/lh/photo/BI-uHRNrDnKsxwcFF2Awb2a--VBGWB_TZEF_meDP0wY" TargetMode="External"/><Relationship Id="rId3" Type="http://schemas.openxmlformats.org/officeDocument/2006/relationships/hyperlink" Target="http://cs.wikipedia.org/wiki/Soubor:Jan_Preisler_tryptich_Jaro_1900.jpg" TargetMode="External"/><Relationship Id="rId7" Type="http://schemas.openxmlformats.org/officeDocument/2006/relationships/hyperlink" Target="http://cs.wikipedia.org/wiki/Soubor:Preisler21.jpg" TargetMode="External"/><Relationship Id="rId2" Type="http://schemas.openxmlformats.org/officeDocument/2006/relationships/hyperlink" Target="http://cs.wikipedia.org/wiki/Soubor:Jan_preisler2.jpg" TargetMode="External"/><Relationship Id="rId1" Type="http://schemas.openxmlformats.org/officeDocument/2006/relationships/slideLayout" Target="../slideLayouts/slideLayout9.xml"/><Relationship Id="rId6" Type="http://schemas.openxmlformats.org/officeDocument/2006/relationships/hyperlink" Target="http://commons.wikimedia.org/wiki/File:Jan_Preisler_-_Lovers.jpg" TargetMode="External"/><Relationship Id="rId5" Type="http://schemas.openxmlformats.org/officeDocument/2006/relationships/hyperlink" Target="http://cs.wikipedia.org/wiki/Soubor:Blacklake_preisler.jpg" TargetMode="External"/><Relationship Id="rId4" Type="http://schemas.openxmlformats.org/officeDocument/2006/relationships/hyperlink" Target="http://commons.wikimedia.org/wiki/File:Preisler-koupani.jpg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9754739"/>
              </p:ext>
            </p:extLst>
          </p:nvPr>
        </p:nvGraphicFramePr>
        <p:xfrm>
          <a:off x="614363" y="2816225"/>
          <a:ext cx="8137525" cy="29667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76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marL="91447" marR="91447" marT="45704" marB="45704" anchor="ctr"/>
                </a:tc>
              </a:tr>
              <a:tr h="365727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Marcela Jelínková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65727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VY_32_INOVACE_05B_14_Symbolismus</a:t>
                      </a:r>
                      <a:r>
                        <a:rPr lang="cs-CZ" sz="1800" b="1" kern="12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v českém </a:t>
                      </a:r>
                      <a:r>
                        <a:rPr lang="cs-CZ" sz="1800" b="1" kern="1200" baseline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malířství </a:t>
                      </a:r>
                      <a:r>
                        <a:rPr lang="cs-CZ" sz="1800" b="1" kern="1200" baseline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I (Jan </a:t>
                      </a:r>
                      <a:r>
                        <a:rPr lang="cs-CZ" sz="1800" b="1" kern="1200" baseline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Preisler)</a:t>
                      </a:r>
                      <a:endParaRPr lang="cs-CZ" sz="1800" b="1" kern="1200" dirty="0">
                        <a:solidFill>
                          <a:schemeClr val="tx1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65727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pl-PL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Historie umění 19. století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65727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65727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06.04.2013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</a:tbl>
          </a:graphicData>
        </a:graphic>
      </p:graphicFrame>
      <p:pic>
        <p:nvPicPr>
          <p:cNvPr id="207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433030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457200" y="286668"/>
            <a:ext cx="8229600" cy="694060"/>
          </a:xfrm>
        </p:spPr>
        <p:txBody>
          <a:bodyPr/>
          <a:lstStyle/>
          <a:p>
            <a:r>
              <a:rPr lang="cs-CZ" sz="3200" dirty="0" smtClean="0">
                <a:solidFill>
                  <a:schemeClr val="accent2">
                    <a:lumMod val="50000"/>
                  </a:schemeClr>
                </a:solidFill>
                <a:latin typeface="Calibri" pitchFamily="34" charset="0"/>
              </a:rPr>
              <a:t>ANOTACE</a:t>
            </a:r>
            <a:endParaRPr lang="cs-CZ" sz="3600" dirty="0" smtClean="0">
              <a:solidFill>
                <a:schemeClr val="accent2">
                  <a:lumMod val="50000"/>
                </a:schemeClr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052736"/>
            <a:ext cx="8208912" cy="5688632"/>
          </a:xfrm>
        </p:spPr>
        <p:txBody>
          <a:bodyPr>
            <a:noAutofit/>
          </a:bodyPr>
          <a:lstStyle/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cs-CZ" sz="1600" dirty="0">
                <a:cs typeface="Arial" panose="020B0604020202020204" pitchFamily="34" charset="0"/>
              </a:rPr>
              <a:t>Prezentace je určena pro výklad, opakování a upevnění nového tématu z historie umění. Její součástí je motivační úkol pro interaktivní zapojení žáků do vyučovacího procesu.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cs-CZ" sz="1600" dirty="0" smtClean="0">
                <a:cs typeface="Arial" panose="020B0604020202020204" pitchFamily="34" charset="0"/>
              </a:rPr>
              <a:t>Svým obsahem se zaměřuje na symbolismus v českém výtvarném umění na konci 19. a počátku 20. století, především </a:t>
            </a:r>
            <a:r>
              <a:rPr lang="cs-CZ" sz="1600" dirty="0">
                <a:cs typeface="Arial" panose="020B0604020202020204" pitchFamily="34" charset="0"/>
              </a:rPr>
              <a:t>na život a </a:t>
            </a:r>
            <a:r>
              <a:rPr lang="cs-CZ" sz="1600" dirty="0" smtClean="0">
                <a:cs typeface="Arial" panose="020B0604020202020204" pitchFamily="34" charset="0"/>
              </a:rPr>
              <a:t>dílo Jana Preislera.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cs-CZ" sz="1600" dirty="0" smtClean="0">
                <a:cs typeface="Arial" panose="020B0604020202020204" pitchFamily="34" charset="0"/>
              </a:rPr>
              <a:t>Navazuje na prezentaci o symbolismu v evropském umění a doplňuje toto téma. 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cs-CZ" sz="1600" dirty="0" smtClean="0">
                <a:cs typeface="Arial" panose="020B0604020202020204" pitchFamily="34" charset="0"/>
              </a:rPr>
              <a:t>Motivačním prvkem </a:t>
            </a:r>
            <a:r>
              <a:rPr lang="cs-CZ" sz="1600" dirty="0">
                <a:cs typeface="Arial" panose="020B0604020202020204" pitchFamily="34" charset="0"/>
              </a:rPr>
              <a:t>v</a:t>
            </a:r>
            <a:r>
              <a:rPr lang="cs-CZ" sz="1600" dirty="0" smtClean="0">
                <a:cs typeface="Arial" panose="020B0604020202020204" pitchFamily="34" charset="0"/>
              </a:rPr>
              <a:t> prezentaci je práce s internetem, která slouží k upevnění probrané látky a </a:t>
            </a:r>
            <a:r>
              <a:rPr lang="cs-CZ" sz="1600" dirty="0">
                <a:cs typeface="Arial" panose="020B0604020202020204" pitchFamily="34" charset="0"/>
              </a:rPr>
              <a:t> </a:t>
            </a:r>
            <a:r>
              <a:rPr lang="cs-CZ" sz="1600" dirty="0" smtClean="0">
                <a:cs typeface="Arial" panose="020B0604020202020204" pitchFamily="34" charset="0"/>
              </a:rPr>
              <a:t>získání nových poznatků o tématu. Žáci shlédnou po úvodní části s informacemi o symbolismu v českém malířství a o Janu Preislerovi, který byl jedním </a:t>
            </a:r>
            <a:r>
              <a:rPr lang="cs-CZ" sz="1600" dirty="0">
                <a:cs typeface="Arial" panose="020B0604020202020204" pitchFamily="34" charset="0"/>
              </a:rPr>
              <a:t>z </a:t>
            </a:r>
            <a:r>
              <a:rPr lang="cs-CZ" sz="1600" dirty="0" smtClean="0">
                <a:cs typeface="Arial" panose="020B0604020202020204" pitchFamily="34" charset="0"/>
              </a:rPr>
              <a:t>jeho nejvýznačnějších zástupců, krátký dokument o jeho životě a díle (odkaz na ukázku na internetu je na snímku č. 13, stručné resumé jejího obsahu pro učitele je na snímku č. 16). Nejprve se seznámí s úkolem – otázkami, kterým mají věnovat pozornost a udělat si k nim do sešitu poznámky (viz snímek č. 14). Poté následuje diskuse, během níž odpovídají na otázky, ověřují si svůj postřeh a kliknutím na snímek kontrolují správnost svých odpovědí (animace s otázkami a odpověďmi je na snímku č. 15). 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cs-CZ" sz="1600" dirty="0" smtClean="0">
                <a:cs typeface="Arial" panose="020B0604020202020204" pitchFamily="34" charset="0"/>
              </a:rPr>
              <a:t>Látka </a:t>
            </a:r>
            <a:r>
              <a:rPr lang="cs-CZ" sz="1600" dirty="0">
                <a:cs typeface="Arial" panose="020B0604020202020204" pitchFamily="34" charset="0"/>
              </a:rPr>
              <a:t>je určena pro studenty 2</a:t>
            </a:r>
            <a:r>
              <a:rPr lang="cs-CZ" sz="1600" dirty="0" smtClean="0">
                <a:cs typeface="Arial" panose="020B0604020202020204" pitchFamily="34" charset="0"/>
              </a:rPr>
              <a:t>. </a:t>
            </a:r>
            <a:r>
              <a:rPr lang="cs-CZ" sz="1600" dirty="0">
                <a:cs typeface="Arial" panose="020B0604020202020204" pitchFamily="34" charset="0"/>
              </a:rPr>
              <a:t>ročníků </a:t>
            </a:r>
            <a:r>
              <a:rPr lang="cs-CZ" sz="1600" dirty="0" smtClean="0">
                <a:cs typeface="Arial" panose="020B0604020202020204" pitchFamily="34" charset="0"/>
              </a:rPr>
              <a:t>čtyřletého a 3. </a:t>
            </a:r>
            <a:r>
              <a:rPr lang="cs-CZ" sz="1600" dirty="0">
                <a:cs typeface="Arial" panose="020B0604020202020204" pitchFamily="34" charset="0"/>
              </a:rPr>
              <a:t>ročníků šestiletého gymnázia</a:t>
            </a:r>
            <a:r>
              <a:rPr lang="cs-CZ" sz="1600" dirty="0" smtClean="0">
                <a:cs typeface="Arial" panose="020B0604020202020204" pitchFamily="34" charset="0"/>
              </a:rPr>
              <a:t>.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cs-CZ" sz="1600" dirty="0" smtClean="0">
                <a:cs typeface="Arial" panose="020B0604020202020204" pitchFamily="34" charset="0"/>
              </a:rPr>
              <a:t>Může být využita i jako podklad pro samostatné studium žáků.</a:t>
            </a:r>
            <a:endParaRPr lang="cs-CZ" sz="1600" dirty="0">
              <a:cs typeface="Arial" panose="020B0604020202020204" pitchFamily="34" charset="0"/>
            </a:endParaRPr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cs-CZ" sz="1600" b="1" dirty="0">
                <a:cs typeface="Arial" panose="020B0604020202020204" pitchFamily="34" charset="0"/>
              </a:rPr>
              <a:t>Vzdělávací cíle:</a:t>
            </a:r>
          </a:p>
          <a:p>
            <a:pPr>
              <a:buFont typeface="Arial" panose="020B0604020202020204" pitchFamily="34" charset="0"/>
              <a:buChar char="‒"/>
              <a:defRPr/>
            </a:pPr>
            <a:r>
              <a:rPr lang="cs-CZ" sz="1600" dirty="0" smtClean="0">
                <a:cs typeface="Arial" panose="020B0604020202020204" pitchFamily="34" charset="0"/>
              </a:rPr>
              <a:t>seznámit </a:t>
            </a:r>
            <a:r>
              <a:rPr lang="cs-CZ" sz="1600" dirty="0">
                <a:cs typeface="Arial" panose="020B0604020202020204" pitchFamily="34" charset="0"/>
              </a:rPr>
              <a:t>žáky </a:t>
            </a:r>
            <a:r>
              <a:rPr lang="cs-CZ" sz="1600" dirty="0" smtClean="0">
                <a:cs typeface="Arial" panose="020B0604020202020204" pitchFamily="34" charset="0"/>
              </a:rPr>
              <a:t>se symbolismem v českém malířství a především tvorbou jeho hlavního představitele – malíře Jana Preislera</a:t>
            </a:r>
          </a:p>
          <a:p>
            <a:pPr>
              <a:buFont typeface="Arial" panose="020B0604020202020204" pitchFamily="34" charset="0"/>
              <a:buChar char="‒"/>
              <a:defRPr/>
            </a:pPr>
            <a:r>
              <a:rPr lang="cs-CZ" sz="1600" dirty="0" smtClean="0">
                <a:cs typeface="Arial" panose="020B0604020202020204" pitchFamily="34" charset="0"/>
              </a:rPr>
              <a:t>motivovat žáky formou aktivní práce s internetem k propojení nových poznatků s jejich předcházejícími znalostmi a zkušenostmi</a:t>
            </a:r>
          </a:p>
        </p:txBody>
      </p:sp>
    </p:spTree>
    <p:extLst>
      <p:ext uri="{BB962C8B-B14F-4D97-AF65-F5344CB8AC3E}">
        <p14:creationId xmlns:p14="http://schemas.microsoft.com/office/powerpoint/2010/main" val="5410281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7000"/>
                    </a14:imgEffect>
                    <a14:imgEffect>
                      <a14:brightnessContrast bright="18000" contrast="-3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515" y="4293096"/>
            <a:ext cx="2742969" cy="2051796"/>
          </a:xfrm>
          <a:prstGeom prst="rect">
            <a:avLst/>
          </a:prstGeom>
          <a:effectLst>
            <a:glow rad="647700">
              <a:schemeClr val="accent1">
                <a:lumMod val="60000"/>
                <a:lumOff val="40000"/>
                <a:alpha val="40000"/>
              </a:schemeClr>
            </a:glow>
            <a:reflection endPos="0" dist="50800" dir="5400000" sy="-100000" algn="bl" rotWithShape="0"/>
          </a:effectLst>
        </p:spPr>
      </p:pic>
      <p:sp>
        <p:nvSpPr>
          <p:cNvPr id="4" name="Rectangle 3"/>
          <p:cNvSpPr/>
          <p:nvPr/>
        </p:nvSpPr>
        <p:spPr>
          <a:xfrm>
            <a:off x="278196" y="1700808"/>
            <a:ext cx="858760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8800" b="1" cap="none" spc="0" dirty="0" smtClean="0">
                <a:ln w="0"/>
                <a:solidFill>
                  <a:srgbClr val="7030A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8900000">
                    <a:prstClr val="black">
                      <a:alpha val="50000"/>
                    </a:prstClr>
                  </a:innerShdw>
                  <a:reflection blurRad="6350" stA="55000" endA="50" endPos="85000" dist="60007" dir="5400000" sy="-100000" algn="bl" rotWithShape="0"/>
                </a:effectLst>
              </a:rPr>
              <a:t>SYMBOLISMUS</a:t>
            </a:r>
            <a:endParaRPr lang="cs-CZ" sz="8800" b="1" cap="none" spc="0" dirty="0">
              <a:ln w="0"/>
              <a:solidFill>
                <a:srgbClr val="7030A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8900000">
                  <a:prstClr val="black">
                    <a:alpha val="50000"/>
                  </a:prstClr>
                </a:innerShdw>
                <a:reflection blurRad="6350" stA="55000" endA="50" endPos="85000" dist="60007" dir="5400000" sy="-100000" algn="bl" rotWithShape="0"/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76056" y="580526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59777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-2.22222E-6 L 0 -0.07222 " pathEditMode="relative" rAng="0" ptsTypes="AA">
                                      <p:cBhvr>
                                        <p:cTn id="10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30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7000"/>
                    </a14:imgEffect>
                    <a14:imgEffect>
                      <a14:brightnessContrast bright="18000" contrast="-3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4293096"/>
            <a:ext cx="2742969" cy="2051796"/>
          </a:xfrm>
          <a:prstGeom prst="rect">
            <a:avLst/>
          </a:prstGeom>
          <a:effectLst>
            <a:glow rad="647700">
              <a:schemeClr val="accent1">
                <a:lumMod val="60000"/>
                <a:lumOff val="40000"/>
                <a:alpha val="40000"/>
              </a:schemeClr>
            </a:glow>
            <a:reflection endPos="0" dist="50800" dir="5400000" sy="-100000" algn="bl" rotWithShape="0"/>
          </a:effectLst>
        </p:spPr>
      </p:pic>
      <p:sp>
        <p:nvSpPr>
          <p:cNvPr id="4" name="Rectangle 3"/>
          <p:cNvSpPr/>
          <p:nvPr/>
        </p:nvSpPr>
        <p:spPr>
          <a:xfrm>
            <a:off x="611560" y="1124744"/>
            <a:ext cx="7632849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000" b="1" cap="none" spc="0" dirty="0" smtClean="0">
                <a:ln w="0"/>
                <a:solidFill>
                  <a:srgbClr val="7030A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8900000">
                    <a:prstClr val="black">
                      <a:alpha val="50000"/>
                    </a:prstClr>
                  </a:innerShdw>
                  <a:reflection blurRad="6350" stA="55000" endA="50" endPos="85000" dist="60007" dir="5400000" sy="-100000" algn="bl" rotWithShape="0"/>
                </a:effectLst>
              </a:rPr>
              <a:t>SYMBOLISMUS V ČESKÉM MALÍŘSTVÍ I </a:t>
            </a:r>
            <a:endParaRPr lang="cs-CZ" sz="6000" b="1" cap="none" spc="0" dirty="0">
              <a:ln w="0"/>
              <a:solidFill>
                <a:srgbClr val="7030A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8900000">
                  <a:prstClr val="black">
                    <a:alpha val="50000"/>
                  </a:prstClr>
                </a:innerShdw>
                <a:reflection blurRad="6350" stA="55000" endA="50" endPos="85000" dist="60007" dir="5400000" sy="-100000" algn="bl" rotWithShape="0"/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76056" y="580526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27274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-2.22222E-6 L 0 -0.07222 " pathEditMode="relative" rAng="0" ptsTypes="AA">
                                      <p:cBhvr>
                                        <p:cTn id="1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35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350"/>
                            </p:stCondLst>
                            <p:childTnLst>
                              <p:par>
                                <p:cTn id="20" presetID="30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r>
              <a:rPr lang="cs-CZ" dirty="0" smtClean="0"/>
              <a:t>MALÍŘSTVÍ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052736"/>
            <a:ext cx="8424936" cy="4525963"/>
          </a:xfrm>
        </p:spPr>
        <p:txBody>
          <a:bodyPr/>
          <a:lstStyle/>
          <a:p>
            <a:r>
              <a:rPr lang="cs-CZ" sz="2800" dirty="0" smtClean="0"/>
              <a:t>v </a:t>
            </a:r>
            <a:r>
              <a:rPr lang="cs-CZ" sz="2800" dirty="0"/>
              <a:t>českém umění se symbolismus uplatňoval od poloviny 90. let 19. století do doby kolem roku </a:t>
            </a:r>
            <a:r>
              <a:rPr lang="cs-CZ" sz="2800" dirty="0" smtClean="0"/>
              <a:t>1915</a:t>
            </a:r>
          </a:p>
          <a:p>
            <a:pPr lvl="1"/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Jan </a:t>
            </a: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Preisler</a:t>
            </a:r>
          </a:p>
          <a:p>
            <a:pPr lvl="1"/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František </a:t>
            </a: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Kupka</a:t>
            </a:r>
          </a:p>
          <a:p>
            <a:pPr lvl="1"/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Vojtěch </a:t>
            </a:r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Preissig</a:t>
            </a:r>
          </a:p>
          <a:p>
            <a:pPr lvl="1"/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Max Švabinský</a:t>
            </a:r>
          </a:p>
          <a:p>
            <a:r>
              <a:rPr lang="cs-CZ" sz="2800" dirty="0"/>
              <a:t>k</a:t>
            </a:r>
            <a:r>
              <a:rPr lang="cs-CZ" sz="2800" dirty="0" smtClean="0"/>
              <a:t>oncem </a:t>
            </a:r>
            <a:r>
              <a:rPr lang="cs-CZ" sz="2800" dirty="0"/>
              <a:t>prvního desetiletí 20. století nastoupila druhá generace symbolistů - Umělecké sdružení </a:t>
            </a:r>
            <a:r>
              <a:rPr lang="cs-CZ" sz="2800" dirty="0" smtClean="0"/>
              <a:t>Sursum</a:t>
            </a:r>
            <a:r>
              <a:rPr lang="cs-CZ" sz="2800" dirty="0"/>
              <a:t> </a:t>
            </a:r>
            <a:r>
              <a:rPr lang="cs-CZ" sz="2800" dirty="0" smtClean="0"/>
              <a:t>(Vzhůru)</a:t>
            </a:r>
          </a:p>
          <a:p>
            <a:pPr lvl="1"/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Jan Zrzavý</a:t>
            </a:r>
          </a:p>
          <a:p>
            <a:pPr lvl="1"/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</a:rPr>
              <a:t>Josef Váchal</a:t>
            </a:r>
            <a:endParaRPr lang="cs-CZ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7157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 stylu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087" y="1442082"/>
            <a:ext cx="8424936" cy="5215310"/>
          </a:xfrm>
        </p:spPr>
        <p:txBody>
          <a:bodyPr/>
          <a:lstStyle/>
          <a:p>
            <a:r>
              <a:rPr lang="cs-CZ" sz="2400" dirty="0" smtClean="0"/>
              <a:t>symbolismus </a:t>
            </a:r>
            <a:r>
              <a:rPr lang="cs-CZ" sz="2400" dirty="0"/>
              <a:t>vycházel z </a:t>
            </a:r>
            <a:r>
              <a:rPr lang="cs-CZ" sz="2400" dirty="0" smtClean="0"/>
              <a:t>vnitřních </a:t>
            </a:r>
            <a:r>
              <a:rPr lang="cs-CZ" sz="2400" dirty="0"/>
              <a:t>umělcových představ, snů a </a:t>
            </a:r>
            <a:r>
              <a:rPr lang="cs-CZ" sz="2400" dirty="0" smtClean="0"/>
              <a:t>vizí</a:t>
            </a:r>
          </a:p>
          <a:p>
            <a:r>
              <a:rPr lang="cs-CZ" sz="2400" dirty="0" smtClean="0"/>
              <a:t>inspiroval se světem pověstí, </a:t>
            </a:r>
            <a:r>
              <a:rPr lang="cs-CZ" sz="2400" dirty="0"/>
              <a:t>pohádek, mýtů, krásné literatury a především současné </a:t>
            </a:r>
            <a:r>
              <a:rPr lang="cs-CZ" sz="2400" dirty="0" smtClean="0"/>
              <a:t>poezie</a:t>
            </a:r>
          </a:p>
          <a:p>
            <a:r>
              <a:rPr lang="cs-CZ" sz="2400" dirty="0" smtClean="0"/>
              <a:t>vnější svět </a:t>
            </a:r>
            <a:r>
              <a:rPr lang="cs-CZ" sz="2400" dirty="0"/>
              <a:t>chápali jako ,,zahradu symbolů", v níž každý předmět má nějaký jiný, hlubší a duchovnější </a:t>
            </a:r>
            <a:r>
              <a:rPr lang="cs-CZ" sz="2400" dirty="0" smtClean="0"/>
              <a:t>význam</a:t>
            </a:r>
          </a:p>
          <a:p>
            <a:r>
              <a:rPr lang="cs-CZ" sz="2400" dirty="0" smtClean="0"/>
              <a:t>důraz na intuici, imaginaci </a:t>
            </a:r>
            <a:r>
              <a:rPr lang="cs-CZ" sz="2400" dirty="0"/>
              <a:t>a </a:t>
            </a:r>
            <a:r>
              <a:rPr lang="cs-CZ" sz="2400" dirty="0" smtClean="0"/>
              <a:t>cit</a:t>
            </a:r>
          </a:p>
          <a:p>
            <a:r>
              <a:rPr lang="cs-CZ" sz="2400" dirty="0" smtClean="0"/>
              <a:t>nevytvořil </a:t>
            </a:r>
            <a:r>
              <a:rPr lang="cs-CZ" sz="2400" dirty="0"/>
              <a:t>jednotný </a:t>
            </a:r>
            <a:r>
              <a:rPr lang="cs-CZ" sz="2400" dirty="0" smtClean="0"/>
              <a:t>styl – žádné společné </a:t>
            </a:r>
            <a:r>
              <a:rPr lang="cs-CZ" sz="2400" dirty="0"/>
              <a:t>formální </a:t>
            </a:r>
            <a:r>
              <a:rPr lang="cs-CZ" sz="2400" dirty="0" smtClean="0"/>
              <a:t>znaky</a:t>
            </a:r>
          </a:p>
          <a:p>
            <a:r>
              <a:rPr lang="cs-CZ" sz="2400" dirty="0"/>
              <a:t>neobyčejně rozmanitý výtvarný jazyk </a:t>
            </a:r>
            <a:r>
              <a:rPr lang="cs-CZ" sz="2400" dirty="0" smtClean="0"/>
              <a:t>ke </a:t>
            </a:r>
            <a:r>
              <a:rPr lang="cs-CZ" sz="2400" dirty="0"/>
              <a:t>konci století začal splývat s plošným a vegetativním tvaroslovím </a:t>
            </a:r>
            <a:r>
              <a:rPr lang="cs-CZ" sz="2400" dirty="0" smtClean="0"/>
              <a:t>secese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634349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4800" dirty="0" smtClean="0"/>
              <a:t>Jan Preisler</a:t>
            </a:r>
            <a:br>
              <a:rPr lang="cs-CZ" sz="4800" dirty="0" smtClean="0"/>
            </a:br>
            <a:r>
              <a:rPr lang="cs-CZ" sz="3200" b="0" dirty="0" smtClean="0">
                <a:solidFill>
                  <a:schemeClr val="tx1"/>
                </a:solidFill>
                <a:effectLst/>
              </a:rPr>
              <a:t>(1872 – 1918)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11048" y="1556792"/>
            <a:ext cx="8375752" cy="5645224"/>
          </a:xfrm>
        </p:spPr>
        <p:txBody>
          <a:bodyPr/>
          <a:lstStyle/>
          <a:p>
            <a:pPr eaLnBrk="1" hangingPunct="1"/>
            <a:r>
              <a:rPr lang="cs-CZ" sz="2400" dirty="0"/>
              <a:t>český malíř a vysokoškolský </a:t>
            </a:r>
            <a:r>
              <a:rPr lang="cs-CZ" sz="2400" dirty="0" smtClean="0"/>
              <a:t>profesor</a:t>
            </a:r>
          </a:p>
          <a:p>
            <a:pPr eaLnBrk="1" hangingPunct="1"/>
            <a:r>
              <a:rPr lang="cs-CZ" sz="2400" dirty="0" smtClean="0"/>
              <a:t>vášnivý rybář</a:t>
            </a:r>
          </a:p>
          <a:p>
            <a:pPr eaLnBrk="1" hangingPunct="1"/>
            <a:r>
              <a:rPr lang="cs-CZ" sz="2400" dirty="0"/>
              <a:t>zprvu tvořil v duchu neoromantismu, později se přiklání od alegorického pojetí k symbolismu</a:t>
            </a:r>
          </a:p>
          <a:p>
            <a:pPr eaLnBrk="1" hangingPunct="1"/>
            <a:endParaRPr lang="cs-CZ" dirty="0" smtClean="0"/>
          </a:p>
          <a:p>
            <a:pPr marL="0" indent="0" eaLnBrk="1" hangingPunct="1">
              <a:buNone/>
            </a:pPr>
            <a:endParaRPr lang="cs-CZ" dirty="0" smtClean="0"/>
          </a:p>
        </p:txBody>
      </p:sp>
      <p:grpSp>
        <p:nvGrpSpPr>
          <p:cNvPr id="4" name="Group 3"/>
          <p:cNvGrpSpPr/>
          <p:nvPr/>
        </p:nvGrpSpPr>
        <p:grpSpPr>
          <a:xfrm>
            <a:off x="4932040" y="3273969"/>
            <a:ext cx="4070345" cy="3480506"/>
            <a:chOff x="4932040" y="3071177"/>
            <a:chExt cx="4070345" cy="3480506"/>
          </a:xfrm>
        </p:grpSpPr>
        <p:pic>
          <p:nvPicPr>
            <p:cNvPr id="1026" name="Picture 2" descr="Soubor:Jan preisler2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78021" y="3071177"/>
              <a:ext cx="2642025" cy="3078089"/>
            </a:xfrm>
            <a:prstGeom prst="rect">
              <a:avLst/>
            </a:prstGeom>
            <a:ln w="190500" cap="sq">
              <a:solidFill>
                <a:srgbClr val="C8C6BD"/>
              </a:solidFill>
              <a:prstDash val="solid"/>
              <a:miter lim="800000"/>
            </a:ln>
            <a:effectLst>
              <a:outerShdw blurRad="254000" algn="bl" rotWithShape="0">
                <a:srgbClr val="000000">
                  <a:alpha val="43000"/>
                </a:srgbClr>
              </a:outerShdw>
            </a:effectLst>
            <a:scene3d>
              <a:camera prst="perspectiveFront" fov="5400000"/>
              <a:lightRig rig="threePt" dir="t">
                <a:rot lat="0" lon="0" rev="2100000"/>
              </a:lightRig>
            </a:scene3d>
            <a:sp3d extrusionH="25400">
              <a:bevelT w="304800" h="152400" prst="hardEdge"/>
              <a:extrusionClr>
                <a:srgbClr val="000000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Rectangle 1"/>
            <p:cNvSpPr/>
            <p:nvPr/>
          </p:nvSpPr>
          <p:spPr>
            <a:xfrm>
              <a:off x="4932040" y="6182351"/>
              <a:ext cx="407034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cs-CZ" dirty="0" smtClean="0"/>
                <a:t>1. Vlastní </a:t>
              </a:r>
              <a:r>
                <a:rPr lang="cs-CZ" dirty="0"/>
                <a:t>portrét s </a:t>
              </a:r>
              <a:r>
                <a:rPr lang="cs-CZ" dirty="0" smtClean="0"/>
                <a:t>cigaretou, asi 1900</a:t>
              </a:r>
              <a:endParaRPr lang="cs-CZ" dirty="0"/>
            </a:p>
          </p:txBody>
        </p:sp>
      </p:grpSp>
      <p:sp>
        <p:nvSpPr>
          <p:cNvPr id="11" name="Zástupný symbol pro obsah 2"/>
          <p:cNvSpPr txBox="1">
            <a:spLocks/>
          </p:cNvSpPr>
          <p:nvPr/>
        </p:nvSpPr>
        <p:spPr bwMode="auto">
          <a:xfrm>
            <a:off x="180664" y="3284984"/>
            <a:ext cx="5684235" cy="5645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Tx/>
              <a:buBlip>
                <a:blip r:embed="rId3"/>
              </a:buBlip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eaLnBrk="1" hangingPunct="1"/>
            <a:r>
              <a:rPr lang="cs-CZ" dirty="0" smtClean="0"/>
              <a:t>odmítal akademické opakování osvědčených forem historických slohů</a:t>
            </a:r>
          </a:p>
          <a:p>
            <a:pPr lvl="1" eaLnBrk="1" hangingPunct="1"/>
            <a:r>
              <a:rPr lang="cs-CZ" dirty="0" smtClean="0"/>
              <a:t>v jeho díle ožívají pohádkové touhy, melancholické nálady, erotické smutky a osudová traumata</a:t>
            </a:r>
          </a:p>
          <a:p>
            <a:pPr lvl="1" eaLnBrk="1" hangingPunct="1"/>
            <a:r>
              <a:rPr lang="cs-CZ" dirty="0"/>
              <a:t>n</a:t>
            </a:r>
            <a:r>
              <a:rPr lang="cs-CZ" dirty="0" smtClean="0"/>
              <a:t>a </a:t>
            </a:r>
            <a:r>
              <a:rPr lang="cs-CZ" dirty="0"/>
              <a:t>přelomu století se od umění očekávalo vyslovení nevyslovitelného, odhalování tajemných hlubin </a:t>
            </a:r>
            <a:r>
              <a:rPr lang="cs-CZ" dirty="0" smtClean="0"/>
              <a:t>nitra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55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5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5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2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7" grpId="0"/>
      <p:bldP spid="3" grpId="0" build="p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4800" dirty="0"/>
              <a:t>Jaro, </a:t>
            </a:r>
            <a:r>
              <a:rPr lang="it-IT" sz="4800" dirty="0" smtClean="0"/>
              <a:t>1900</a:t>
            </a:r>
            <a:r>
              <a:rPr lang="cs-CZ" sz="4800" dirty="0" smtClean="0"/>
              <a:t/>
            </a:r>
            <a:br>
              <a:rPr lang="cs-CZ" sz="4800" dirty="0" smtClean="0"/>
            </a:br>
            <a:r>
              <a:rPr lang="it-IT" sz="3600" b="0" dirty="0" smtClean="0">
                <a:solidFill>
                  <a:schemeClr val="tx1"/>
                </a:solidFill>
              </a:rPr>
              <a:t>Impresionisticky </a:t>
            </a:r>
            <a:r>
              <a:rPr lang="it-IT" sz="3600" b="0" dirty="0">
                <a:solidFill>
                  <a:schemeClr val="tx1"/>
                </a:solidFill>
              </a:rPr>
              <a:t>barevný triptych</a:t>
            </a:r>
            <a:endParaRPr lang="cs-CZ" sz="4000" b="0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19" y="4725144"/>
            <a:ext cx="8806729" cy="1264758"/>
          </a:xfrm>
        </p:spPr>
        <p:txBody>
          <a:bodyPr/>
          <a:lstStyle/>
          <a:p>
            <a:r>
              <a:rPr lang="cs-CZ" sz="2400" dirty="0" smtClean="0"/>
              <a:t>vyjádření </a:t>
            </a:r>
            <a:r>
              <a:rPr lang="cs-CZ" sz="2400" dirty="0"/>
              <a:t>pocitů moderního člověka, vstupujícího do nového století:</a:t>
            </a:r>
          </a:p>
          <a:p>
            <a:pPr lvl="1"/>
            <a:r>
              <a:rPr lang="cs-CZ" sz="2000" dirty="0"/>
              <a:t>bolestný pocit vykořenění, </a:t>
            </a:r>
            <a:r>
              <a:rPr lang="cs-CZ" sz="2000" dirty="0" smtClean="0"/>
              <a:t>moderní </a:t>
            </a:r>
            <a:r>
              <a:rPr lang="cs-CZ" sz="2000" dirty="0"/>
              <a:t>individualismus</a:t>
            </a:r>
          </a:p>
          <a:p>
            <a:pPr lvl="1"/>
            <a:r>
              <a:rPr lang="cs-CZ" sz="2000" dirty="0"/>
              <a:t>touha po splynutí s přírodou</a:t>
            </a:r>
          </a:p>
          <a:p>
            <a:pPr lvl="1"/>
            <a:r>
              <a:rPr lang="cs-CZ" sz="2000" dirty="0"/>
              <a:t>nostalgie nad uplývajícím </a:t>
            </a:r>
            <a:r>
              <a:rPr lang="cs-CZ" sz="2000" dirty="0" smtClean="0"/>
              <a:t>časem</a:t>
            </a:r>
            <a:endParaRPr lang="cs-CZ" sz="2000" dirty="0"/>
          </a:p>
        </p:txBody>
      </p:sp>
      <p:grpSp>
        <p:nvGrpSpPr>
          <p:cNvPr id="5" name="Group 4"/>
          <p:cNvGrpSpPr/>
          <p:nvPr/>
        </p:nvGrpSpPr>
        <p:grpSpPr>
          <a:xfrm>
            <a:off x="85751" y="1664560"/>
            <a:ext cx="9054559" cy="3285900"/>
            <a:chOff x="85751" y="1664560"/>
            <a:chExt cx="9054559" cy="3285900"/>
          </a:xfrm>
        </p:grpSpPr>
        <p:pic>
          <p:nvPicPr>
            <p:cNvPr id="2050" name="Picture 2" descr="http://upload.wikimedia.org/wikipedia/commons/e/e8/Jan_Preisler_tryptich_Jaro_1900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751" y="1664560"/>
              <a:ext cx="8972497" cy="291656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8827404" y="4581128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2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157251977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endCondLst>
                                    <p:cond delay="0"/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endCondLst>
                                    <p:cond delay="0"/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endCondLst>
                                    <p:cond delay="0"/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endCondLst>
                                    <p:cond delay="0"/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eaLnBrk="1" hangingPunct="1"/>
            <a:r>
              <a:rPr lang="cs-CZ" dirty="0" smtClean="0"/>
              <a:t>Koupání, 1900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619671" y="1143000"/>
            <a:ext cx="6209865" cy="5598709"/>
            <a:chOff x="1457869" y="1010928"/>
            <a:chExt cx="6366491" cy="5737773"/>
          </a:xfrm>
        </p:grpSpPr>
        <p:sp>
          <p:nvSpPr>
            <p:cNvPr id="2" name="TextBox 1"/>
            <p:cNvSpPr txBox="1"/>
            <p:nvPr/>
          </p:nvSpPr>
          <p:spPr>
            <a:xfrm>
              <a:off x="7511454" y="6379369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3</a:t>
              </a:r>
              <a:endParaRPr lang="cs-CZ" dirty="0"/>
            </a:p>
          </p:txBody>
        </p:sp>
        <p:pic>
          <p:nvPicPr>
            <p:cNvPr id="6146" name="Picture 2" descr="http://upload.wikimedia.org/wikipedia/commons/6/67/Preisler-koupani.jp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57869" y="1010928"/>
              <a:ext cx="6228261" cy="54135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/>
          <a:lstStyle/>
          <a:p>
            <a:pPr eaLnBrk="1" hangingPunct="1"/>
            <a:r>
              <a:rPr lang="cs-CZ" sz="4000" dirty="0" smtClean="0">
                <a:solidFill>
                  <a:srgbClr val="007033"/>
                </a:solidFill>
              </a:rPr>
              <a:t>Černé jezero, 1904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302840" y="5733256"/>
            <a:ext cx="8661648" cy="939860"/>
          </a:xfrm>
        </p:spPr>
        <p:txBody>
          <a:bodyPr/>
          <a:lstStyle/>
          <a:p>
            <a:r>
              <a:rPr lang="cs-CZ" dirty="0" smtClean="0"/>
              <a:t>expresivní série </a:t>
            </a:r>
            <a:r>
              <a:rPr lang="cs-CZ" dirty="0"/>
              <a:t>Černých </a:t>
            </a:r>
            <a:r>
              <a:rPr lang="cs-CZ" dirty="0" smtClean="0"/>
              <a:t>jezer = poetická metafora hlubin </a:t>
            </a:r>
            <a:r>
              <a:rPr lang="cs-CZ" dirty="0"/>
              <a:t>lidské </a:t>
            </a:r>
            <a:r>
              <a:rPr lang="cs-CZ" dirty="0" smtClean="0"/>
              <a:t>duše</a:t>
            </a:r>
            <a:endParaRPr lang="cs-CZ" dirty="0"/>
          </a:p>
        </p:txBody>
      </p:sp>
      <p:grpSp>
        <p:nvGrpSpPr>
          <p:cNvPr id="4" name="Group 3"/>
          <p:cNvGrpSpPr/>
          <p:nvPr/>
        </p:nvGrpSpPr>
        <p:grpSpPr>
          <a:xfrm>
            <a:off x="1691680" y="1409873"/>
            <a:ext cx="6063674" cy="4243661"/>
            <a:chOff x="1701552" y="1489595"/>
            <a:chExt cx="6063674" cy="4243661"/>
          </a:xfrm>
        </p:grpSpPr>
        <p:pic>
          <p:nvPicPr>
            <p:cNvPr id="3074" name="Picture 2" descr="Soubor:Blacklake preisler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1552" y="1489595"/>
              <a:ext cx="5740896" cy="415990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7452320" y="5363924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4</a:t>
              </a:r>
            </a:p>
          </p:txBody>
        </p:sp>
      </p:grp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1003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4" grpId="0"/>
      <p:bldP spid="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Milenci, 1905</a:t>
            </a:r>
            <a:endParaRPr lang="cs-CZ" dirty="0"/>
          </a:p>
        </p:txBody>
      </p:sp>
      <p:grpSp>
        <p:nvGrpSpPr>
          <p:cNvPr id="5" name="Group 4"/>
          <p:cNvGrpSpPr/>
          <p:nvPr/>
        </p:nvGrpSpPr>
        <p:grpSpPr>
          <a:xfrm>
            <a:off x="1512168" y="1417638"/>
            <a:ext cx="6253058" cy="5324727"/>
            <a:chOff x="1512168" y="1417638"/>
            <a:chExt cx="6253058" cy="5324727"/>
          </a:xfrm>
        </p:grpSpPr>
        <p:pic>
          <p:nvPicPr>
            <p:cNvPr id="4" name="Picture 2" descr="http://upload.wikimedia.org/wikipedia/commons/1/1c/Jan_Preisler_-_Lovers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12168" y="1417638"/>
              <a:ext cx="6228184" cy="495539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7452320" y="6373033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5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147439543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 Černého </a:t>
            </a:r>
            <a:r>
              <a:rPr lang="cs-CZ" dirty="0" smtClean="0"/>
              <a:t>jezera, 1905</a:t>
            </a:r>
            <a:endParaRPr lang="cs-CZ" dirty="0"/>
          </a:p>
        </p:txBody>
      </p:sp>
      <p:grpSp>
        <p:nvGrpSpPr>
          <p:cNvPr id="4" name="Group 3"/>
          <p:cNvGrpSpPr/>
          <p:nvPr/>
        </p:nvGrpSpPr>
        <p:grpSpPr>
          <a:xfrm>
            <a:off x="1524000" y="1628800"/>
            <a:ext cx="6097210" cy="4874657"/>
            <a:chOff x="1524000" y="1628800"/>
            <a:chExt cx="6097210" cy="4874657"/>
          </a:xfrm>
        </p:grpSpPr>
        <p:pic>
          <p:nvPicPr>
            <p:cNvPr id="5122" name="Picture 2" descr="Soubor:Preisler21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4000" y="1628800"/>
              <a:ext cx="6096000" cy="450532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7308304" y="6134125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/>
                <a:t>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029827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685800" y="1454919"/>
            <a:ext cx="7772400" cy="1470025"/>
          </a:xfrm>
        </p:spPr>
        <p:txBody>
          <a:bodyPr/>
          <a:lstStyle/>
          <a:p>
            <a:r>
              <a:rPr lang="cs-CZ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Interaktivní část</a:t>
            </a:r>
            <a:endParaRPr lang="cs-CZ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1513384" y="4368871"/>
            <a:ext cx="6400800" cy="1752600"/>
          </a:xfrm>
        </p:spPr>
        <p:txBody>
          <a:bodyPr/>
          <a:lstStyle/>
          <a:p>
            <a:r>
              <a:rPr lang="cs-CZ" sz="2400" dirty="0">
                <a:hlinkClick r:id="rId2"/>
              </a:rPr>
              <a:t>http://www.ceskatelevize.cz/ct24/kultura/140604-jan-preisler-cerne-jezero</a:t>
            </a:r>
            <a:r>
              <a:rPr lang="cs-CZ" sz="2400" dirty="0" smtClean="0">
                <a:hlinkClick r:id="rId2"/>
              </a:rPr>
              <a:t>/</a:t>
            </a:r>
            <a:endParaRPr lang="cs-CZ" sz="2400" dirty="0" smtClean="0"/>
          </a:p>
          <a:p>
            <a:endParaRPr lang="cs-CZ" dirty="0"/>
          </a:p>
        </p:txBody>
      </p:sp>
      <p:sp>
        <p:nvSpPr>
          <p:cNvPr id="6" name="Title 2"/>
          <p:cNvSpPr txBox="1">
            <a:spLocks/>
          </p:cNvSpPr>
          <p:nvPr/>
        </p:nvSpPr>
        <p:spPr bwMode="auto">
          <a:xfrm>
            <a:off x="827584" y="2924944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 kern="1200">
                <a:solidFill>
                  <a:srgbClr val="7030A0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7030A0"/>
                </a:solidFill>
                <a:latin typeface="Calibri" pitchFamily="34" charset="0"/>
              </a:defRPr>
            </a:lvl9pPr>
          </a:lstStyle>
          <a:p>
            <a:r>
              <a:rPr lang="cs-CZ" sz="2800" dirty="0" smtClean="0">
                <a:solidFill>
                  <a:srgbClr val="007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Odkaz na dokument o tvorbě J. Preislera z cyklu „Národní </a:t>
            </a:r>
            <a:r>
              <a:rPr lang="cs-CZ" sz="2800" dirty="0">
                <a:solidFill>
                  <a:srgbClr val="007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galerie nikdy </a:t>
            </a:r>
            <a:r>
              <a:rPr lang="cs-CZ" sz="2800" dirty="0" smtClean="0">
                <a:solidFill>
                  <a:srgbClr val="007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nezavírá“</a:t>
            </a:r>
            <a:endParaRPr lang="cs-CZ" sz="2800" dirty="0">
              <a:solidFill>
                <a:srgbClr val="007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5321586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dirty="0" smtClean="0">
                <a:solidFill>
                  <a:srgbClr val="7030A0"/>
                </a:solidFill>
              </a:rPr>
              <a:t>Podívejte se na dokument o Janu Preislerovi a odpovězte na následující otázky:</a:t>
            </a:r>
            <a:endParaRPr lang="cs-CZ" sz="3200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395536" y="1667941"/>
            <a:ext cx="8424936" cy="4929411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Co jste se dozvěděli o jeho dětství a rodině?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Kteří čeští malíři měli na Jana Preislera největší vliv a proč?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Na kolik a jaká období lze rozdělit jeho dílo?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Jakým oborům kromě malířství se věnoval?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Jak se jmenoval spolek výtvarných umělců, jehož se stal členem? Kdy a s jakým cílem byl založen?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Jak pojmenovával své obrazy? Uveďte příklad.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Jaký motiv se nejčastěji objevuje na jeho obrazech a jak se proměňuje?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Jak se jmenuje jeho nejvýznamnější obrazový cyklus, jaké náměty na něm ztvárnil a co symbolizují? 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Kdy zemřel a co bylo příčinou jeho smrti?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Jakým přídomkem bývá Jan Preisler někdy označován?</a:t>
            </a:r>
          </a:p>
        </p:txBody>
      </p:sp>
    </p:spTree>
    <p:extLst>
      <p:ext uri="{BB962C8B-B14F-4D97-AF65-F5344CB8AC3E}">
        <p14:creationId xmlns:p14="http://schemas.microsoft.com/office/powerpoint/2010/main" val="3147166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268760"/>
            <a:ext cx="8424936" cy="4929411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Co jste se dozvěděli o jeho dětství a rodině?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Kteří čeští malíři měli na Jana Preislera největší vliv a proč?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Na kolik a jaká </a:t>
            </a:r>
            <a:r>
              <a:rPr lang="cs-CZ" sz="2000" dirty="0"/>
              <a:t>období </a:t>
            </a:r>
            <a:r>
              <a:rPr lang="cs-CZ" sz="2000" dirty="0" smtClean="0"/>
              <a:t>lze rozdělit jeho dílo?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Jakým oborům kromě malířství se věnoval?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Jak se jmenoval spolek výtvarných umělců, jehož se stal členem a s jakým cílem byl založen?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Jak pojmenovával své obrazy? Uveďte příklad.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/>
              <a:t>Jaký motiv se nejčastěji objevuje na jeho obrazech a jak se proměňuje</a:t>
            </a:r>
            <a:r>
              <a:rPr lang="cs-CZ" sz="2000" dirty="0" smtClean="0"/>
              <a:t>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Jak se jmenuje </a:t>
            </a:r>
            <a:r>
              <a:rPr lang="cs-CZ" sz="2000" dirty="0"/>
              <a:t>jeho </a:t>
            </a:r>
            <a:r>
              <a:rPr lang="cs-CZ" sz="2000" dirty="0" smtClean="0"/>
              <a:t>nejvýznamnější </a:t>
            </a:r>
            <a:r>
              <a:rPr lang="cs-CZ" sz="2000" dirty="0"/>
              <a:t>obrazový </a:t>
            </a:r>
            <a:r>
              <a:rPr lang="cs-CZ" sz="2000" dirty="0" smtClean="0"/>
              <a:t>cyklus, jaké náměty na něm ztvárnil a co symbolizují? 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Kdy </a:t>
            </a:r>
            <a:r>
              <a:rPr lang="cs-CZ" sz="2000" dirty="0"/>
              <a:t>zemřel a co bylo příčinou jeho smrti?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000" dirty="0" smtClean="0"/>
              <a:t>Jakým přídomkem bývá Jan Preisler někdy označován?</a:t>
            </a:r>
          </a:p>
        </p:txBody>
      </p:sp>
      <p:sp>
        <p:nvSpPr>
          <p:cNvPr id="4" name="Rectangle 3"/>
          <p:cNvSpPr/>
          <p:nvPr/>
        </p:nvSpPr>
        <p:spPr>
          <a:xfrm>
            <a:off x="1619672" y="1906741"/>
            <a:ext cx="5904656" cy="1015663"/>
          </a:xfrm>
          <a:prstGeom prst="rect">
            <a:avLst/>
          </a:prstGeom>
          <a:solidFill>
            <a:srgbClr val="FFFFC1"/>
          </a:solidFill>
          <a:ln w="3810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r>
              <a:rPr lang="cs-CZ" sz="2000" dirty="0"/>
              <a:t>Narodil se v roce 1872 v Popovicích u Berouna poblíž Křivoklátu, vyrůstal v Karlově dvoře, byl synem </a:t>
            </a:r>
            <a:r>
              <a:rPr lang="cs-CZ" sz="2000" dirty="0" smtClean="0"/>
              <a:t>slévače.</a:t>
            </a:r>
            <a:endParaRPr lang="cs-CZ" sz="2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sz="3600" dirty="0" smtClean="0"/>
              <a:t>Odpovězte na otázky o Janu Preislerovi:</a:t>
            </a:r>
            <a:endParaRPr lang="cs-CZ" sz="3600" dirty="0"/>
          </a:p>
        </p:txBody>
      </p:sp>
      <p:sp>
        <p:nvSpPr>
          <p:cNvPr id="7" name="Rectangle 6"/>
          <p:cNvSpPr/>
          <p:nvPr/>
        </p:nvSpPr>
        <p:spPr>
          <a:xfrm>
            <a:off x="1619672" y="2632155"/>
            <a:ext cx="5904656" cy="1323439"/>
          </a:xfrm>
          <a:prstGeom prst="rect">
            <a:avLst/>
          </a:prstGeom>
          <a:solidFill>
            <a:srgbClr val="FFFFC1"/>
          </a:solidFill>
          <a:ln w="3810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r>
              <a:rPr lang="cs-CZ" sz="2000" dirty="0"/>
              <a:t>Jeho dílo se dělí do tří uměleckých fází: </a:t>
            </a:r>
          </a:p>
          <a:p>
            <a:r>
              <a:rPr lang="cs-CZ" sz="2000" dirty="0"/>
              <a:t>	- období novoromantické (vliv Ženíška)</a:t>
            </a:r>
          </a:p>
          <a:p>
            <a:r>
              <a:rPr lang="cs-CZ" sz="2000" dirty="0"/>
              <a:t>	- období symbolismu (nejvíce ceněno)</a:t>
            </a:r>
          </a:p>
          <a:p>
            <a:r>
              <a:rPr lang="cs-CZ" sz="2000" dirty="0"/>
              <a:t>	- nový klasicismus</a:t>
            </a:r>
          </a:p>
        </p:txBody>
      </p:sp>
      <p:sp>
        <p:nvSpPr>
          <p:cNvPr id="8" name="Rectangle 7"/>
          <p:cNvSpPr/>
          <p:nvPr/>
        </p:nvSpPr>
        <p:spPr>
          <a:xfrm>
            <a:off x="845586" y="2890427"/>
            <a:ext cx="7452828" cy="1323439"/>
          </a:xfrm>
          <a:prstGeom prst="rect">
            <a:avLst/>
          </a:prstGeom>
          <a:solidFill>
            <a:srgbClr val="FFFFC1"/>
          </a:solidFill>
          <a:ln w="3810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r>
              <a:rPr lang="cs-CZ" sz="2000" dirty="0"/>
              <a:t>Kromě olejomalby se věnoval dekoracím architektury. Vytvářel mozaiky (dům U Nováků ve Vodičkově ulici v </a:t>
            </a:r>
            <a:r>
              <a:rPr lang="cs-CZ" sz="2000" dirty="0" smtClean="0"/>
              <a:t>Praze</a:t>
            </a:r>
            <a:r>
              <a:rPr lang="cs-CZ" sz="2000" dirty="0"/>
              <a:t>, Obecní dům v Praze – výzdoba Palackého sálu). Zabýval se knižní grafikou a ilustracemi (O. Březina, J. Zeyer, J. Neruda).</a:t>
            </a:r>
          </a:p>
        </p:txBody>
      </p:sp>
      <p:sp>
        <p:nvSpPr>
          <p:cNvPr id="9" name="Rectangle 8"/>
          <p:cNvSpPr/>
          <p:nvPr/>
        </p:nvSpPr>
        <p:spPr>
          <a:xfrm>
            <a:off x="1403648" y="5779440"/>
            <a:ext cx="6336704" cy="400110"/>
          </a:xfrm>
          <a:prstGeom prst="rect">
            <a:avLst/>
          </a:prstGeom>
          <a:solidFill>
            <a:srgbClr val="FFFFC1"/>
          </a:solidFill>
          <a:ln w="3810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r>
              <a:rPr lang="cs-CZ" sz="2000" dirty="0"/>
              <a:t>Bývá nazýván „malířem jara“, „malířem české duše“.</a:t>
            </a:r>
          </a:p>
        </p:txBody>
      </p:sp>
      <p:sp>
        <p:nvSpPr>
          <p:cNvPr id="10" name="Rectangle 9"/>
          <p:cNvSpPr/>
          <p:nvPr/>
        </p:nvSpPr>
        <p:spPr>
          <a:xfrm>
            <a:off x="1619672" y="5523346"/>
            <a:ext cx="5904656" cy="400110"/>
          </a:xfrm>
          <a:prstGeom prst="rect">
            <a:avLst/>
          </a:prstGeom>
          <a:solidFill>
            <a:srgbClr val="FFFFC1"/>
          </a:solidFill>
          <a:ln w="3810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r>
              <a:rPr lang="cs-CZ" sz="2000" dirty="0"/>
              <a:t>Zemřel v roce 1918 nečekaně na zápal plic.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0404" y="4077072"/>
            <a:ext cx="7643192" cy="1015663"/>
          </a:xfrm>
          <a:prstGeom prst="rect">
            <a:avLst/>
          </a:prstGeom>
          <a:solidFill>
            <a:srgbClr val="FFFFC1"/>
          </a:solidFill>
          <a:ln w="3810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r>
              <a:rPr lang="cs-CZ" sz="2000" dirty="0"/>
              <a:t>Svým obrazům zásadně nedával jména. Výjimkou je obraz z roku 1902 nazvaný Obraz z většího cyklu. Na dotaz, co to znamená odpověděl otázkou: „Zda malíř stále nemaluje jeden obraz?“</a:t>
            </a:r>
          </a:p>
        </p:txBody>
      </p:sp>
      <p:sp>
        <p:nvSpPr>
          <p:cNvPr id="5" name="Rectangle 4"/>
          <p:cNvSpPr/>
          <p:nvPr/>
        </p:nvSpPr>
        <p:spPr>
          <a:xfrm>
            <a:off x="1655676" y="3501008"/>
            <a:ext cx="5904656" cy="707886"/>
          </a:xfrm>
          <a:prstGeom prst="rect">
            <a:avLst/>
          </a:prstGeom>
          <a:solidFill>
            <a:srgbClr val="FFFFC1"/>
          </a:solidFill>
          <a:ln w="3810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r>
              <a:rPr lang="cs-CZ" sz="2000" dirty="0"/>
              <a:t>SVU Mánes - mladí umělci chtěli sledovat dobové evropské trendy, například secesi a symbolismus.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79612" y="4380189"/>
            <a:ext cx="7092788" cy="707886"/>
          </a:xfrm>
          <a:prstGeom prst="rect">
            <a:avLst/>
          </a:prstGeom>
          <a:solidFill>
            <a:srgbClr val="FFFFC1"/>
          </a:solidFill>
          <a:ln w="3810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r>
              <a:rPr lang="cs-CZ" sz="2000" dirty="0"/>
              <a:t>Postava muže – rytíře, chlapce v bílé košili, ten se později proměnil v mladého pána v černých šatech nebo Adama.</a:t>
            </a:r>
          </a:p>
        </p:txBody>
      </p:sp>
      <p:sp>
        <p:nvSpPr>
          <p:cNvPr id="6" name="Rectangle 5"/>
          <p:cNvSpPr/>
          <p:nvPr/>
        </p:nvSpPr>
        <p:spPr>
          <a:xfrm>
            <a:off x="179512" y="2132856"/>
            <a:ext cx="8712968" cy="707886"/>
          </a:xfrm>
          <a:prstGeom prst="rect">
            <a:avLst/>
          </a:prstGeom>
          <a:solidFill>
            <a:srgbClr val="FFFFC1"/>
          </a:solidFill>
          <a:ln w="3810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r>
              <a:rPr lang="cs-CZ" sz="2000" dirty="0"/>
              <a:t>Studoval od 15 let v ateliéru Františka Ženíška. Od něj si odnesl precizní kresebnou </a:t>
            </a:r>
            <a:r>
              <a:rPr lang="cs-CZ" sz="2000" dirty="0" smtClean="0"/>
              <a:t>techniku </a:t>
            </a:r>
            <a:r>
              <a:rPr lang="cs-CZ" sz="2000" dirty="0"/>
              <a:t>a kompozici. Navazoval na lyriku Josefa Mánesa.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1784993"/>
            <a:ext cx="9144000" cy="2339102"/>
          </a:xfrm>
          <a:prstGeom prst="rect">
            <a:avLst/>
          </a:prstGeom>
          <a:solidFill>
            <a:srgbClr val="FFFFC1"/>
          </a:solidFill>
          <a:ln w="38100">
            <a:solidFill>
              <a:srgbClr val="7030A0"/>
            </a:solidFill>
          </a:ln>
        </p:spPr>
        <p:txBody>
          <a:bodyPr wrap="square">
            <a:spAutoFit/>
          </a:bodyPr>
          <a:lstStyle/>
          <a:p>
            <a:r>
              <a:rPr lang="cs-CZ" sz="2000" dirty="0" smtClean="0"/>
              <a:t>Obraz z roku </a:t>
            </a:r>
            <a:r>
              <a:rPr lang="cs-CZ" sz="2000" dirty="0"/>
              <a:t>1904 – „Černé </a:t>
            </a:r>
            <a:r>
              <a:rPr lang="cs-CZ" sz="2000" dirty="0" smtClean="0"/>
              <a:t>jezero“- evokuje </a:t>
            </a:r>
            <a:r>
              <a:rPr lang="cs-CZ" sz="2000" dirty="0"/>
              <a:t>vzpomínku na moře v </a:t>
            </a:r>
            <a:r>
              <a:rPr lang="cs-CZ" sz="2000" dirty="0" smtClean="0"/>
              <a:t>Itálii</a:t>
            </a:r>
          </a:p>
          <a:p>
            <a:pPr marL="800100" lvl="1" indent="-342900">
              <a:buFont typeface="Calibri" panose="020F0502020204030204" pitchFamily="34" charset="0"/>
              <a:buChar char="‒"/>
            </a:pPr>
            <a:r>
              <a:rPr lang="cs-CZ" dirty="0" smtClean="0"/>
              <a:t>motiv </a:t>
            </a:r>
            <a:r>
              <a:rPr lang="cs-CZ" dirty="0"/>
              <a:t>temné hladiny a bílých </a:t>
            </a:r>
            <a:r>
              <a:rPr lang="cs-CZ" dirty="0" smtClean="0"/>
              <a:t>skal</a:t>
            </a:r>
          </a:p>
          <a:p>
            <a:pPr marL="800100" lvl="1" indent="-342900">
              <a:buFont typeface="Calibri" panose="020F0502020204030204" pitchFamily="34" charset="0"/>
              <a:buChar char="‒"/>
            </a:pPr>
            <a:r>
              <a:rPr lang="cs-CZ" dirty="0" smtClean="0"/>
              <a:t>jezero</a:t>
            </a:r>
            <a:r>
              <a:rPr lang="cs-CZ" dirty="0"/>
              <a:t>, vodní hladina </a:t>
            </a:r>
            <a:r>
              <a:rPr lang="cs-CZ" dirty="0" smtClean="0"/>
              <a:t>= duše člověka </a:t>
            </a:r>
            <a:r>
              <a:rPr lang="cs-CZ" dirty="0"/>
              <a:t>(podvědomí, ze </a:t>
            </a:r>
            <a:r>
              <a:rPr lang="cs-CZ" dirty="0" smtClean="0"/>
              <a:t>kterého </a:t>
            </a:r>
            <a:r>
              <a:rPr lang="cs-CZ" dirty="0"/>
              <a:t>vycházejí skryté </a:t>
            </a:r>
            <a:r>
              <a:rPr lang="cs-CZ" dirty="0" smtClean="0"/>
              <a:t>touhy)</a:t>
            </a:r>
          </a:p>
          <a:p>
            <a:pPr marL="800100" lvl="1" indent="-342900">
              <a:buFont typeface="Calibri" panose="020F0502020204030204" pitchFamily="34" charset="0"/>
              <a:buChar char="‒"/>
            </a:pPr>
            <a:r>
              <a:rPr lang="cs-CZ" dirty="0" smtClean="0"/>
              <a:t>bílé </a:t>
            </a:r>
            <a:r>
              <a:rPr lang="cs-CZ" dirty="0"/>
              <a:t>skály – naše vědomí, ohraničená možnost našeho </a:t>
            </a:r>
            <a:r>
              <a:rPr lang="cs-CZ" dirty="0" smtClean="0"/>
              <a:t>rozumu</a:t>
            </a:r>
          </a:p>
          <a:p>
            <a:pPr marL="800100" lvl="1" indent="-342900">
              <a:buFont typeface="Calibri" panose="020F0502020204030204" pitchFamily="34" charset="0"/>
              <a:buChar char="‒"/>
            </a:pPr>
            <a:r>
              <a:rPr lang="cs-CZ" dirty="0" smtClean="0"/>
              <a:t>bílý </a:t>
            </a:r>
            <a:r>
              <a:rPr lang="cs-CZ" dirty="0"/>
              <a:t>kůň – symbol rozumu a </a:t>
            </a:r>
            <a:r>
              <a:rPr lang="cs-CZ" dirty="0" smtClean="0"/>
              <a:t>moudrosti</a:t>
            </a:r>
          </a:p>
          <a:p>
            <a:pPr marL="800100" lvl="1" indent="-342900">
              <a:buFont typeface="Calibri" panose="020F0502020204030204" pitchFamily="34" charset="0"/>
              <a:buChar char="‒"/>
            </a:pPr>
            <a:r>
              <a:rPr lang="cs-CZ" dirty="0"/>
              <a:t>dívka – láká mladíka, svádí ho k </a:t>
            </a:r>
            <a:r>
              <a:rPr lang="cs-CZ" dirty="0" smtClean="0"/>
              <a:t>poznání</a:t>
            </a:r>
          </a:p>
          <a:p>
            <a:pPr marL="800100" lvl="1" indent="-342900">
              <a:buFont typeface="Calibri" panose="020F0502020204030204" pitchFamily="34" charset="0"/>
              <a:buChar char="‒"/>
            </a:pPr>
            <a:r>
              <a:rPr lang="cs-CZ" dirty="0" smtClean="0"/>
              <a:t>strom </a:t>
            </a:r>
            <a:r>
              <a:rPr lang="cs-CZ" dirty="0"/>
              <a:t>poznání, Adam a Eva – křesťanské </a:t>
            </a:r>
            <a:r>
              <a:rPr lang="cs-CZ" dirty="0" smtClean="0"/>
              <a:t>symboly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12341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7" grpId="0" animBg="1"/>
      <p:bldP spid="7" grpId="1" animBg="1"/>
      <p:bldP spid="8" grpId="0" animBg="1"/>
      <p:bldP spid="8" grpId="1" animBg="1"/>
      <p:bldP spid="9" grpId="0" animBg="1"/>
      <p:bldP spid="10" grpId="0" animBg="1"/>
      <p:bldP spid="10" grpId="1" animBg="1"/>
      <p:bldP spid="12" grpId="0" animBg="1"/>
      <p:bldP spid="12" grpId="1" animBg="1"/>
      <p:bldP spid="5" grpId="0" animBg="1"/>
      <p:bldP spid="5" grpId="1" animBg="1"/>
      <p:bldP spid="13" grpId="0" animBg="1"/>
      <p:bldP spid="13" grpId="1" animBg="1"/>
      <p:bldP spid="6" grpId="0" animBg="1"/>
      <p:bldP spid="6" grpId="1" animBg="1"/>
      <p:bldP spid="11" grpId="0" animBg="1"/>
      <p:bldP spid="11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7000"/>
                    </a14:imgEffect>
                    <a14:imgEffect>
                      <a14:brightnessContrast bright="18000" contrast="-3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957" y="4149080"/>
            <a:ext cx="2742969" cy="2051796"/>
          </a:xfrm>
          <a:prstGeom prst="rect">
            <a:avLst/>
          </a:prstGeom>
          <a:effectLst>
            <a:glow rad="647700">
              <a:schemeClr val="accent1">
                <a:lumMod val="60000"/>
                <a:lumOff val="40000"/>
                <a:alpha val="40000"/>
              </a:schemeClr>
            </a:glow>
            <a:reflection endPos="0" dist="50800" dir="5400000" sy="-100000" algn="bl" rotWithShape="0"/>
          </a:effectLst>
        </p:spPr>
      </p:pic>
      <p:sp>
        <p:nvSpPr>
          <p:cNvPr id="4" name="Rectangle 3"/>
          <p:cNvSpPr/>
          <p:nvPr/>
        </p:nvSpPr>
        <p:spPr>
          <a:xfrm>
            <a:off x="2267744" y="1859340"/>
            <a:ext cx="463139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9600" b="1" cap="none" spc="0" dirty="0" smtClean="0">
                <a:ln w="0"/>
                <a:solidFill>
                  <a:srgbClr val="7030A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8900000">
                    <a:prstClr val="black">
                      <a:alpha val="50000"/>
                    </a:prstClr>
                  </a:innerShdw>
                  <a:reflection blurRad="6350" stA="55000" endA="50" endPos="85000" dist="60007" dir="5400000" sy="-100000" algn="bl" rotWithShape="0"/>
                </a:effectLst>
              </a:rPr>
              <a:t>KONEC</a:t>
            </a:r>
            <a:endParaRPr lang="cs-CZ" sz="9600" b="1" cap="none" spc="0" dirty="0">
              <a:ln w="0"/>
              <a:solidFill>
                <a:srgbClr val="7030A0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8900000">
                  <a:prstClr val="black">
                    <a:alpha val="50000"/>
                  </a:prstClr>
                </a:innerShdw>
                <a:reflection blurRad="6350" stA="55000" endA="50" endPos="85000" dist="60007" dir="5400000" sy="-100000" algn="bl" rotWithShape="0"/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76056" y="573325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4784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4.72222E-6 3.33333E-6 L 4.72222E-6 -0.07223 " pathEditMode="relative" rAng="0" ptsTypes="AA">
                                      <p:cBhvr>
                                        <p:cTn id="10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4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400"/>
                            </p:stCondLst>
                            <p:childTnLst>
                              <p:par>
                                <p:cTn id="20" presetID="30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400"/>
                            </p:stCondLst>
                            <p:childTnLst>
                              <p:par>
                                <p:cTn id="26" presetID="3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cs-CZ" sz="2800" dirty="0"/>
              <a:t>Resumé </a:t>
            </a:r>
            <a:r>
              <a:rPr lang="cs-CZ" sz="2800" dirty="0" smtClean="0"/>
              <a:t>filmu Jan </a:t>
            </a:r>
            <a:r>
              <a:rPr lang="cs-CZ" sz="2800" dirty="0"/>
              <a:t>P</a:t>
            </a:r>
            <a:r>
              <a:rPr lang="cs-CZ" sz="2800" dirty="0" smtClean="0"/>
              <a:t>reisler – Černé jezero:</a:t>
            </a:r>
            <a:endParaRPr lang="cs-CZ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980728"/>
            <a:ext cx="8641867" cy="5760640"/>
          </a:xfrm>
        </p:spPr>
        <p:txBody>
          <a:bodyPr/>
          <a:lstStyle/>
          <a:p>
            <a:pPr>
              <a:buFont typeface="Calibri" panose="020F0502020204030204" pitchFamily="34" charset="0"/>
              <a:buChar char="‒"/>
            </a:pPr>
            <a:r>
              <a:rPr lang="cs-CZ" sz="1200" dirty="0" smtClean="0"/>
              <a:t>studia v ateliéru Františka Ženíška </a:t>
            </a:r>
          </a:p>
          <a:p>
            <a:pPr>
              <a:buFont typeface="Calibri" panose="020F0502020204030204" pitchFamily="34" charset="0"/>
              <a:buChar char="‒"/>
            </a:pPr>
            <a:r>
              <a:rPr lang="cs-CZ" sz="1200" dirty="0" smtClean="0"/>
              <a:t>vliv lyriky Josefa Mánesa</a:t>
            </a:r>
          </a:p>
          <a:p>
            <a:pPr>
              <a:buFont typeface="Calibri" panose="020F0502020204030204" pitchFamily="34" charset="0"/>
              <a:buChar char="‒"/>
            </a:pPr>
            <a:r>
              <a:rPr lang="cs-CZ" sz="1200" dirty="0" smtClean="0"/>
              <a:t>3 fáze tvorby</a:t>
            </a:r>
          </a:p>
          <a:p>
            <a:pPr lvl="1">
              <a:buFont typeface="Calibri" panose="020F0502020204030204" pitchFamily="34" charset="0"/>
              <a:buChar char="‒"/>
            </a:pPr>
            <a:r>
              <a:rPr lang="cs-CZ" sz="1200" dirty="0" smtClean="0"/>
              <a:t>novoromantické období – Cyklus o dobrodružném rytíři</a:t>
            </a:r>
          </a:p>
          <a:p>
            <a:pPr lvl="1">
              <a:buFont typeface="Calibri" panose="020F0502020204030204" pitchFamily="34" charset="0"/>
              <a:buChar char="‒"/>
            </a:pPr>
            <a:r>
              <a:rPr lang="cs-CZ" sz="1200" dirty="0" smtClean="0"/>
              <a:t>symbolismus (nejvýznamnější)</a:t>
            </a:r>
          </a:p>
          <a:p>
            <a:pPr lvl="1">
              <a:buFont typeface="Calibri" panose="020F0502020204030204" pitchFamily="34" charset="0"/>
              <a:buChar char="‒"/>
            </a:pPr>
            <a:r>
              <a:rPr lang="cs-CZ" sz="1200" dirty="0" smtClean="0"/>
              <a:t>nový klasicismus</a:t>
            </a:r>
          </a:p>
          <a:p>
            <a:pPr>
              <a:buFont typeface="Calibri" panose="020F0502020204030204" pitchFamily="34" charset="0"/>
              <a:buChar char="‒"/>
            </a:pPr>
            <a:r>
              <a:rPr lang="cs-CZ" sz="1200" dirty="0" smtClean="0"/>
              <a:t>kromě olejomalby mozaiky na domě U Nováků (Vodičkova ulice, Praha), Obecní dům (Praha)</a:t>
            </a:r>
          </a:p>
          <a:p>
            <a:pPr>
              <a:buFont typeface="Calibri" panose="020F0502020204030204" pitchFamily="34" charset="0"/>
              <a:buChar char="‒"/>
            </a:pPr>
            <a:r>
              <a:rPr lang="cs-CZ" sz="1200" dirty="0" smtClean="0"/>
              <a:t>knižní grafika a ilustrace (O. Březina, J. Zeyer, J. Neruda…)</a:t>
            </a:r>
          </a:p>
          <a:p>
            <a:pPr>
              <a:buFont typeface="Calibri" panose="020F0502020204030204" pitchFamily="34" charset="0"/>
              <a:buChar char="‒"/>
            </a:pPr>
            <a:r>
              <a:rPr lang="cs-CZ" sz="1200" dirty="0" smtClean="0"/>
              <a:t>1898 – vstup do SVU Mánes – dobové evropské trendy</a:t>
            </a:r>
          </a:p>
          <a:p>
            <a:pPr lvl="1">
              <a:buFont typeface="Calibri" panose="020F0502020204030204" pitchFamily="34" charset="0"/>
              <a:buChar char="‒"/>
            </a:pPr>
            <a:r>
              <a:rPr lang="cs-CZ" sz="1200" dirty="0" smtClean="0"/>
              <a:t>Časopis Volné směry</a:t>
            </a:r>
          </a:p>
          <a:p>
            <a:pPr>
              <a:buFont typeface="Calibri" panose="020F0502020204030204" pitchFamily="34" charset="0"/>
              <a:buChar char="‒"/>
            </a:pPr>
            <a:r>
              <a:rPr lang="cs-CZ" sz="1200" dirty="0" smtClean="0"/>
              <a:t>obrazy zásadně nepodepisoval – výjimka – „Obraz z většího cyklu“ (1922) - na dotaz na název odpověděl otázkou, zda malíř nemaluje stále stejná díla</a:t>
            </a:r>
          </a:p>
          <a:p>
            <a:pPr>
              <a:buFont typeface="Calibri" panose="020F0502020204030204" pitchFamily="34" charset="0"/>
              <a:buChar char="‒"/>
            </a:pPr>
            <a:r>
              <a:rPr lang="cs-CZ" sz="1200" dirty="0" smtClean="0"/>
              <a:t>typické motivy – postava muže, chlapce, rytíře, mladíka v bílé košili…</a:t>
            </a:r>
          </a:p>
          <a:p>
            <a:pPr lvl="1">
              <a:buFont typeface="Calibri" panose="020F0502020204030204" pitchFamily="34" charset="0"/>
              <a:buChar char="‒"/>
            </a:pPr>
            <a:r>
              <a:rPr lang="cs-CZ" sz="1200" dirty="0" smtClean="0"/>
              <a:t>působil jako pedagog na UMPRUM a AVU - své </a:t>
            </a:r>
            <a:r>
              <a:rPr lang="cs-CZ" sz="1200" dirty="0"/>
              <a:t>žáky učil v duchu zásady, že umění má vycházet z umělcovy duše</a:t>
            </a:r>
          </a:p>
          <a:p>
            <a:pPr>
              <a:buFont typeface="Calibri" panose="020F0502020204030204" pitchFamily="34" charset="0"/>
              <a:buChar char="‒"/>
            </a:pPr>
            <a:r>
              <a:rPr lang="cs-CZ" sz="1200" dirty="0"/>
              <a:t>studijní cesty – Itálie (F. Hudeček)</a:t>
            </a:r>
          </a:p>
          <a:p>
            <a:pPr>
              <a:buFont typeface="Calibri" panose="020F0502020204030204" pitchFamily="34" charset="0"/>
              <a:buChar char="‒"/>
            </a:pPr>
            <a:r>
              <a:rPr lang="cs-CZ" sz="1200" dirty="0"/>
              <a:t>Černé jezero evokuje vzpomínku na moře v Itálii</a:t>
            </a:r>
          </a:p>
          <a:p>
            <a:pPr lvl="1">
              <a:buFont typeface="Calibri" panose="020F0502020204030204" pitchFamily="34" charset="0"/>
              <a:buChar char="‒"/>
            </a:pPr>
            <a:r>
              <a:rPr lang="cs-CZ" sz="1200" dirty="0"/>
              <a:t>motiv temné hladiny a bílých skal</a:t>
            </a:r>
          </a:p>
          <a:p>
            <a:pPr lvl="1">
              <a:buFont typeface="Calibri" panose="020F0502020204030204" pitchFamily="34" charset="0"/>
              <a:buChar char="‒"/>
            </a:pPr>
            <a:r>
              <a:rPr lang="cs-CZ" sz="1200" dirty="0"/>
              <a:t>jezero, vodní hladina většinou symbolizuje zrcadlení, ale zde jeho temnota – duše člověk (podvědomí, ze které vycházejí skryté touhy), nevědomí, které sahá až do nekonečna</a:t>
            </a:r>
          </a:p>
          <a:p>
            <a:pPr lvl="1">
              <a:buFont typeface="Calibri" panose="020F0502020204030204" pitchFamily="34" charset="0"/>
              <a:buChar char="‒"/>
            </a:pPr>
            <a:r>
              <a:rPr lang="cs-CZ" sz="1200" dirty="0"/>
              <a:t>bílé skály – naše vědomí, ohraničená možnost našeho rozumu</a:t>
            </a:r>
          </a:p>
          <a:p>
            <a:pPr lvl="1">
              <a:buFont typeface="Calibri" panose="020F0502020204030204" pitchFamily="34" charset="0"/>
              <a:buChar char="‒"/>
            </a:pPr>
            <a:r>
              <a:rPr lang="cs-CZ" sz="1200" dirty="0"/>
              <a:t>bílý kůň – symbol rozumu a moudrosti</a:t>
            </a:r>
          </a:p>
          <a:p>
            <a:pPr lvl="1">
              <a:buFont typeface="Calibri" panose="020F0502020204030204" pitchFamily="34" charset="0"/>
              <a:buChar char="‒"/>
            </a:pPr>
            <a:r>
              <a:rPr lang="cs-CZ" sz="1200" dirty="0"/>
              <a:t>dívka láká mladíka, svádí ho k poznání</a:t>
            </a:r>
          </a:p>
          <a:p>
            <a:pPr lvl="1">
              <a:buFont typeface="Calibri" panose="020F0502020204030204" pitchFamily="34" charset="0"/>
              <a:buChar char="‒"/>
            </a:pPr>
            <a:r>
              <a:rPr lang="cs-CZ" sz="1200" dirty="0"/>
              <a:t>strom poznání, Adam a Eva – křesťanské symboly</a:t>
            </a:r>
          </a:p>
          <a:p>
            <a:pPr>
              <a:buFont typeface="Calibri" panose="020F0502020204030204" pitchFamily="34" charset="0"/>
              <a:buChar char="‒"/>
            </a:pPr>
            <a:r>
              <a:rPr lang="cs-CZ" sz="1200" dirty="0"/>
              <a:t>v díle syntetizuje obsahovou stránku – odkazy na křesťanská témata, mytologii</a:t>
            </a:r>
            <a:r>
              <a:rPr lang="pl-PL" sz="1200" dirty="0"/>
              <a:t> i dobovou náladu, ale i formální stránku obrazu</a:t>
            </a:r>
            <a:endParaRPr lang="cs-CZ" sz="1200" dirty="0"/>
          </a:p>
          <a:p>
            <a:pPr>
              <a:buFont typeface="Calibri" panose="020F0502020204030204" pitchFamily="34" charset="0"/>
              <a:buChar char="‒"/>
            </a:pPr>
            <a:r>
              <a:rPr lang="cs-CZ" sz="1200" dirty="0"/>
              <a:t>na obraz navazují další dva obrazy s námětem černého jezera</a:t>
            </a:r>
          </a:p>
          <a:p>
            <a:pPr>
              <a:buFont typeface="Calibri" panose="020F0502020204030204" pitchFamily="34" charset="0"/>
              <a:buChar char="‒"/>
            </a:pPr>
            <a:r>
              <a:rPr lang="cs-CZ" sz="1200" dirty="0" smtClean="0"/>
              <a:t>bývá </a:t>
            </a:r>
            <a:r>
              <a:rPr lang="cs-CZ" sz="1200" dirty="0"/>
              <a:t>nazýván „malířem jara“, „malířem české duše</a:t>
            </a:r>
            <a:r>
              <a:rPr lang="cs-CZ" sz="1200" dirty="0" smtClean="0"/>
              <a:t>“</a:t>
            </a:r>
            <a:endParaRPr lang="cs-CZ" sz="1200" dirty="0"/>
          </a:p>
          <a:p>
            <a:pPr marL="0" indent="0">
              <a:buNone/>
            </a:pPr>
            <a:endParaRPr lang="cs-CZ" sz="1600" dirty="0" smtClean="0"/>
          </a:p>
        </p:txBody>
      </p:sp>
    </p:spTree>
    <p:extLst>
      <p:ext uri="{BB962C8B-B14F-4D97-AF65-F5344CB8AC3E}">
        <p14:creationId xmlns:p14="http://schemas.microsoft.com/office/powerpoint/2010/main" val="25932374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000621"/>
            <a:ext cx="8712968" cy="5884763"/>
          </a:xfrm>
        </p:spPr>
        <p:txBody>
          <a:bodyPr/>
          <a:lstStyle/>
          <a:p>
            <a:r>
              <a:rPr lang="cs-CZ" sz="1200" b="1" dirty="0"/>
              <a:t>Jan </a:t>
            </a:r>
            <a:r>
              <a:rPr lang="cs-CZ" sz="1200" b="1" dirty="0" smtClean="0"/>
              <a:t>Preisler – </a:t>
            </a:r>
            <a:r>
              <a:rPr lang="cs-CZ" sz="1200" b="1" dirty="0"/>
              <a:t>Vlastní portrét s </a:t>
            </a:r>
            <a:r>
              <a:rPr lang="cs-CZ" sz="1200" b="1" dirty="0" smtClean="0"/>
              <a:t>cigaretou: </a:t>
            </a:r>
            <a:r>
              <a:rPr lang="cs-CZ" sz="1200" dirty="0" smtClean="0"/>
              <a:t>AUTOR </a:t>
            </a:r>
            <a:r>
              <a:rPr lang="cs-CZ" sz="1200" dirty="0"/>
              <a:t>NEUVEDEN. http://cs.wikipedia.org [online]. [cit. 10.4.2013]. Dostupný pod licencí public domain na WWW: </a:t>
            </a:r>
            <a:r>
              <a:rPr lang="cs-CZ" sz="1200" dirty="0">
                <a:hlinkClick r:id="rId2"/>
              </a:rPr>
              <a:t>http://</a:t>
            </a:r>
            <a:r>
              <a:rPr lang="cs-CZ" sz="1200" dirty="0" smtClean="0">
                <a:hlinkClick r:id="rId2"/>
              </a:rPr>
              <a:t>cs.wikipedia.org/wiki/Soubor:Jan_preisler2.jpg</a:t>
            </a:r>
            <a:endParaRPr lang="cs-CZ" sz="1200" dirty="0" smtClean="0"/>
          </a:p>
          <a:p>
            <a:r>
              <a:rPr lang="cs-CZ" sz="1200" b="1" dirty="0"/>
              <a:t>Jan Preisler </a:t>
            </a:r>
            <a:r>
              <a:rPr lang="cs-CZ" sz="1200" b="1" dirty="0" smtClean="0"/>
              <a:t>– Jaro: </a:t>
            </a:r>
            <a:r>
              <a:rPr lang="cs-CZ" sz="1200" dirty="0" smtClean="0"/>
              <a:t>AUTOR </a:t>
            </a:r>
            <a:r>
              <a:rPr lang="cs-CZ" sz="1200" dirty="0"/>
              <a:t>NEUVEDEN. </a:t>
            </a:r>
            <a:r>
              <a:rPr lang="cs-CZ" sz="1200" i="1" dirty="0"/>
              <a:t>http://cs.wikipedia.org</a:t>
            </a:r>
            <a:r>
              <a:rPr lang="cs-CZ" sz="1200" dirty="0"/>
              <a:t> [online]. [cit. 10.4.2013]. Dostupný pod licencí public domain na WWW: </a:t>
            </a:r>
            <a:r>
              <a:rPr lang="cs-CZ" sz="1200" dirty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cs.wikipedia.org/wiki/Soubor:Jan_Preisler_tryptich_Jaro_1900.jpg</a:t>
            </a:r>
            <a:endParaRPr lang="cs-CZ" sz="1200" dirty="0" smtClean="0"/>
          </a:p>
          <a:p>
            <a:r>
              <a:rPr lang="cs-CZ" sz="1200" b="1" dirty="0"/>
              <a:t>Jan Preisler – </a:t>
            </a:r>
            <a:r>
              <a:rPr lang="cs-CZ" sz="1200" b="1" dirty="0" smtClean="0"/>
              <a:t>Koupání: </a:t>
            </a:r>
            <a:r>
              <a:rPr lang="pl-PL" sz="1200" dirty="0" smtClean="0"/>
              <a:t>OPHELIA2</a:t>
            </a:r>
            <a:r>
              <a:rPr lang="pl-PL" sz="1200" dirty="0"/>
              <a:t>. </a:t>
            </a:r>
            <a:r>
              <a:rPr lang="pl-PL" sz="1200" i="1" dirty="0"/>
              <a:t>http://commons.wikimedia.org</a:t>
            </a:r>
            <a:r>
              <a:rPr lang="pl-PL" sz="1200" dirty="0"/>
              <a:t> [online]. [cit. 10.4.2013]. Dostupný pod licencí public domain na WWW: </a:t>
            </a:r>
            <a:r>
              <a:rPr lang="pl-PL" sz="1200" dirty="0">
                <a:hlinkClick r:id="rId4"/>
              </a:rPr>
              <a:t>http://</a:t>
            </a:r>
            <a:r>
              <a:rPr lang="pl-PL" sz="1200" dirty="0" smtClean="0">
                <a:hlinkClick r:id="rId4"/>
              </a:rPr>
              <a:t>commons.wikimedia.org/wiki/File:Preisler-koupani.jpg</a:t>
            </a:r>
            <a:endParaRPr lang="pl-PL" sz="1200" dirty="0" smtClean="0"/>
          </a:p>
          <a:p>
            <a:r>
              <a:rPr lang="cs-CZ" sz="1200" b="1" dirty="0" smtClean="0"/>
              <a:t>Jan </a:t>
            </a:r>
            <a:r>
              <a:rPr lang="cs-CZ" sz="1200" b="1" dirty="0"/>
              <a:t>Preisler – </a:t>
            </a:r>
            <a:r>
              <a:rPr lang="cs-CZ" sz="1200" b="1" dirty="0" smtClean="0"/>
              <a:t>Černé jezero: </a:t>
            </a:r>
            <a:r>
              <a:rPr lang="cs-CZ" sz="1200" dirty="0" smtClean="0"/>
              <a:t>AUTOR </a:t>
            </a:r>
            <a:r>
              <a:rPr lang="cs-CZ" sz="1200" dirty="0"/>
              <a:t>NEUVEDEN. </a:t>
            </a:r>
            <a:r>
              <a:rPr lang="cs-CZ" sz="1200" i="1" dirty="0"/>
              <a:t>http://cs.wikipedia.org</a:t>
            </a:r>
            <a:r>
              <a:rPr lang="cs-CZ" sz="1200" dirty="0"/>
              <a:t> [online]. [cit. 10.4.2013]. Dostupný pod licencí public domain na WWW: </a:t>
            </a:r>
            <a:r>
              <a:rPr lang="cs-CZ" sz="1200" dirty="0">
                <a:hlinkClick r:id="rId5"/>
              </a:rPr>
              <a:t>http://</a:t>
            </a:r>
            <a:r>
              <a:rPr lang="cs-CZ" sz="1200" dirty="0" smtClean="0">
                <a:hlinkClick r:id="rId5"/>
              </a:rPr>
              <a:t>cs.wikipedia.org/wiki/Soubor:Blacklake_preisler.jpg</a:t>
            </a:r>
            <a:endParaRPr lang="cs-CZ" sz="1200" dirty="0" smtClean="0"/>
          </a:p>
          <a:p>
            <a:r>
              <a:rPr lang="cs-CZ" sz="1200" b="1" dirty="0"/>
              <a:t>Jan Preisler – </a:t>
            </a:r>
            <a:r>
              <a:rPr lang="cs-CZ" sz="1200" b="1" dirty="0" smtClean="0"/>
              <a:t>Milenci: </a:t>
            </a:r>
            <a:r>
              <a:rPr lang="cs-CZ" sz="1200" dirty="0" smtClean="0"/>
              <a:t>OPHELIA2</a:t>
            </a:r>
            <a:r>
              <a:rPr lang="cs-CZ" sz="1200" dirty="0"/>
              <a:t>. http://commons.wikimedia.org [online]. [cit. 10.4.2013]. Dostupný pod licencí public domain na WWW: </a:t>
            </a:r>
            <a:r>
              <a:rPr lang="cs-CZ" sz="1200" dirty="0">
                <a:hlinkClick r:id="rId6"/>
              </a:rPr>
              <a:t>http://commons.wikimedia.org/wiki/File:Jan_Preisler_-_</a:t>
            </a:r>
            <a:r>
              <a:rPr lang="cs-CZ" sz="1200" dirty="0" smtClean="0">
                <a:hlinkClick r:id="rId6"/>
              </a:rPr>
              <a:t>Lovers.jpg</a:t>
            </a:r>
            <a:endParaRPr lang="cs-CZ" sz="1200" dirty="0" smtClean="0"/>
          </a:p>
          <a:p>
            <a:r>
              <a:rPr lang="cs-CZ" sz="1200" b="1" dirty="0"/>
              <a:t>Jan Preisler – </a:t>
            </a:r>
            <a:r>
              <a:rPr lang="cs-CZ" sz="1200" b="1" dirty="0" smtClean="0"/>
              <a:t>U Černého jezera: </a:t>
            </a:r>
            <a:r>
              <a:rPr lang="cs-CZ" sz="1200" dirty="0" smtClean="0"/>
              <a:t>AUTOR </a:t>
            </a:r>
            <a:r>
              <a:rPr lang="cs-CZ" sz="1200" dirty="0"/>
              <a:t>NEUVEDEN. </a:t>
            </a:r>
            <a:r>
              <a:rPr lang="cs-CZ" sz="1200" i="1" dirty="0"/>
              <a:t>http://cs.wikipedia.org</a:t>
            </a:r>
            <a:r>
              <a:rPr lang="cs-CZ" sz="1200" dirty="0"/>
              <a:t> [online]. [cit. 10.4.2013]. Dostupný pod licencí public domain na WWW: </a:t>
            </a:r>
            <a:r>
              <a:rPr lang="cs-CZ" sz="1200" dirty="0">
                <a:hlinkClick r:id="rId7"/>
              </a:rPr>
              <a:t>http://</a:t>
            </a:r>
            <a:r>
              <a:rPr lang="cs-CZ" sz="1200" dirty="0" smtClean="0">
                <a:hlinkClick r:id="rId7"/>
              </a:rPr>
              <a:t>cs.wikipedia.org/wiki/Soubor:Preisler21.jpg</a:t>
            </a:r>
            <a:endParaRPr lang="cs-CZ" sz="1200" dirty="0"/>
          </a:p>
          <a:p>
            <a:r>
              <a:rPr lang="cs-CZ" dirty="0"/>
              <a:t>Motýl</a:t>
            </a:r>
            <a:r>
              <a:rPr lang="cs-CZ" b="1" dirty="0"/>
              <a:t>: </a:t>
            </a:r>
            <a:r>
              <a:rPr lang="pt-BR" dirty="0"/>
              <a:t>AUTOR NEUVEDEN. </a:t>
            </a:r>
            <a:r>
              <a:rPr lang="pt-BR" i="1" dirty="0"/>
              <a:t>http://picasaweb.google.com</a:t>
            </a:r>
            <a:r>
              <a:rPr lang="pt-BR" dirty="0"/>
              <a:t> [online]. [cit. 20.8.2013]. Dostupný na WWW: </a:t>
            </a:r>
            <a:r>
              <a:rPr lang="pt-BR" dirty="0">
                <a:hlinkClick r:id="rId8"/>
              </a:rPr>
              <a:t>http://picasaweb.google.com/lh/photo/BI-uHRNrDnKsxwcFF2Awb2a--VBGWB_TZEF_meDP0wY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6748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Tento materiál je určen k interaktivní výuce.</a:t>
            </a:r>
            <a:endParaRPr lang="cs-CZ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4615308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3387</TotalTime>
  <Words>1476</Words>
  <Application>Microsoft Office PowerPoint</Application>
  <PresentationFormat>On-screen Show (4:3)</PresentationFormat>
  <Paragraphs>150</Paragraphs>
  <Slides>19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Wingdings</vt:lpstr>
      <vt:lpstr>Motiv sady Office</vt:lpstr>
      <vt:lpstr>PowerPoint Presentation</vt:lpstr>
      <vt:lpstr>ANOTACE</vt:lpstr>
      <vt:lpstr>PowerPoint Presentation</vt:lpstr>
      <vt:lpstr>PowerPoint Presentation</vt:lpstr>
      <vt:lpstr>MALÍŘSTVÍ</vt:lpstr>
      <vt:lpstr>Charakteristika stylu</vt:lpstr>
      <vt:lpstr>Jan Preisler (1872 – 1918)</vt:lpstr>
      <vt:lpstr>Jaro, 1900 Impresionisticky barevný triptych</vt:lpstr>
      <vt:lpstr>Koupání, 1900</vt:lpstr>
      <vt:lpstr>Černé jezero, 1904</vt:lpstr>
      <vt:lpstr>Milenci, 1905</vt:lpstr>
      <vt:lpstr>U Černého jezera, 1905</vt:lpstr>
      <vt:lpstr>Interaktivní část</vt:lpstr>
      <vt:lpstr>Podívejte se na dokument o Janu Preislerovi a odpovězte na následující otázky:</vt:lpstr>
      <vt:lpstr>Odpovězte na otázky o Janu Preislerovi:</vt:lpstr>
      <vt:lpstr>PowerPoint Presentation</vt:lpstr>
      <vt:lpstr>Resumé filmu Jan Preisler – Černé jezero:</vt:lpstr>
      <vt:lpstr>Citace:</vt:lpstr>
      <vt:lpstr>Tento materiál je určen k interaktivní výuce.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Symbolismus</dc:title>
  <cp:lastModifiedBy>Marcela Jelínková</cp:lastModifiedBy>
  <cp:revision>234</cp:revision>
  <dcterms:modified xsi:type="dcterms:W3CDTF">2013-08-24T09:40:09Z</dcterms:modified>
</cp:coreProperties>
</file>