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9"/>
  </p:notesMasterIdLst>
  <p:sldIdLst>
    <p:sldId id="371" r:id="rId2"/>
    <p:sldId id="372" r:id="rId3"/>
    <p:sldId id="460" r:id="rId4"/>
    <p:sldId id="458" r:id="rId5"/>
    <p:sldId id="448" r:id="rId6"/>
    <p:sldId id="449" r:id="rId7"/>
    <p:sldId id="450" r:id="rId8"/>
    <p:sldId id="451" r:id="rId9"/>
    <p:sldId id="452" r:id="rId10"/>
    <p:sldId id="453" r:id="rId11"/>
    <p:sldId id="455" r:id="rId12"/>
    <p:sldId id="456" r:id="rId13"/>
    <p:sldId id="390" r:id="rId14"/>
    <p:sldId id="392" r:id="rId15"/>
    <p:sldId id="393" r:id="rId16"/>
    <p:sldId id="395" r:id="rId17"/>
    <p:sldId id="396" r:id="rId18"/>
    <p:sldId id="397" r:id="rId19"/>
    <p:sldId id="402" r:id="rId20"/>
    <p:sldId id="313" r:id="rId21"/>
    <p:sldId id="403" r:id="rId22"/>
    <p:sldId id="404" r:id="rId23"/>
    <p:sldId id="376" r:id="rId24"/>
    <p:sldId id="457" r:id="rId25"/>
    <p:sldId id="382" r:id="rId26"/>
    <p:sldId id="459" r:id="rId27"/>
    <p:sldId id="375" r:id="rId2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FFFFC1"/>
    <a:srgbClr val="007033"/>
    <a:srgbClr val="0BA94B"/>
    <a:srgbClr val="66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2888" autoAdjust="0"/>
  </p:normalViewPr>
  <p:slideViewPr>
    <p:cSldViewPr>
      <p:cViewPr varScale="1">
        <p:scale>
          <a:sx n="88" d="100"/>
          <a:sy n="88" d="100"/>
        </p:scale>
        <p:origin x="1416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DDDF52-4551-4F97-8CD4-52E5025EB05B}" type="datetimeFigureOut">
              <a:rPr lang="cs-CZ" smtClean="0"/>
              <a:t>24. 8. 2013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1686949-161D-4909-9374-721FF12FD5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26141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24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24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CB47504E-8CB8-41EB-8BE1-9C67760583B0}" type="slidenum">
              <a:rPr lang="cs-CZ" sz="1200">
                <a:latin typeface="Arial" pitchFamily="34" charset="0"/>
              </a:rPr>
              <a:pPr/>
              <a:t>1</a:t>
            </a:fld>
            <a:endParaRPr lang="cs-CZ" sz="120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18590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34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349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76BE8C4A-6D24-4FE5-847F-55FEBD89DA46}" type="slidenum">
              <a:rPr lang="cs-CZ" sz="1200">
                <a:latin typeface="Arial" pitchFamily="34" charset="0"/>
              </a:rPr>
              <a:pPr/>
              <a:t>2</a:t>
            </a:fld>
            <a:endParaRPr lang="cs-CZ" sz="120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55992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Kupka byl příznivcem teosofie, východních filosofií a mysticismu vůbec).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6173F3-1875-4C9C-BB72-B8EA462CE403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92044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452DEF-7C38-4D68-ADE5-0AD30D73F21F}" type="datetimeFigureOut">
              <a:rPr lang="cs-CZ"/>
              <a:pPr>
                <a:defRPr/>
              </a:pPr>
              <a:t>24. 8. 2013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7A85BB-4071-4057-8CEB-C0D404AD93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00200"/>
            <a:ext cx="8424936" cy="4525963"/>
          </a:xfrm>
        </p:spPr>
        <p:txBody>
          <a:bodyPr/>
          <a:lstStyle>
            <a:lvl1pPr marL="342900" indent="-342900">
              <a:buFontTx/>
              <a:buBlip>
                <a:blip r:embed="rId2"/>
              </a:buBlip>
              <a:defRPr/>
            </a:lvl1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21B240-2E19-4FF6-9D3F-7D2C03F385FB}" type="datetimeFigureOut">
              <a:rPr lang="cs-CZ"/>
              <a:pPr>
                <a:defRPr/>
              </a:pPr>
              <a:t>24. 8. 2013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279787-4433-4F80-936F-6C02ECBCE4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utoUpdateAnimBg="0">
        <p:tmplLst>
          <p:tmpl lvl="1">
            <p:tnLst>
              <p:par>
                <p:cTn presetID="22" presetClass="entr" presetSubtype="8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22" presetClass="entr" presetSubtype="8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22" presetClass="entr" presetSubtype="8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22" presetClass="entr" presetSubtype="8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22" presetClass="entr" presetSubtype="8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obj" preserve="1">
  <p:cSld name="Odpově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1306488" cy="1143000"/>
          </a:xfrm>
        </p:spPr>
        <p:txBody>
          <a:bodyPr/>
          <a:lstStyle>
            <a:lvl1pPr>
              <a:defRPr b="1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 hasCustomPrompt="1"/>
          </p:nvPr>
        </p:nvSpPr>
        <p:spPr>
          <a:xfrm>
            <a:off x="395536" y="1600200"/>
            <a:ext cx="8424936" cy="4525963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21B240-2E19-4FF6-9D3F-7D2C03F385FB}" type="datetimeFigureOut">
              <a:rPr lang="cs-CZ"/>
              <a:pPr>
                <a:defRPr/>
              </a:pPr>
              <a:t>24. 8. 2013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279787-4433-4F80-936F-6C02ECBCE4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724771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obj" preserve="1">
  <p:cSld name="Název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>
                <a:solidFill>
                  <a:srgbClr val="007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00200"/>
            <a:ext cx="8424936" cy="4525963"/>
          </a:xfrm>
        </p:spPr>
        <p:txBody>
          <a:bodyPr/>
          <a:lstStyle>
            <a:lvl1pPr marL="457200" indent="-457200">
              <a:buFontTx/>
              <a:buBlip>
                <a:blip r:embed="rId2"/>
              </a:buBlip>
              <a:defRPr/>
            </a:lvl1pPr>
          </a:lstStyle>
          <a:p>
            <a:pPr lvl="0"/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21B240-2E19-4FF6-9D3F-7D2C03F385FB}" type="datetimeFigureOut">
              <a:rPr lang="cs-CZ"/>
              <a:pPr>
                <a:defRPr/>
              </a:pPr>
              <a:t>24. 8. 2013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279787-4433-4F80-936F-6C02ECBCE4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714541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22" presetClass="entr" presetSubtype="4" fill="hold" nodeType="afterEffect" nodePh="1">
                  <p:stCondLst>
                    <p:cond delay="0"/>
                  </p:stCondLst>
                  <p:endCondLst>
                    <p:cond delay="0"/>
                  </p:end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down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C5BFB3E-882A-4CF9-9041-B3B74E8C01D8}" type="datetimeFigureOut">
              <a:rPr lang="cs-CZ" smtClean="0"/>
              <a:pPr>
                <a:defRPr/>
              </a:pPr>
              <a:t>24. 8. 2013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7D5C071-FB7E-4472-80F2-15C8C9C8508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5748838"/>
      </p:ext>
    </p:extLst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A362B2-F4C0-4311-8773-EB414282EBAB}" type="datetimeFigureOut">
              <a:rPr lang="cs-CZ"/>
              <a:pPr>
                <a:defRPr/>
              </a:pPr>
              <a:t>24. 8. 2013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C8ABA6-58BE-47B9-BE9A-529EF82FE5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 marL="342900" indent="-342900">
              <a:buFontTx/>
              <a:buBlip>
                <a:blip r:embed="rId2"/>
              </a:buBlip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F1CB16-2180-40F6-8DE3-8236CC116182}" type="datetimeFigureOut">
              <a:rPr lang="cs-CZ"/>
              <a:pPr>
                <a:defRPr/>
              </a:pPr>
              <a:t>24. 8. 2013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F84D9B-5383-4A60-89FD-FD5171C3A8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B66848-65A3-4E96-81B1-CAEB83DCA2AC}" type="datetimeFigureOut">
              <a:rPr lang="cs-CZ"/>
              <a:pPr>
                <a:defRPr/>
              </a:pPr>
              <a:t>24. 8. 2013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F1C92C-1640-4AA9-A8B6-E715E6865C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>
                <a:solidFill>
                  <a:srgbClr val="007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FFC0CE-C630-4643-8F98-6F18C48D4493}" type="datetimeFigureOut">
              <a:rPr lang="cs-CZ"/>
              <a:pPr>
                <a:defRPr/>
              </a:pPr>
              <a:t>24. 8. 2013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892AB7-DD37-41D8-BD76-D52C24CA87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obj" preserve="1">
  <p:cSld name="Cita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648072"/>
          </a:xfrm>
        </p:spPr>
        <p:txBody>
          <a:bodyPr/>
          <a:lstStyle>
            <a:lvl1pPr>
              <a:defRPr sz="320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US" dirty="0" err="1"/>
              <a:t>Klepnutím</a:t>
            </a:r>
            <a:r>
              <a:rPr lang="en-US" dirty="0"/>
              <a:t> </a:t>
            </a:r>
            <a:r>
              <a:rPr lang="en-US" dirty="0" err="1"/>
              <a:t>lze</a:t>
            </a:r>
            <a:r>
              <a:rPr lang="en-US" dirty="0"/>
              <a:t> </a:t>
            </a:r>
            <a:r>
              <a:rPr lang="en-US" dirty="0" err="1"/>
              <a:t>upravit</a:t>
            </a:r>
            <a:r>
              <a:rPr lang="en-US" dirty="0"/>
              <a:t> </a:t>
            </a:r>
            <a:r>
              <a:rPr lang="en-US" dirty="0" err="1"/>
              <a:t>styl</a:t>
            </a:r>
            <a:r>
              <a:rPr lang="en-US" dirty="0"/>
              <a:t> </a:t>
            </a:r>
            <a:r>
              <a:rPr lang="en-US" dirty="0" err="1"/>
              <a:t>předlohy</a:t>
            </a:r>
            <a:r>
              <a:rPr lang="en-US" dirty="0"/>
              <a:t> </a:t>
            </a:r>
            <a:r>
              <a:rPr lang="en-US" dirty="0" err="1"/>
              <a:t>nadpisů</a:t>
            </a:r>
            <a:r>
              <a:rPr lang="en-US" dirty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 hasCustomPrompt="1"/>
          </p:nvPr>
        </p:nvSpPr>
        <p:spPr>
          <a:xfrm>
            <a:off x="251520" y="836712"/>
            <a:ext cx="8712968" cy="5884763"/>
          </a:xfrm>
        </p:spPr>
        <p:txBody>
          <a:bodyPr/>
          <a:lstStyle>
            <a:lvl1pPr marL="514350" indent="-514350">
              <a:buFont typeface="+mj-lt"/>
              <a:buAutoNum type="arabicPeriod"/>
              <a:defRPr sz="1400"/>
            </a:lvl1pPr>
            <a:lvl2pPr marL="971550" indent="-514350">
              <a:buFont typeface="+mj-lt"/>
              <a:buAutoNum type="arabicPeriod"/>
              <a:defRPr/>
            </a:lvl2pPr>
            <a:lvl3pPr marL="1371600" indent="-457200">
              <a:buFont typeface="+mj-lt"/>
              <a:buAutoNum type="arabicPeriod"/>
              <a:defRPr/>
            </a:lvl3pPr>
            <a:lvl4pPr marL="1828800" indent="-457200">
              <a:buFont typeface="+mj-lt"/>
              <a:buAutoNum type="arabicPeriod"/>
              <a:defRPr/>
            </a:lvl4pPr>
            <a:lvl5pPr marL="2286000" indent="-457200">
              <a:buFont typeface="+mj-lt"/>
              <a:buAutoNum type="arabicPeriod"/>
              <a:defRPr/>
            </a:lvl5pPr>
          </a:lstStyle>
          <a:p>
            <a:pPr lvl="0"/>
            <a:r>
              <a:rPr lang="en-US" dirty="0" err="1"/>
              <a:t>Klepnutím</a:t>
            </a:r>
            <a:r>
              <a:rPr lang="en-US" dirty="0"/>
              <a:t> </a:t>
            </a:r>
            <a:r>
              <a:rPr lang="en-US" dirty="0" err="1"/>
              <a:t>lze</a:t>
            </a:r>
            <a:r>
              <a:rPr lang="en-US" dirty="0"/>
              <a:t> </a:t>
            </a:r>
            <a:r>
              <a:rPr lang="en-US" dirty="0" err="1"/>
              <a:t>upravit</a:t>
            </a:r>
            <a:r>
              <a:rPr lang="en-US" dirty="0"/>
              <a:t> </a:t>
            </a:r>
            <a:r>
              <a:rPr lang="en-US" dirty="0" err="1"/>
              <a:t>styly</a:t>
            </a:r>
            <a:r>
              <a:rPr lang="en-US" dirty="0"/>
              <a:t> </a:t>
            </a:r>
            <a:r>
              <a:rPr lang="en-US" dirty="0" err="1"/>
              <a:t>předlohy</a:t>
            </a:r>
            <a:r>
              <a:rPr lang="en-US" dirty="0"/>
              <a:t> </a:t>
            </a:r>
            <a:r>
              <a:rPr lang="en-US" dirty="0" err="1"/>
              <a:t>textu</a:t>
            </a:r>
            <a:r>
              <a:rPr lang="en-US" dirty="0" smtClean="0"/>
              <a:t>.</a:t>
            </a:r>
            <a:endParaRPr lang="en-US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546EA4-F8AB-4513-9792-F68E70AAA42D}" type="datetimeFigureOut">
              <a:rPr lang="cs-CZ"/>
              <a:pPr>
                <a:defRPr/>
              </a:pPr>
              <a:t>24. 8. 2013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040F6C-BDC2-44A8-80BE-EC38009195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107086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A09EE4-B4E7-4FBB-A3F4-E2F3A5A420CA}" type="datetimeFigureOut">
              <a:rPr lang="cs-CZ"/>
              <a:pPr>
                <a:defRPr/>
              </a:pPr>
              <a:t>24. 8. 2013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F9D5FA-896C-4A5D-A557-531D6CC347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5542B0-C846-4F04-88A4-1F25F9102BEF}" type="datetimeFigureOut">
              <a:rPr lang="cs-CZ"/>
              <a:pPr>
                <a:defRPr/>
              </a:pPr>
              <a:t>24. 8. 2013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028A95-1E03-44F5-8E86-56A9B205DF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DCC169-32D8-414D-ADD1-9783B3C7FC24}" type="datetimeFigureOut">
              <a:rPr lang="cs-CZ"/>
              <a:pPr>
                <a:defRPr/>
              </a:pPr>
              <a:t>24. 8. 2013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159B57-92B0-4E0D-BAC1-1B110F9933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CD507E-5DE4-4200-B10E-5C2F131A66A0}" type="datetimeFigureOut">
              <a:rPr lang="cs-CZ"/>
              <a:pPr>
                <a:defRPr/>
              </a:pPr>
              <a:t>24. 8. 2013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B15AB7-2201-491C-A228-2F97BA876A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165CA3-133D-4217-9919-F8A8CD38181A}" type="datetimeFigureOut">
              <a:rPr lang="cs-CZ"/>
              <a:pPr>
                <a:defRPr/>
              </a:pPr>
              <a:t>24. 8. 2013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248CCD-CC53-475A-943A-9FB679E050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US" dirty="0" err="1"/>
              <a:t>Klepnutím</a:t>
            </a:r>
            <a:r>
              <a:rPr lang="en-US" dirty="0"/>
              <a:t> </a:t>
            </a:r>
            <a:r>
              <a:rPr lang="en-US" dirty="0" err="1"/>
              <a:t>lze</a:t>
            </a:r>
            <a:r>
              <a:rPr lang="en-US" dirty="0"/>
              <a:t> </a:t>
            </a:r>
            <a:r>
              <a:rPr lang="en-US" dirty="0" err="1"/>
              <a:t>upravit</a:t>
            </a:r>
            <a:r>
              <a:rPr lang="en-US" dirty="0"/>
              <a:t> </a:t>
            </a:r>
            <a:r>
              <a:rPr lang="en-US" dirty="0" err="1"/>
              <a:t>styl</a:t>
            </a:r>
            <a:r>
              <a:rPr lang="en-US" dirty="0"/>
              <a:t> </a:t>
            </a:r>
            <a:r>
              <a:rPr lang="en-US" dirty="0" err="1"/>
              <a:t>předlohy</a:t>
            </a:r>
            <a:r>
              <a:rPr lang="en-US" dirty="0"/>
              <a:t> </a:t>
            </a:r>
            <a:r>
              <a:rPr lang="en-US" dirty="0" err="1"/>
              <a:t>nadpisů</a:t>
            </a:r>
            <a:r>
              <a:rPr lang="en-US" dirty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546EA4-F8AB-4513-9792-F68E70AAA42D}" type="datetimeFigureOut">
              <a:rPr lang="cs-CZ"/>
              <a:pPr>
                <a:defRPr/>
              </a:pPr>
              <a:t>24. 8. 2013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040F6C-BDC2-44A8-80BE-EC38009195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0B3FC8-3BC3-4DAD-AAB6-FF4A21DACB90}" type="datetimeFigureOut">
              <a:rPr lang="cs-CZ"/>
              <a:pPr>
                <a:defRPr/>
              </a:pPr>
              <a:t>24. 8. 2013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79D9B9-F48D-48FB-8177-A18DD78D16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70000">
              <a:schemeClr val="bg2">
                <a:tint val="40000"/>
                <a:satMod val="350000"/>
              </a:schemeClr>
            </a:gs>
            <a:gs pos="40000">
              <a:schemeClr val="bg2">
                <a:tint val="45000"/>
                <a:shade val="99000"/>
                <a:satMod val="350000"/>
              </a:schemeClr>
            </a:gs>
            <a:gs pos="100000">
              <a:schemeClr val="bg2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C5BFB3E-882A-4CF9-9041-B3B74E8C01D8}" type="datetimeFigureOut">
              <a:rPr lang="cs-CZ"/>
              <a:pPr>
                <a:defRPr/>
              </a:pPr>
              <a:t>24. 8. 2013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7D5C071-FB7E-4472-80F2-15C8C9C850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62" r:id="rId2"/>
    <p:sldLayoutId id="2147483666" r:id="rId3"/>
    <p:sldLayoutId id="2147483664" r:id="rId4"/>
    <p:sldLayoutId id="2147483665" r:id="rId5"/>
    <p:sldLayoutId id="2147483651" r:id="rId6"/>
    <p:sldLayoutId id="2147483652" r:id="rId7"/>
    <p:sldLayoutId id="2147483653" r:id="rId8"/>
    <p:sldLayoutId id="2147483654" r:id="rId9"/>
    <p:sldLayoutId id="2147483663" r:id="rId10"/>
    <p:sldLayoutId id="2147483655" r:id="rId11"/>
    <p:sldLayoutId id="2147483656" r:id="rId12"/>
    <p:sldLayoutId id="2147483657" r:id="rId13"/>
    <p:sldLayoutId id="2147483658" r:id="rId14"/>
    <p:sldLayoutId id="2147483659" r:id="rId15"/>
    <p:sldLayoutId id="2147483660" r:id="rId16"/>
    <p:sldLayoutId id="2147483661" r:id="rId17"/>
  </p:sldLayoutIdLst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b="1" kern="1200">
          <a:solidFill>
            <a:srgbClr val="7030A0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rgbClr val="7030A0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rgbClr val="7030A0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rgbClr val="7030A0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rgbClr val="7030A0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 b="1">
          <a:solidFill>
            <a:srgbClr val="7030A0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 b="1">
          <a:solidFill>
            <a:srgbClr val="7030A0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 b="1">
          <a:solidFill>
            <a:srgbClr val="7030A0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 b="1">
          <a:solidFill>
            <a:srgbClr val="7030A0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Relationship Id="rId6" Type="http://schemas.openxmlformats.org/officeDocument/2006/relationships/slide" Target="slide10.xml"/><Relationship Id="rId5" Type="http://schemas.openxmlformats.org/officeDocument/2006/relationships/slide" Target="slide9.xml"/><Relationship Id="rId4" Type="http://schemas.openxmlformats.org/officeDocument/2006/relationships/slide" Target="slide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slide" Target="slide5.xml"/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slide" Target="slide11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CWUCJHnbCyo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4.jpg"/><Relationship Id="rId4" Type="http://schemas.openxmlformats.org/officeDocument/2006/relationships/image" Target="../media/image13.jp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9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9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9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26.png"/></Relationships>
</file>

<file path=ppt/slides/_rels/slide2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wikipaintings.org/en/frantisek-kupka/babylon-1906" TargetMode="External"/><Relationship Id="rId13" Type="http://schemas.openxmlformats.org/officeDocument/2006/relationships/hyperlink" Target="http://commons.wikimedia.org/wiki/File:Vitraz_tri.jpg?uselang=cs" TargetMode="External"/><Relationship Id="rId3" Type="http://schemas.openxmlformats.org/officeDocument/2006/relationships/hyperlink" Target="http://cs.wikipedia.org/wiki/Soubor:Frantisek_Kupka_1928.jpg" TargetMode="External"/><Relationship Id="rId7" Type="http://schemas.openxmlformats.org/officeDocument/2006/relationships/hyperlink" Target="http://www.wikipaintings.org/en/frantisek-kupka/self-portrait-1905" TargetMode="External"/><Relationship Id="rId12" Type="http://schemas.openxmlformats.org/officeDocument/2006/relationships/hyperlink" Target="http://commons.wikimedia.org/wiki/File:Podebrad.jpg?uselang=cs" TargetMode="External"/><Relationship Id="rId2" Type="http://schemas.openxmlformats.org/officeDocument/2006/relationships/hyperlink" Target="http://cs.wikipedia.org/wiki/Soubor:Blacklake_preisler.jpg" TargetMode="External"/><Relationship Id="rId1" Type="http://schemas.openxmlformats.org/officeDocument/2006/relationships/slideLayout" Target="../slideLayouts/slideLayout10.xml"/><Relationship Id="rId6" Type="http://schemas.openxmlformats.org/officeDocument/2006/relationships/hyperlink" Target="http://www.wikipaintings.org/en/frantisek-kupka/the-way-of-silence" TargetMode="External"/><Relationship Id="rId11" Type="http://schemas.openxmlformats.org/officeDocument/2006/relationships/hyperlink" Target="http://www.tfsimon.com/Max-Svabinsky.html" TargetMode="External"/><Relationship Id="rId5" Type="http://schemas.openxmlformats.org/officeDocument/2006/relationships/hyperlink" Target="http://www.wikipaintings.org/en/frantisek-kupka/the-wave-1902" TargetMode="External"/><Relationship Id="rId15" Type="http://schemas.openxmlformats.org/officeDocument/2006/relationships/hyperlink" Target="http://picasaweb.google.com/lh/photo/BI-uHRNrDnKsxwcFF2Awb2a--VBGWB_TZEF_meDP0wY" TargetMode="External"/><Relationship Id="rId10" Type="http://schemas.openxmlformats.org/officeDocument/2006/relationships/hyperlink" Target="http://vytvarkaznojmo.blogspot.cz/2012/09/max-svabinsky.html" TargetMode="External"/><Relationship Id="rId4" Type="http://schemas.openxmlformats.org/officeDocument/2006/relationships/hyperlink" Target="http://cs.wikipedia.org/wiki/Soubor:Opo%C4%8Dno_Kupk%C5%AFv_rodn%C3%BD_d%C5%AFm.jpg" TargetMode="External"/><Relationship Id="rId9" Type="http://schemas.openxmlformats.org/officeDocument/2006/relationships/hyperlink" Target="http://www.ceskatelevize.cz:8008/ct24/kultura/163926-max-svabinsky-miloval-leto-motyly-a-rozkvetla-tela-zen/" TargetMode="External"/><Relationship Id="rId14" Type="http://schemas.openxmlformats.org/officeDocument/2006/relationships/hyperlink" Target="http://commons.wikimedia.org/wiki/File:Karel4_kozak.jpg?uselang=ru/" TargetMode="Externa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de.wikipedia.org/w/index.php?title=Datei:Moreau-Salome.jpg&amp;filetimestamp=20050408171639" TargetMode="External"/><Relationship Id="rId7" Type="http://schemas.openxmlformats.org/officeDocument/2006/relationships/hyperlink" Target="http://commons.wikimedia.org/wiki/File:Redon.eye-balloon.jpg?uselang=cs" TargetMode="External"/><Relationship Id="rId2" Type="http://schemas.openxmlformats.org/officeDocument/2006/relationships/hyperlink" Target="http://cs.wikipedia.org/wiki/Soubor:Paul_Gauguin_137.jpg" TargetMode="External"/><Relationship Id="rId1" Type="http://schemas.openxmlformats.org/officeDocument/2006/relationships/slideLayout" Target="../slideLayouts/slideLayout10.xml"/><Relationship Id="rId6" Type="http://schemas.openxmlformats.org/officeDocument/2006/relationships/hyperlink" Target="http://commons.wikimedia.org/wiki/File:Pierre_Puvis_de_Chavannes_-_The_Poor_Fisherman_-_Google_Art_Project.jpg" TargetMode="External"/><Relationship Id="rId5" Type="http://schemas.openxmlformats.org/officeDocument/2006/relationships/hyperlink" Target="http://commons.wikimedia.org/wiki/File:Redon.yeux-clos.jpg?uselang=cs" TargetMode="External"/><Relationship Id="rId4" Type="http://schemas.openxmlformats.org/officeDocument/2006/relationships/hyperlink" Target="http://commons.wikimedia.org/wiki/File:Redon.cyclops.jpg?uselang=cs" TargetMode="Externa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88906018"/>
              </p:ext>
            </p:extLst>
          </p:nvPr>
        </p:nvGraphicFramePr>
        <p:xfrm>
          <a:off x="614363" y="2816225"/>
          <a:ext cx="8137525" cy="296672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1088"/>
                <a:gridCol w="6196437"/>
              </a:tblGrid>
              <a:tr h="86376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1800" dirty="0"/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marL="91447" marR="91447" marT="45704" marB="45704" anchor="ctr"/>
                </a:tc>
              </a:tr>
              <a:tr h="365727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Marcela Jelínková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  <a:tr h="365727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VY_32_INOVACE_05B_15_Symbolismus</a:t>
                      </a:r>
                      <a:r>
                        <a:rPr lang="cs-CZ" sz="1800" b="1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v českém malířství II (František Kupka)</a:t>
                      </a:r>
                      <a:endParaRPr lang="cs-CZ" sz="1800" b="1" kern="1200" dirty="0">
                        <a:solidFill>
                          <a:schemeClr val="tx1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  <a:tr h="365727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r>
                        <a:rPr lang="pl-PL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Historie </a:t>
                      </a:r>
                      <a:r>
                        <a:rPr lang="pl-PL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umění 19</a:t>
                      </a:r>
                      <a:r>
                        <a:rPr lang="pl-PL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. století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  <a:tr h="365727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  <a:tr h="365727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06.04.2013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</a:tbl>
          </a:graphicData>
        </a:graphic>
      </p:graphicFrame>
      <p:pic>
        <p:nvPicPr>
          <p:cNvPr id="207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4433030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57200" y="214660"/>
            <a:ext cx="8229600" cy="694060"/>
          </a:xfrm>
        </p:spPr>
        <p:txBody>
          <a:bodyPr/>
          <a:lstStyle/>
          <a:p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ANOTACE</a:t>
            </a:r>
            <a:endParaRPr lang="cs-CZ" sz="3600" dirty="0" smtClean="0">
              <a:solidFill>
                <a:schemeClr val="accent2">
                  <a:lumMod val="50000"/>
                </a:schemeClr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80728"/>
            <a:ext cx="8640960" cy="5400600"/>
          </a:xfrm>
        </p:spPr>
        <p:txBody>
          <a:bodyPr>
            <a:noAutofit/>
          </a:bodyPr>
          <a:lstStyle/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cs-CZ" sz="1500" dirty="0">
                <a:cs typeface="Arial" panose="020B0604020202020204" pitchFamily="34" charset="0"/>
              </a:rPr>
              <a:t>Prezentace je určena pro výklad, opakování a upevnění nového tématu z historie umění. Její součástí </a:t>
            </a:r>
            <a:r>
              <a:rPr lang="cs-CZ" sz="1500" dirty="0" smtClean="0">
                <a:cs typeface="Arial" panose="020B0604020202020204" pitchFamily="34" charset="0"/>
              </a:rPr>
              <a:t>jsou </a:t>
            </a:r>
            <a:r>
              <a:rPr lang="cs-CZ" sz="1500" dirty="0">
                <a:cs typeface="Arial" panose="020B0604020202020204" pitchFamily="34" charset="0"/>
              </a:rPr>
              <a:t>motivační </a:t>
            </a:r>
            <a:r>
              <a:rPr lang="cs-CZ" sz="1500" dirty="0" smtClean="0">
                <a:cs typeface="Arial" panose="020B0604020202020204" pitchFamily="34" charset="0"/>
              </a:rPr>
              <a:t>úkoly </a:t>
            </a:r>
            <a:r>
              <a:rPr lang="cs-CZ" sz="1500" dirty="0">
                <a:cs typeface="Arial" panose="020B0604020202020204" pitchFamily="34" charset="0"/>
              </a:rPr>
              <a:t>pro interaktivní zapojení žáků do vyučovacího procesu.</a:t>
            </a:r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cs-CZ" sz="1500" dirty="0" smtClean="0">
                <a:cs typeface="Arial" panose="020B0604020202020204" pitchFamily="34" charset="0"/>
              </a:rPr>
              <a:t>Svým obsahem se zaměřuje na symbolismus v českém výtvarném umění na konci 19. a počátku 20. století, především </a:t>
            </a:r>
            <a:r>
              <a:rPr lang="cs-CZ" sz="1500" dirty="0">
                <a:cs typeface="Arial" panose="020B0604020202020204" pitchFamily="34" charset="0"/>
              </a:rPr>
              <a:t>na život a </a:t>
            </a:r>
            <a:r>
              <a:rPr lang="cs-CZ" sz="1500" dirty="0" smtClean="0">
                <a:cs typeface="Arial" panose="020B0604020202020204" pitchFamily="34" charset="0"/>
              </a:rPr>
              <a:t>dílo jeho </a:t>
            </a:r>
            <a:r>
              <a:rPr lang="cs-CZ" sz="1500" dirty="0">
                <a:cs typeface="Arial" panose="020B0604020202020204" pitchFamily="34" charset="0"/>
              </a:rPr>
              <a:t>hlavních </a:t>
            </a:r>
            <a:r>
              <a:rPr lang="cs-CZ" sz="1500" dirty="0" smtClean="0">
                <a:cs typeface="Arial" panose="020B0604020202020204" pitchFamily="34" charset="0"/>
              </a:rPr>
              <a:t>představitelů. Navazuje na prezentaci o symbolismu v evropském umění a symbolismus v díle Jana Preislera a doplňuje toto téma. </a:t>
            </a:r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cs-CZ" sz="1500" dirty="0" smtClean="0">
                <a:cs typeface="Arial" panose="020B0604020202020204" pitchFamily="34" charset="0"/>
              </a:rPr>
              <a:t>V úvodu je zařazeno krátké opakování probraného učiva formou </a:t>
            </a:r>
            <a:r>
              <a:rPr lang="cs-CZ" sz="1500" dirty="0">
                <a:cs typeface="Arial" panose="020B0604020202020204" pitchFamily="34" charset="0"/>
              </a:rPr>
              <a:t>několika úkolů (viz snímky č. </a:t>
            </a:r>
            <a:r>
              <a:rPr lang="cs-CZ" sz="1500" dirty="0" smtClean="0">
                <a:cs typeface="Arial" panose="020B0604020202020204" pitchFamily="34" charset="0"/>
              </a:rPr>
              <a:t>5 </a:t>
            </a:r>
            <a:r>
              <a:rPr lang="cs-CZ" sz="1500" dirty="0">
                <a:cs typeface="Arial" panose="020B0604020202020204" pitchFamily="34" charset="0"/>
              </a:rPr>
              <a:t>až </a:t>
            </a:r>
            <a:r>
              <a:rPr lang="cs-CZ" sz="1500" dirty="0" smtClean="0">
                <a:cs typeface="Arial" panose="020B0604020202020204" pitchFamily="34" charset="0"/>
              </a:rPr>
              <a:t>10). Žáci odpovídají na otázky a kliknutím na fialovou šipku vedle textu otázky si následně kontrolují správnost odpovědi. Zelená šipka v pravém dolním rohu snímku s odpovědí je navede zpět na stránku s otázkami. Poté následuje prezentace nového tématu – přehled díla několika dalších představitelů symbolismu v českém malířství.</a:t>
            </a:r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cs-CZ" sz="1500" dirty="0" smtClean="0">
                <a:cs typeface="Arial" panose="020B0604020202020204" pitchFamily="34" charset="0"/>
              </a:rPr>
              <a:t>Na úvod výkladu o díle Františka Kupky je zařazena část s interaktivními úkoly pro žáky (viz snímky č. 11 a 12). Tito jsou vyzváni, aby se prostřednictvím krátké ukázky dokumentu na internetu seznámili s osobností Františka Kupky, který patří k našim nejznámějším malířům a udělali si během jejího sledování zápis do sešitu. Poté v diskusi odpovídají na otázky k obsahu tohoto dokumentu. Kliknutím na plochu snímku si mohou následně ověřovat správnost svých odpovědí. Na snímku č. 23 je krátké resumé obsahu dokumentu.</a:t>
            </a:r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cs-CZ" sz="1500" dirty="0" smtClean="0">
                <a:cs typeface="Arial" panose="020B0604020202020204" pitchFamily="34" charset="0"/>
              </a:rPr>
              <a:t>Látka </a:t>
            </a:r>
            <a:r>
              <a:rPr lang="cs-CZ" sz="1500" dirty="0">
                <a:cs typeface="Arial" panose="020B0604020202020204" pitchFamily="34" charset="0"/>
              </a:rPr>
              <a:t>je určena pro studenty 2</a:t>
            </a:r>
            <a:r>
              <a:rPr lang="cs-CZ" sz="1500" dirty="0" smtClean="0">
                <a:cs typeface="Arial" panose="020B0604020202020204" pitchFamily="34" charset="0"/>
              </a:rPr>
              <a:t>. </a:t>
            </a:r>
            <a:r>
              <a:rPr lang="cs-CZ" sz="1500" dirty="0">
                <a:cs typeface="Arial" panose="020B0604020202020204" pitchFamily="34" charset="0"/>
              </a:rPr>
              <a:t>ročníků </a:t>
            </a:r>
            <a:r>
              <a:rPr lang="cs-CZ" sz="1500" dirty="0" smtClean="0">
                <a:cs typeface="Arial" panose="020B0604020202020204" pitchFamily="34" charset="0"/>
              </a:rPr>
              <a:t>čtyřletého a 3. </a:t>
            </a:r>
            <a:r>
              <a:rPr lang="cs-CZ" sz="1500" dirty="0">
                <a:cs typeface="Arial" panose="020B0604020202020204" pitchFamily="34" charset="0"/>
              </a:rPr>
              <a:t>ročníků šestiletého gymnázia</a:t>
            </a:r>
            <a:r>
              <a:rPr lang="cs-CZ" sz="1500" dirty="0" smtClean="0">
                <a:cs typeface="Arial" panose="020B0604020202020204" pitchFamily="34" charset="0"/>
              </a:rPr>
              <a:t>.</a:t>
            </a:r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cs-CZ" sz="1500" dirty="0" smtClean="0">
                <a:cs typeface="Arial" panose="020B0604020202020204" pitchFamily="34" charset="0"/>
              </a:rPr>
              <a:t>Může být využita i jako podklad pro samostatné studium žáků.</a:t>
            </a:r>
            <a:endParaRPr lang="cs-CZ" sz="1500" dirty="0">
              <a:cs typeface="Arial" panose="020B0604020202020204" pitchFamily="34" charset="0"/>
            </a:endParaRPr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cs-CZ" sz="1500" b="1" dirty="0">
                <a:cs typeface="Arial" panose="020B0604020202020204" pitchFamily="34" charset="0"/>
              </a:rPr>
              <a:t>Vzdělávací cíle:</a:t>
            </a:r>
          </a:p>
          <a:p>
            <a:pPr>
              <a:buFont typeface="Arial" panose="020B0604020202020204" pitchFamily="34" charset="0"/>
              <a:buChar char="‒"/>
              <a:defRPr/>
            </a:pPr>
            <a:r>
              <a:rPr lang="cs-CZ" sz="1500" dirty="0" smtClean="0">
                <a:cs typeface="Arial" panose="020B0604020202020204" pitchFamily="34" charset="0"/>
              </a:rPr>
              <a:t>seznámit </a:t>
            </a:r>
            <a:r>
              <a:rPr lang="cs-CZ" sz="1500" dirty="0">
                <a:cs typeface="Arial" panose="020B0604020202020204" pitchFamily="34" charset="0"/>
              </a:rPr>
              <a:t>žáky </a:t>
            </a:r>
            <a:r>
              <a:rPr lang="cs-CZ" sz="1500" dirty="0" smtClean="0">
                <a:cs typeface="Arial" panose="020B0604020202020204" pitchFamily="34" charset="0"/>
              </a:rPr>
              <a:t>se symbolismem v českém malířství a dílem několika jeho významných představitelů</a:t>
            </a:r>
          </a:p>
          <a:p>
            <a:pPr>
              <a:buFont typeface="Arial" panose="020B0604020202020204" pitchFamily="34" charset="0"/>
              <a:buChar char="‒"/>
              <a:defRPr/>
            </a:pPr>
            <a:r>
              <a:rPr lang="cs-CZ" sz="1500" dirty="0" smtClean="0">
                <a:cs typeface="Arial" panose="020B0604020202020204" pitchFamily="34" charset="0"/>
              </a:rPr>
              <a:t>zopakovat formou testu základní </a:t>
            </a:r>
            <a:r>
              <a:rPr lang="cs-CZ" sz="1500" dirty="0">
                <a:cs typeface="Arial" panose="020B0604020202020204" pitchFamily="34" charset="0"/>
              </a:rPr>
              <a:t>informace o </a:t>
            </a:r>
            <a:r>
              <a:rPr lang="cs-CZ" sz="1500" dirty="0" smtClean="0">
                <a:cs typeface="Arial" panose="020B0604020202020204" pitchFamily="34" charset="0"/>
              </a:rPr>
              <a:t>tomto směru</a:t>
            </a:r>
          </a:p>
          <a:p>
            <a:pPr>
              <a:buFont typeface="Arial" panose="020B0604020202020204" pitchFamily="34" charset="0"/>
              <a:buChar char="‒"/>
              <a:defRPr/>
            </a:pPr>
            <a:r>
              <a:rPr lang="cs-CZ" sz="1500" dirty="0" smtClean="0">
                <a:cs typeface="Arial" panose="020B0604020202020204" pitchFamily="34" charset="0"/>
              </a:rPr>
              <a:t>motivovat žáky k propojení nových poznatků s jejich předcházejícími znalostmi a zkušenostmi a aktivní prací s internetem se zapojit do vyučovacího procesu</a:t>
            </a:r>
          </a:p>
        </p:txBody>
      </p:sp>
    </p:spTree>
    <p:extLst>
      <p:ext uri="{BB962C8B-B14F-4D97-AF65-F5344CB8AC3E}">
        <p14:creationId xmlns:p14="http://schemas.microsoft.com/office/powerpoint/2010/main" val="54102816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7000"/>
                    </a14:imgEffect>
                    <a14:imgEffect>
                      <a14:brightnessContrast bright="18000" contrast="-31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515" y="4293096"/>
            <a:ext cx="2742969" cy="2051796"/>
          </a:xfrm>
          <a:prstGeom prst="rect">
            <a:avLst/>
          </a:prstGeom>
          <a:effectLst>
            <a:glow rad="647700">
              <a:schemeClr val="accent1">
                <a:lumMod val="60000"/>
                <a:lumOff val="40000"/>
                <a:alpha val="40000"/>
              </a:schemeClr>
            </a:glow>
            <a:reflection endPos="0" dist="50800" dir="5400000" sy="-100000" algn="bl" rotWithShape="0"/>
          </a:effectLst>
        </p:spPr>
      </p:pic>
      <p:sp>
        <p:nvSpPr>
          <p:cNvPr id="4" name="Rectangle 3"/>
          <p:cNvSpPr/>
          <p:nvPr/>
        </p:nvSpPr>
        <p:spPr>
          <a:xfrm>
            <a:off x="278196" y="1700808"/>
            <a:ext cx="8587607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800" b="1" cap="none" spc="0" dirty="0" smtClean="0">
                <a:ln w="0"/>
                <a:solidFill>
                  <a:srgbClr val="7030A0"/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  <a:innerShdw blurRad="63500" dist="50800" dir="18900000">
                    <a:prstClr val="black">
                      <a:alpha val="50000"/>
                    </a:prstClr>
                  </a:innerShdw>
                  <a:reflection blurRad="6350" stA="55000" endA="50" endPos="85000" dist="60007" dir="5400000" sy="-100000" algn="bl" rotWithShape="0"/>
                </a:effectLst>
              </a:rPr>
              <a:t>SYMBOLISMUS</a:t>
            </a:r>
            <a:endParaRPr lang="cs-CZ" sz="8800" b="1" cap="none" spc="0" dirty="0">
              <a:ln w="0"/>
              <a:solidFill>
                <a:srgbClr val="7030A0"/>
              </a:solidFill>
              <a:effectLst>
                <a:glow rad="139700">
                  <a:schemeClr val="accent2">
                    <a:satMod val="175000"/>
                    <a:alpha val="40000"/>
                  </a:schemeClr>
                </a:glow>
                <a:innerShdw blurRad="63500" dist="50800" dir="18900000">
                  <a:prstClr val="black">
                    <a:alpha val="50000"/>
                  </a:prstClr>
                </a:innerShdw>
                <a:reflection blurRad="6350" stA="55000" endA="50" endPos="85000" dist="60007" dir="5400000" sy="-100000" algn="bl" rotWithShape="0"/>
              </a:effectLst>
            </a:endParaRPr>
          </a:p>
        </p:txBody>
      </p:sp>
      <p:sp>
        <p:nvSpPr>
          <p:cNvPr id="5" name="TextovéPole 2"/>
          <p:cNvSpPr txBox="1"/>
          <p:nvPr/>
        </p:nvSpPr>
        <p:spPr>
          <a:xfrm>
            <a:off x="4932040" y="5805264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807274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 -2.22222E-6 L 0 -0.07222 " pathEditMode="relative" rAng="0" ptsTypes="AA">
                                      <p:cBhvr>
                                        <p:cTn id="10" dur="5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3611"/>
                                    </p:animMotion>
                                    <p:animRot by="1500000">
                                      <p:cBhvr>
                                        <p:cTn id="11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2" dur="25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3" dur="25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4" dur="25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000"/>
                            </p:stCondLst>
                            <p:childTnLst>
                              <p:par>
                                <p:cTn id="20" presetID="30" presetClass="emph" presetSubtype="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hsl" dir="cw">
                                      <p:cBhvr override="childStyle"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4" grpId="2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7000"/>
                    </a14:imgEffect>
                    <a14:imgEffect>
                      <a14:brightnessContrast bright="18000" contrast="-31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4293096"/>
            <a:ext cx="2742969" cy="2051796"/>
          </a:xfrm>
          <a:prstGeom prst="rect">
            <a:avLst/>
          </a:prstGeom>
          <a:effectLst>
            <a:glow rad="647700">
              <a:schemeClr val="accent1">
                <a:lumMod val="60000"/>
                <a:lumOff val="40000"/>
                <a:alpha val="40000"/>
              </a:schemeClr>
            </a:glow>
            <a:reflection endPos="0" dist="50800" dir="5400000" sy="-100000" algn="bl" rotWithShape="0"/>
          </a:effectLst>
        </p:spPr>
      </p:pic>
      <p:sp>
        <p:nvSpPr>
          <p:cNvPr id="4" name="Rectangle 3"/>
          <p:cNvSpPr/>
          <p:nvPr/>
        </p:nvSpPr>
        <p:spPr>
          <a:xfrm>
            <a:off x="611560" y="1124744"/>
            <a:ext cx="7632849" cy="286232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000" b="1" cap="none" spc="0" dirty="0" smtClean="0">
                <a:ln w="0"/>
                <a:solidFill>
                  <a:srgbClr val="7030A0"/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  <a:innerShdw blurRad="63500" dist="50800" dir="18900000">
                    <a:prstClr val="black">
                      <a:alpha val="50000"/>
                    </a:prstClr>
                  </a:innerShdw>
                  <a:reflection blurRad="6350" stA="55000" endA="50" endPos="85000" dist="60007" dir="5400000" sy="-100000" algn="bl" rotWithShape="0"/>
                </a:effectLst>
              </a:rPr>
              <a:t>SYMBOLISMUS V ČESKÉM MALÍŘSTVÍ II </a:t>
            </a:r>
            <a:endParaRPr lang="cs-CZ" sz="6000" b="1" cap="none" spc="0" dirty="0">
              <a:ln w="0"/>
              <a:solidFill>
                <a:srgbClr val="7030A0"/>
              </a:solidFill>
              <a:effectLst>
                <a:glow rad="139700">
                  <a:schemeClr val="accent2">
                    <a:satMod val="175000"/>
                    <a:alpha val="40000"/>
                  </a:schemeClr>
                </a:glow>
                <a:innerShdw blurRad="63500" dist="50800" dir="18900000">
                  <a:prstClr val="black">
                    <a:alpha val="50000"/>
                  </a:prstClr>
                </a:innerShdw>
                <a:reflection blurRad="6350" stA="55000" endA="50" endPos="85000" dist="60007" dir="5400000" sy="-100000" algn="bl" rotWithShape="0"/>
              </a:effectLst>
            </a:endParaRPr>
          </a:p>
        </p:txBody>
      </p:sp>
      <p:sp>
        <p:nvSpPr>
          <p:cNvPr id="5" name="TextovéPole 2"/>
          <p:cNvSpPr txBox="1"/>
          <p:nvPr/>
        </p:nvSpPr>
        <p:spPr>
          <a:xfrm>
            <a:off x="5076056" y="5805264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91293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000">
        <p15:prstTrans prst="curtains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 -2.22222E-6 L 0 -0.07222 " pathEditMode="relative" rAng="0" ptsTypes="AA">
                                      <p:cBhvr>
                                        <p:cTn id="1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3611"/>
                                    </p:animMotion>
                                    <p:animRot by="1500000">
                                      <p:cBhvr>
                                        <p:cTn id="1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400"/>
                            </p:stCondLst>
                            <p:childTnLst>
                              <p:par>
                                <p:cTn id="1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400"/>
                            </p:stCondLst>
                            <p:childTnLst>
                              <p:par>
                                <p:cTn id="20" presetID="30" presetClass="emph" presetSubtype="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hsl" dir="cw">
                                      <p:cBhvr override="childStyl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4" grpId="2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/>
              <a:t>Připomeňte, co již víte o symbolismu v českém malířství:</a:t>
            </a:r>
            <a:endParaRPr lang="cs-CZ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Kdy se uplatňuje symbolismus v českém malířství?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Jaké jsou jeho typické znaky?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Poznáte a určíte ukázky nejznámějších děl zahraničních umělců?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Kteří čeští malíři patří do symbolismu?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se jmenuje nejznámější cyklus obrazů Jana Preislera?</a:t>
            </a:r>
          </a:p>
        </p:txBody>
      </p:sp>
      <p:sp>
        <p:nvSpPr>
          <p:cNvPr id="4" name="Right Arrow 3">
            <a:hlinkClick r:id="rId2" action="ppaction://hlinksldjump"/>
          </p:cNvPr>
          <p:cNvSpPr/>
          <p:nvPr/>
        </p:nvSpPr>
        <p:spPr>
          <a:xfrm>
            <a:off x="2915816" y="2132856"/>
            <a:ext cx="978408" cy="484632"/>
          </a:xfrm>
          <a:prstGeom prst="rightArrow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 w="0"/>
              <a:solidFill>
                <a:schemeClr val="accent1"/>
              </a:solidFill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9" name="Right Arrow 8">
            <a:hlinkClick r:id="rId3" action="ppaction://hlinksldjump"/>
          </p:cNvPr>
          <p:cNvSpPr/>
          <p:nvPr/>
        </p:nvSpPr>
        <p:spPr>
          <a:xfrm>
            <a:off x="6084168" y="2780928"/>
            <a:ext cx="978408" cy="484632"/>
          </a:xfrm>
          <a:prstGeom prst="rightArrow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 w="0"/>
              <a:solidFill>
                <a:schemeClr val="accent1"/>
              </a:solidFill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10" name="Right Arrow 9">
            <a:hlinkClick r:id="rId4" action="ppaction://hlinksldjump"/>
          </p:cNvPr>
          <p:cNvSpPr/>
          <p:nvPr/>
        </p:nvSpPr>
        <p:spPr>
          <a:xfrm>
            <a:off x="4788024" y="3857212"/>
            <a:ext cx="978408" cy="484632"/>
          </a:xfrm>
          <a:prstGeom prst="rightArrow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 w="0"/>
              <a:solidFill>
                <a:schemeClr val="accent1"/>
              </a:solidFill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11" name="Right Arrow 10">
            <a:hlinkClick r:id="rId5" action="ppaction://hlinksldjump"/>
          </p:cNvPr>
          <p:cNvSpPr/>
          <p:nvPr/>
        </p:nvSpPr>
        <p:spPr>
          <a:xfrm>
            <a:off x="7452320" y="4437112"/>
            <a:ext cx="978408" cy="484632"/>
          </a:xfrm>
          <a:prstGeom prst="rightArrow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 w="0"/>
              <a:solidFill>
                <a:schemeClr val="accent1"/>
              </a:solidFill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12" name="Right Arrow 11">
            <a:hlinkClick r:id="rId6" action="ppaction://hlinksldjump"/>
          </p:cNvPr>
          <p:cNvSpPr/>
          <p:nvPr/>
        </p:nvSpPr>
        <p:spPr>
          <a:xfrm>
            <a:off x="2859832" y="5465931"/>
            <a:ext cx="978408" cy="484632"/>
          </a:xfrm>
          <a:prstGeom prst="rightArrow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 w="0"/>
              <a:solidFill>
                <a:schemeClr val="accent1"/>
              </a:solidFill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13" name="Right Arrow 12"/>
          <p:cNvSpPr/>
          <p:nvPr/>
        </p:nvSpPr>
        <p:spPr>
          <a:xfrm>
            <a:off x="6876256" y="6089092"/>
            <a:ext cx="1554472" cy="615205"/>
          </a:xfrm>
          <a:prstGeom prst="rightArrow">
            <a:avLst/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Další otázka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7655208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7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5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75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75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75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75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75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750"/>
                            </p:stCondLst>
                            <p:childTnLst>
                              <p:par>
                                <p:cTn id="3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75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50"/>
                            </p:stCondLst>
                            <p:childTnLst>
                              <p:par>
                                <p:cTn id="45" presetID="2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1738" y="1700808"/>
            <a:ext cx="7272808" cy="2476872"/>
          </a:xfrm>
        </p:spPr>
        <p:txBody>
          <a:bodyPr/>
          <a:lstStyle/>
          <a:p>
            <a:r>
              <a:rPr lang="cs-CZ" dirty="0" smtClean="0"/>
              <a:t>V </a:t>
            </a:r>
            <a:r>
              <a:rPr lang="cs-CZ" dirty="0"/>
              <a:t>českém umění se symbolismus uplatňoval od poloviny 90. let 19. století do doby kolem roku </a:t>
            </a:r>
            <a:r>
              <a:rPr lang="cs-CZ" dirty="0" smtClean="0"/>
              <a:t>1915.</a:t>
            </a:r>
            <a:endParaRPr lang="cs-CZ" dirty="0"/>
          </a:p>
          <a:p>
            <a:endParaRPr lang="cs-CZ" dirty="0"/>
          </a:p>
        </p:txBody>
      </p:sp>
      <p:sp>
        <p:nvSpPr>
          <p:cNvPr id="4" name="Right Arrow 3">
            <a:hlinkClick r:id="rId2" action="ppaction://hlinksldjump"/>
          </p:cNvPr>
          <p:cNvSpPr/>
          <p:nvPr/>
        </p:nvSpPr>
        <p:spPr>
          <a:xfrm>
            <a:off x="7668344" y="5949280"/>
            <a:ext cx="1122424" cy="700656"/>
          </a:xfrm>
          <a:prstGeom prst="rightArrow">
            <a:avLst/>
          </a:prstGeom>
          <a:solidFill>
            <a:srgbClr val="0BA94B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611216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2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 algn="l">
              <a:buClr>
                <a:schemeClr val="accent5">
                  <a:lumMod val="50000"/>
                </a:schemeClr>
              </a:buClr>
              <a:buFont typeface="Calibri" panose="020F0502020204030204" pitchFamily="34" charset="0"/>
              <a:buChar char="‒"/>
            </a:pPr>
            <a:r>
              <a:rPr lang="cs-CZ" dirty="0"/>
              <a:t>symbolismus </a:t>
            </a:r>
            <a:r>
              <a:rPr lang="cs-CZ" dirty="0" smtClean="0"/>
              <a:t>nezobrazuje vnější svět, ale vychází </a:t>
            </a:r>
            <a:r>
              <a:rPr lang="cs-CZ" dirty="0"/>
              <a:t>z vnitřních umělcových </a:t>
            </a:r>
            <a:r>
              <a:rPr lang="cs-CZ" dirty="0" smtClean="0"/>
              <a:t>představ, snů </a:t>
            </a:r>
            <a:r>
              <a:rPr lang="cs-CZ" dirty="0"/>
              <a:t>a </a:t>
            </a:r>
            <a:r>
              <a:rPr lang="cs-CZ" dirty="0" smtClean="0"/>
              <a:t>vizí</a:t>
            </a:r>
          </a:p>
          <a:p>
            <a:pPr marL="457200" indent="-457200" algn="l">
              <a:buClr>
                <a:schemeClr val="accent5">
                  <a:lumMod val="50000"/>
                </a:schemeClr>
              </a:buClr>
              <a:buFont typeface="Calibri" panose="020F0502020204030204" pitchFamily="34" charset="0"/>
              <a:buChar char="‒"/>
            </a:pPr>
            <a:r>
              <a:rPr lang="cs-CZ" dirty="0" smtClean="0"/>
              <a:t>duchovní zaměření</a:t>
            </a:r>
          </a:p>
          <a:p>
            <a:pPr marL="457200" indent="-457200" algn="l">
              <a:buClr>
                <a:schemeClr val="accent5">
                  <a:lumMod val="50000"/>
                </a:schemeClr>
              </a:buClr>
              <a:buFont typeface="Calibri" panose="020F0502020204030204" pitchFamily="34" charset="0"/>
              <a:buChar char="‒"/>
            </a:pPr>
            <a:r>
              <a:rPr lang="cs-CZ" dirty="0" smtClean="0"/>
              <a:t>inspirace literaturou</a:t>
            </a:r>
            <a:endParaRPr lang="cs-CZ" dirty="0"/>
          </a:p>
          <a:p>
            <a:pPr marL="457200" indent="-457200" algn="l">
              <a:buClr>
                <a:schemeClr val="accent5">
                  <a:lumMod val="50000"/>
                </a:schemeClr>
              </a:buClr>
              <a:buFont typeface="Calibri" panose="020F0502020204030204" pitchFamily="34" charset="0"/>
              <a:buChar char="‒"/>
            </a:pPr>
            <a:r>
              <a:rPr lang="cs-CZ" dirty="0" smtClean="0"/>
              <a:t>důraz </a:t>
            </a:r>
            <a:r>
              <a:rPr lang="cs-CZ" dirty="0"/>
              <a:t>na intuici, imaginaci a cit</a:t>
            </a:r>
          </a:p>
          <a:p>
            <a:pPr marL="457200" indent="-457200" algn="l">
              <a:buClr>
                <a:schemeClr val="accent5">
                  <a:lumMod val="50000"/>
                </a:schemeClr>
              </a:buClr>
              <a:buFont typeface="Calibri" panose="020F0502020204030204" pitchFamily="34" charset="0"/>
              <a:buChar char="‒"/>
            </a:pPr>
            <a:r>
              <a:rPr lang="cs-CZ" dirty="0" smtClean="0"/>
              <a:t>žádné </a:t>
            </a:r>
            <a:r>
              <a:rPr lang="cs-CZ" dirty="0"/>
              <a:t>společné formální </a:t>
            </a:r>
            <a:r>
              <a:rPr lang="cs-CZ" dirty="0" smtClean="0"/>
              <a:t>znaky…</a:t>
            </a:r>
            <a:endParaRPr lang="cs-CZ" dirty="0"/>
          </a:p>
        </p:txBody>
      </p:sp>
      <p:sp>
        <p:nvSpPr>
          <p:cNvPr id="4" name="Right Arrow 3">
            <a:hlinkClick r:id="rId2" action="ppaction://hlinksldjump"/>
          </p:cNvPr>
          <p:cNvSpPr/>
          <p:nvPr/>
        </p:nvSpPr>
        <p:spPr>
          <a:xfrm>
            <a:off x="7668344" y="5949280"/>
            <a:ext cx="1122424" cy="700656"/>
          </a:xfrm>
          <a:prstGeom prst="rightArrow">
            <a:avLst/>
          </a:prstGeom>
          <a:solidFill>
            <a:srgbClr val="0BA94B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642365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251535" y="1236347"/>
            <a:ext cx="320632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Paul Gauguin</a:t>
            </a:r>
          </a:p>
          <a:p>
            <a:pPr algn="ctr"/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Vidění po kázání</a:t>
            </a:r>
          </a:p>
          <a:p>
            <a:pPr algn="ctr"/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Zápas Jakuba s andělem</a:t>
            </a:r>
            <a:endParaRPr lang="cs-CZ" sz="20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3635896" y="1236346"/>
            <a:ext cx="218856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Gustave Moreau</a:t>
            </a:r>
          </a:p>
          <a:p>
            <a:pPr algn="ctr"/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Salome tančící před Herodesem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6660232" y="1236346"/>
            <a:ext cx="186621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Odilon Redon</a:t>
            </a:r>
          </a:p>
          <a:p>
            <a:pPr algn="ctr"/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Kyklop</a:t>
            </a:r>
            <a:endParaRPr lang="cs-CZ" sz="20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514827" y="4558104"/>
            <a:ext cx="186621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Odilon Redon</a:t>
            </a:r>
          </a:p>
          <a:p>
            <a:pPr algn="ctr"/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Zavřené oči</a:t>
            </a:r>
            <a:endParaRPr lang="cs-CZ" sz="20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0" name="TextBox 29"/>
          <p:cNvSpPr txBox="1"/>
          <p:nvPr/>
        </p:nvSpPr>
        <p:spPr>
          <a:xfrm>
            <a:off x="3268672" y="4558104"/>
            <a:ext cx="268054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Puvis de Chavannes</a:t>
            </a:r>
          </a:p>
          <a:p>
            <a:pPr algn="ctr"/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Chudý rybář</a:t>
            </a:r>
            <a:endParaRPr lang="cs-CZ" sz="20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6619271" y="4554960"/>
            <a:ext cx="186621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Odilon Redon</a:t>
            </a:r>
          </a:p>
          <a:p>
            <a:pPr algn="ctr"/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Ve snu</a:t>
            </a:r>
            <a:endParaRPr lang="cs-CZ" sz="2000" b="1" dirty="0">
              <a:solidFill>
                <a:schemeClr val="tx2">
                  <a:lumMod val="50000"/>
                </a:schemeClr>
              </a:solidFill>
            </a:endParaRPr>
          </a:p>
        </p:txBody>
      </p:sp>
      <p:grpSp>
        <p:nvGrpSpPr>
          <p:cNvPr id="32" name="Group 31"/>
          <p:cNvGrpSpPr/>
          <p:nvPr/>
        </p:nvGrpSpPr>
        <p:grpSpPr>
          <a:xfrm>
            <a:off x="412306" y="871419"/>
            <a:ext cx="2927420" cy="2688896"/>
            <a:chOff x="395536" y="620684"/>
            <a:chExt cx="2927420" cy="2688896"/>
          </a:xfrm>
        </p:grpSpPr>
        <p:pic>
          <p:nvPicPr>
            <p:cNvPr id="3" name="Picture 2" descr="C:\Documents and Settings\Jelinkova\Dokumenty\Marcela\Výtvarná výchova\4.19.století\5.Postimpresionismus\Paul Gauguin 1848-1903\Vidění po kázání 1888.jpg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395536" y="620684"/>
              <a:ext cx="2927420" cy="2246993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88900" cap="sq">
              <a:solidFill>
                <a:srgbClr val="F4C972"/>
              </a:solidFill>
              <a:miter lim="800000"/>
            </a:ln>
            <a:effectLst>
              <a:outerShdw blurRad="55000" dist="18000" dir="54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twoPt" dir="t">
                <a:rot lat="0" lon="0" rev="7200000"/>
              </a:lightRig>
            </a:scene3d>
            <a:sp3d>
              <a:bevelT w="25400" h="19050"/>
              <a:contourClr>
                <a:srgbClr val="FFFFFF"/>
              </a:contourClr>
            </a:sp3d>
          </p:spPr>
        </p:pic>
        <p:sp>
          <p:nvSpPr>
            <p:cNvPr id="20" name="TextBox 19"/>
            <p:cNvSpPr txBox="1"/>
            <p:nvPr/>
          </p:nvSpPr>
          <p:spPr>
            <a:xfrm>
              <a:off x="2936174" y="2909470"/>
              <a:ext cx="370614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>
                  <a:solidFill>
                    <a:schemeClr val="accent2">
                      <a:lumMod val="75000"/>
                    </a:schemeClr>
                  </a:solidFill>
                </a:rPr>
                <a:t>A</a:t>
              </a:r>
            </a:p>
          </p:txBody>
        </p:sp>
      </p:grpSp>
      <p:grpSp>
        <p:nvGrpSpPr>
          <p:cNvPr id="33" name="Group 32"/>
          <p:cNvGrpSpPr/>
          <p:nvPr/>
        </p:nvGrpSpPr>
        <p:grpSpPr>
          <a:xfrm>
            <a:off x="3635896" y="269119"/>
            <a:ext cx="2154527" cy="3400215"/>
            <a:chOff x="3635896" y="269119"/>
            <a:chExt cx="2154527" cy="3400215"/>
          </a:xfrm>
        </p:grpSpPr>
        <p:pic>
          <p:nvPicPr>
            <p:cNvPr id="6" name="Picture 2" descr="Datei:Moreau-Salome.jp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35896" y="269119"/>
              <a:ext cx="2154527" cy="2950121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88900" cap="sq">
              <a:solidFill>
                <a:schemeClr val="bg2"/>
              </a:solidFill>
              <a:miter lim="800000"/>
            </a:ln>
            <a:effectLst>
              <a:outerShdw blurRad="55000" dist="18000" dir="54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twoPt" dir="t">
                <a:rot lat="0" lon="0" rev="7200000"/>
              </a:lightRig>
            </a:scene3d>
            <a:sp3d>
              <a:bevelT w="25400" h="19050"/>
              <a:contourClr>
                <a:srgbClr val="FFFFFF"/>
              </a:contourClr>
            </a:sp3d>
            <a:extLst/>
          </p:spPr>
        </p:pic>
        <p:sp>
          <p:nvSpPr>
            <p:cNvPr id="22" name="TextBox 21"/>
            <p:cNvSpPr txBox="1"/>
            <p:nvPr/>
          </p:nvSpPr>
          <p:spPr>
            <a:xfrm>
              <a:off x="5419809" y="3269224"/>
              <a:ext cx="370614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schemeClr val="accent2">
                      <a:lumMod val="75000"/>
                    </a:schemeClr>
                  </a:solidFill>
                </a:rPr>
                <a:t>B</a:t>
              </a:r>
              <a:endParaRPr lang="cs-CZ" sz="2000" b="1" dirty="0">
                <a:solidFill>
                  <a:schemeClr val="accent2">
                    <a:lumMod val="75000"/>
                  </a:schemeClr>
                </a:solidFill>
              </a:endParaRPr>
            </a:p>
          </p:txBody>
        </p:sp>
      </p:grpSp>
      <p:grpSp>
        <p:nvGrpSpPr>
          <p:cNvPr id="34" name="Group 33"/>
          <p:cNvGrpSpPr/>
          <p:nvPr/>
        </p:nvGrpSpPr>
        <p:grpSpPr>
          <a:xfrm>
            <a:off x="6382764" y="404664"/>
            <a:ext cx="2434934" cy="3275567"/>
            <a:chOff x="6382764" y="404664"/>
            <a:chExt cx="2434934" cy="3275567"/>
          </a:xfrm>
        </p:grpSpPr>
        <p:pic>
          <p:nvPicPr>
            <p:cNvPr id="15" name="Picture 2" descr="http://upload.wikimedia.org/wikipedia/commons/e/e9/Redon.cyclops.jpg?uselang=cs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82764" y="404664"/>
              <a:ext cx="2290523" cy="2906770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88900" cap="sq">
              <a:solidFill>
                <a:srgbClr val="F4C972"/>
              </a:solidFill>
              <a:miter lim="800000"/>
            </a:ln>
            <a:effectLst>
              <a:outerShdw blurRad="55000" dist="18000" dir="54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twoPt" dir="t">
                <a:rot lat="0" lon="0" rev="7200000"/>
              </a:lightRig>
            </a:scene3d>
            <a:sp3d>
              <a:bevelT w="25400" h="19050"/>
              <a:contourClr>
                <a:srgbClr val="FFFFFF"/>
              </a:contourClr>
            </a:sp3d>
            <a:extLst/>
          </p:spPr>
        </p:pic>
        <p:sp>
          <p:nvSpPr>
            <p:cNvPr id="21" name="TextBox 20"/>
            <p:cNvSpPr txBox="1"/>
            <p:nvPr/>
          </p:nvSpPr>
          <p:spPr>
            <a:xfrm>
              <a:off x="8447084" y="3280121"/>
              <a:ext cx="370614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schemeClr val="accent2">
                      <a:lumMod val="75000"/>
                    </a:schemeClr>
                  </a:solidFill>
                </a:rPr>
                <a:t>C</a:t>
              </a:r>
              <a:endParaRPr lang="cs-CZ" sz="2000" b="1" dirty="0">
                <a:solidFill>
                  <a:schemeClr val="accent2">
                    <a:lumMod val="75000"/>
                  </a:schemeClr>
                </a:solidFill>
              </a:endParaRPr>
            </a:p>
          </p:txBody>
        </p:sp>
      </p:grpSp>
      <p:grpSp>
        <p:nvGrpSpPr>
          <p:cNvPr id="35" name="Group 34"/>
          <p:cNvGrpSpPr/>
          <p:nvPr/>
        </p:nvGrpSpPr>
        <p:grpSpPr>
          <a:xfrm>
            <a:off x="272827" y="3429000"/>
            <a:ext cx="2356832" cy="3408954"/>
            <a:chOff x="272827" y="3429000"/>
            <a:chExt cx="2356832" cy="3408954"/>
          </a:xfrm>
        </p:grpSpPr>
        <p:pic>
          <p:nvPicPr>
            <p:cNvPr id="12" name="Picture 2" descr="http://upload.wikimedia.org/wikipedia/commons/f/fb/Redon.yeux-clos.jpg?uselang=cs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2827" y="3429000"/>
              <a:ext cx="2356832" cy="2966094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88900" cap="sq">
              <a:solidFill>
                <a:schemeClr val="bg2">
                  <a:lumMod val="90000"/>
                </a:schemeClr>
              </a:solidFill>
              <a:miter lim="800000"/>
            </a:ln>
            <a:effectLst>
              <a:outerShdw blurRad="55000" dist="18000" dir="54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twoPt" dir="t">
                <a:rot lat="0" lon="0" rev="7200000"/>
              </a:lightRig>
            </a:scene3d>
            <a:sp3d>
              <a:bevelT w="25400" h="19050"/>
              <a:contourClr>
                <a:srgbClr val="FFFFFF"/>
              </a:contourClr>
            </a:sp3d>
            <a:extLst/>
          </p:spPr>
        </p:pic>
        <p:sp>
          <p:nvSpPr>
            <p:cNvPr id="23" name="TextBox 22"/>
            <p:cNvSpPr txBox="1"/>
            <p:nvPr/>
          </p:nvSpPr>
          <p:spPr>
            <a:xfrm>
              <a:off x="2195736" y="6437844"/>
              <a:ext cx="370614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schemeClr val="accent2">
                      <a:lumMod val="50000"/>
                    </a:schemeClr>
                  </a:solidFill>
                </a:rPr>
                <a:t>D</a:t>
              </a:r>
              <a:endParaRPr lang="cs-CZ" sz="2000" b="1" dirty="0">
                <a:solidFill>
                  <a:schemeClr val="accent2">
                    <a:lumMod val="50000"/>
                  </a:schemeClr>
                </a:solidFill>
              </a:endParaRPr>
            </a:p>
          </p:txBody>
        </p:sp>
      </p:grpSp>
      <p:grpSp>
        <p:nvGrpSpPr>
          <p:cNvPr id="36" name="Group 35"/>
          <p:cNvGrpSpPr/>
          <p:nvPr/>
        </p:nvGrpSpPr>
        <p:grpSpPr>
          <a:xfrm>
            <a:off x="2940918" y="3712019"/>
            <a:ext cx="3359274" cy="3122416"/>
            <a:chOff x="2940918" y="3712019"/>
            <a:chExt cx="3359274" cy="3122416"/>
          </a:xfrm>
        </p:grpSpPr>
        <p:pic>
          <p:nvPicPr>
            <p:cNvPr id="18" name="Picture 2" descr="C:\Documents and Settings\Jelinkova\Dokumenty\Marcela\Výtvarná výchova\4.19.století\6.Symbolismus\2.Puvis de Chavannes 1824 -1898\2.Chudý rybář1881.jpg"/>
            <p:cNvPicPr>
              <a:picLocks noChangeAspect="1" noChangeArrowheads="1"/>
            </p:cNvPicPr>
            <p:nvPr/>
          </p:nvPicPr>
          <p:blipFill>
            <a:blip r:embed="rId6"/>
            <a:srcRect/>
            <a:stretch>
              <a:fillRect/>
            </a:stretch>
          </p:blipFill>
          <p:spPr bwMode="auto">
            <a:xfrm>
              <a:off x="2940918" y="3712019"/>
              <a:ext cx="3359274" cy="2672322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88900" cap="sq">
              <a:solidFill>
                <a:srgbClr val="F4C972"/>
              </a:solidFill>
              <a:miter lim="800000"/>
            </a:ln>
            <a:effectLst>
              <a:outerShdw blurRad="55000" dist="18000" dir="54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twoPt" dir="t">
                <a:rot lat="0" lon="0" rev="7200000"/>
              </a:lightRig>
            </a:scene3d>
            <a:sp3d>
              <a:bevelT w="25400" h="19050"/>
              <a:contourClr>
                <a:srgbClr val="FFFFFF"/>
              </a:contourClr>
            </a:sp3d>
          </p:spPr>
        </p:pic>
        <p:sp>
          <p:nvSpPr>
            <p:cNvPr id="24" name="TextBox 23"/>
            <p:cNvSpPr txBox="1"/>
            <p:nvPr/>
          </p:nvSpPr>
          <p:spPr>
            <a:xfrm>
              <a:off x="5929578" y="6434325"/>
              <a:ext cx="356188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schemeClr val="accent2">
                      <a:lumMod val="50000"/>
                    </a:schemeClr>
                  </a:solidFill>
                </a:rPr>
                <a:t>E</a:t>
              </a:r>
              <a:endParaRPr lang="cs-CZ" sz="2000" b="1" dirty="0">
                <a:solidFill>
                  <a:schemeClr val="accent2">
                    <a:lumMod val="50000"/>
                  </a:schemeClr>
                </a:solidFill>
              </a:endParaRPr>
            </a:p>
          </p:txBody>
        </p:sp>
      </p:grpSp>
      <p:grpSp>
        <p:nvGrpSpPr>
          <p:cNvPr id="37" name="Group 36"/>
          <p:cNvGrpSpPr/>
          <p:nvPr/>
        </p:nvGrpSpPr>
        <p:grpSpPr>
          <a:xfrm>
            <a:off x="6704892" y="3722419"/>
            <a:ext cx="1926903" cy="2672675"/>
            <a:chOff x="6701585" y="3729418"/>
            <a:chExt cx="2177947" cy="3116044"/>
          </a:xfrm>
        </p:grpSpPr>
        <p:pic>
          <p:nvPicPr>
            <p:cNvPr id="9" name="Picture 2" descr="http://upload.wikimedia.org/wikipedia/commons/4/49/Redon.eye-balloon.jpg?uselang=cs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01585" y="3729418"/>
              <a:ext cx="2177947" cy="2704110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88900" cap="sq">
              <a:solidFill>
                <a:schemeClr val="bg2">
                  <a:lumMod val="90000"/>
                </a:schemeClr>
              </a:solidFill>
              <a:miter lim="800000"/>
            </a:ln>
            <a:effectLst>
              <a:outerShdw blurRad="55000" dist="18000" dir="54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twoPt" dir="t">
                <a:rot lat="0" lon="0" rev="7200000"/>
              </a:lightRig>
            </a:scene3d>
            <a:sp3d>
              <a:bevelT w="25400" h="19050"/>
              <a:contourClr>
                <a:srgbClr val="FFFFFF"/>
              </a:contourClr>
            </a:sp3d>
            <a:extLst/>
          </p:spPr>
        </p:pic>
        <p:sp>
          <p:nvSpPr>
            <p:cNvPr id="25" name="TextBox 24"/>
            <p:cNvSpPr txBox="1"/>
            <p:nvPr/>
          </p:nvSpPr>
          <p:spPr>
            <a:xfrm>
              <a:off x="8437207" y="6445352"/>
              <a:ext cx="341760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schemeClr val="accent2">
                      <a:lumMod val="50000"/>
                    </a:schemeClr>
                  </a:solidFill>
                </a:rPr>
                <a:t>F</a:t>
              </a:r>
              <a:endParaRPr lang="cs-CZ" sz="2000" b="1" dirty="0">
                <a:solidFill>
                  <a:schemeClr val="accent2">
                    <a:lumMod val="50000"/>
                  </a:schemeClr>
                </a:solidFill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40191"/>
            <a:ext cx="1115616" cy="615667"/>
          </a:xfrm>
        </p:spPr>
        <p:txBody>
          <a:bodyPr/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38" name="Right Arrow 37">
            <a:hlinkClick r:id="rId8" action="ppaction://hlinksldjump"/>
          </p:cNvPr>
          <p:cNvSpPr/>
          <p:nvPr/>
        </p:nvSpPr>
        <p:spPr>
          <a:xfrm>
            <a:off x="7118031" y="6133779"/>
            <a:ext cx="1122424" cy="700656"/>
          </a:xfrm>
          <a:prstGeom prst="rightArrow">
            <a:avLst/>
          </a:prstGeom>
          <a:solidFill>
            <a:srgbClr val="0BA94B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019096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4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Jan </a:t>
            </a:r>
            <a:r>
              <a:rPr lang="cs-CZ" dirty="0"/>
              <a:t>Preisler</a:t>
            </a:r>
          </a:p>
          <a:p>
            <a:r>
              <a:rPr lang="cs-CZ" dirty="0"/>
              <a:t>František Kupka</a:t>
            </a:r>
          </a:p>
          <a:p>
            <a:r>
              <a:rPr lang="cs-CZ" dirty="0"/>
              <a:t>Vojtěch Preissig</a:t>
            </a:r>
          </a:p>
          <a:p>
            <a:r>
              <a:rPr lang="cs-CZ" dirty="0"/>
              <a:t>Max Švabinský</a:t>
            </a:r>
          </a:p>
          <a:p>
            <a:r>
              <a:rPr lang="cs-CZ" dirty="0" smtClean="0"/>
              <a:t>Jan </a:t>
            </a:r>
            <a:r>
              <a:rPr lang="cs-CZ" dirty="0"/>
              <a:t>Zrzavý</a:t>
            </a:r>
          </a:p>
          <a:p>
            <a:r>
              <a:rPr lang="cs-CZ" dirty="0"/>
              <a:t>Josef Váchal</a:t>
            </a:r>
          </a:p>
          <a:p>
            <a:endParaRPr lang="cs-CZ" dirty="0"/>
          </a:p>
        </p:txBody>
      </p:sp>
      <p:sp>
        <p:nvSpPr>
          <p:cNvPr id="4" name="Right Arrow 3">
            <a:hlinkClick r:id="rId2" action="ppaction://hlinksldjump"/>
          </p:cNvPr>
          <p:cNvSpPr/>
          <p:nvPr/>
        </p:nvSpPr>
        <p:spPr>
          <a:xfrm>
            <a:off x="7668344" y="5949280"/>
            <a:ext cx="1122424" cy="700656"/>
          </a:xfrm>
          <a:prstGeom prst="rightArrow">
            <a:avLst/>
          </a:prstGeom>
          <a:solidFill>
            <a:srgbClr val="0BA94B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997739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Černé jezero</a:t>
            </a:r>
            <a:endParaRPr lang="cs-CZ" dirty="0">
              <a:hlinkClick r:id="rId2" action="ppaction://hlinksldjump"/>
            </a:endParaRPr>
          </a:p>
        </p:txBody>
      </p:sp>
      <p:sp>
        <p:nvSpPr>
          <p:cNvPr id="5" name="Right Arrow 4">
            <a:hlinkClick r:id="rId2" action="ppaction://hlinksldjump"/>
          </p:cNvPr>
          <p:cNvSpPr/>
          <p:nvPr/>
        </p:nvSpPr>
        <p:spPr>
          <a:xfrm>
            <a:off x="7668344" y="5949280"/>
            <a:ext cx="1122424" cy="700656"/>
          </a:xfrm>
          <a:prstGeom prst="rightArrow">
            <a:avLst/>
          </a:prstGeom>
          <a:solidFill>
            <a:srgbClr val="0BA94B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grpSp>
        <p:nvGrpSpPr>
          <p:cNvPr id="7" name="Group 6"/>
          <p:cNvGrpSpPr/>
          <p:nvPr/>
        </p:nvGrpSpPr>
        <p:grpSpPr>
          <a:xfrm>
            <a:off x="2312976" y="2531444"/>
            <a:ext cx="4674500" cy="3596409"/>
            <a:chOff x="2312976" y="2531444"/>
            <a:chExt cx="4674500" cy="3596409"/>
          </a:xfrm>
        </p:grpSpPr>
        <p:pic>
          <p:nvPicPr>
            <p:cNvPr id="4" name="Picture 2" descr="Soubor:Blacklake preisler.jp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12976" y="2531444"/>
              <a:ext cx="4518047" cy="327382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674570" y="5758521"/>
              <a:ext cx="312906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dirty="0" smtClean="0"/>
                <a:t>1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02641808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Úkol:</a:t>
            </a:r>
            <a:endParaRPr lang="cs-CZ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400" dirty="0" smtClean="0"/>
              <a:t>Prohlédněte si krátkou ukázku o další významné osobnosti českého symbolismu – malíři Františku Kupkovi a udělejte si do sešitu poznámky o něm, jeho dětství, charakteru, životních osudech a tvorbě.</a:t>
            </a:r>
          </a:p>
          <a:p>
            <a:pPr marL="57150" indent="0">
              <a:buNone/>
            </a:pPr>
            <a:r>
              <a:rPr lang="cs-CZ" sz="2800" b="1" u="sng" dirty="0">
                <a:solidFill>
                  <a:srgbClr val="C00000"/>
                </a:solidFill>
              </a:rPr>
              <a:t>František Kupka</a:t>
            </a:r>
          </a:p>
          <a:p>
            <a:pPr marL="514350" lvl="1" indent="0">
              <a:buNone/>
            </a:pPr>
            <a:r>
              <a:rPr lang="cs-CZ" b="1" dirty="0"/>
              <a:t>VÍKEND </a:t>
            </a:r>
            <a:r>
              <a:rPr lang="cs-CZ" dirty="0"/>
              <a:t>(6 min)</a:t>
            </a:r>
          </a:p>
          <a:p>
            <a:pPr marL="457200" lvl="1" indent="0">
              <a:buNone/>
            </a:pPr>
            <a:r>
              <a:rPr lang="cs-CZ" dirty="0">
                <a:hlinkClick r:id="rId2"/>
              </a:rPr>
              <a:t>https://</a:t>
            </a:r>
            <a:r>
              <a:rPr lang="cs-CZ" dirty="0" smtClean="0">
                <a:hlinkClick r:id="rId2"/>
              </a:rPr>
              <a:t>www.youtube.com/watch?v=CWUCJHnbCyo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50544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r>
              <a:rPr lang="cs-CZ" sz="4000" dirty="0" smtClean="0">
                <a:solidFill>
                  <a:schemeClr val="accent5">
                    <a:lumMod val="50000"/>
                  </a:schemeClr>
                </a:solidFill>
              </a:rPr>
              <a:t>Odpovězte na otázky:</a:t>
            </a:r>
            <a:endParaRPr lang="cs-CZ" sz="40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124744"/>
            <a:ext cx="8424936" cy="5400600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Kde se František Kupka narodil a kde prožil své dětství?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Co víte o jeho původu a rodině?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Co jste se dozvěděli o jeho charakterových vlastnostech?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Jaké bylo jeho původní povolání a jak jej ovlivnilo?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Víte jaké závažné onemocnění prodělal v dětství?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Jak žil Kupka v Paříži?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 Kolik mu bylo let, když namaloval svůj první abstraktní obraz?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Jak se jmenoval jeho první abstraktní obraz?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Kdo se zasloužil o propagaci jeho díla nejen ve světě, ale i u nás?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Víte, kde se v současné době nachází sbírka děl Františka Kupky založená nadací Jana a Medy Mládkových? Zjistěte tuto informaci na internetu.</a:t>
            </a:r>
          </a:p>
          <a:p>
            <a:pPr marL="514350" indent="-514350">
              <a:buFont typeface="+mj-lt"/>
              <a:buAutoNum type="arabicPeriod"/>
            </a:pPr>
            <a:endParaRPr lang="cs-CZ" sz="2400" dirty="0"/>
          </a:p>
        </p:txBody>
      </p:sp>
      <p:sp>
        <p:nvSpPr>
          <p:cNvPr id="4" name="Rectangle 3"/>
          <p:cNvSpPr/>
          <p:nvPr/>
        </p:nvSpPr>
        <p:spPr>
          <a:xfrm>
            <a:off x="327767" y="4429707"/>
            <a:ext cx="8640960" cy="923330"/>
          </a:xfrm>
          <a:prstGeom prst="rect">
            <a:avLst/>
          </a:prstGeom>
          <a:solidFill>
            <a:srgbClr val="FFFF99"/>
          </a:solidFill>
        </p:spPr>
        <p:txBody>
          <a:bodyPr wrap="square">
            <a:spAutoFit/>
          </a:bodyPr>
          <a:lstStyle/>
          <a:p>
            <a:r>
              <a:rPr lang="cs-CZ" dirty="0"/>
              <a:t>Umělecká díla </a:t>
            </a:r>
            <a:r>
              <a:rPr lang="cs-CZ" dirty="0" smtClean="0"/>
              <a:t>F. Kupky ze </a:t>
            </a:r>
            <a:r>
              <a:rPr lang="cs-CZ" dirty="0"/>
              <a:t>sbírky Jana a Medy </a:t>
            </a:r>
            <a:r>
              <a:rPr lang="cs-CZ" dirty="0" smtClean="0"/>
              <a:t>Mládkových jsou </a:t>
            </a:r>
            <a:r>
              <a:rPr lang="cs-CZ" dirty="0"/>
              <a:t>vystavována v Museu Kampa a zároveň pravidelně zapůjčována na české i mezinárodní </a:t>
            </a:r>
            <a:r>
              <a:rPr lang="cs-CZ" dirty="0" smtClean="0"/>
              <a:t>výstavy. Museum Kampa sídlí </a:t>
            </a:r>
            <a:r>
              <a:rPr lang="cs-CZ" dirty="0"/>
              <a:t>ve zrekonstruovaných Sovových </a:t>
            </a:r>
            <a:r>
              <a:rPr lang="cs-CZ" dirty="0" smtClean="0"/>
              <a:t>mlýnech v Praze.</a:t>
            </a:r>
            <a:endParaRPr lang="cs-CZ" dirty="0"/>
          </a:p>
        </p:txBody>
      </p:sp>
      <p:sp>
        <p:nvSpPr>
          <p:cNvPr id="22" name="Rectangle 21"/>
          <p:cNvSpPr/>
          <p:nvPr/>
        </p:nvSpPr>
        <p:spPr>
          <a:xfrm>
            <a:off x="1835696" y="1767990"/>
            <a:ext cx="5493296" cy="369332"/>
          </a:xfrm>
          <a:prstGeom prst="rect">
            <a:avLst/>
          </a:prstGeom>
          <a:solidFill>
            <a:srgbClr val="FFFF99"/>
          </a:solidFill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Narodil </a:t>
            </a:r>
            <a:r>
              <a:rPr lang="cs-CZ" dirty="0"/>
              <a:t>se v </a:t>
            </a:r>
            <a:r>
              <a:rPr lang="cs-CZ" dirty="0" smtClean="0"/>
              <a:t>Opočně a dětství prožil v Dobrušce.</a:t>
            </a:r>
            <a:endParaRPr lang="cs-CZ" dirty="0"/>
          </a:p>
        </p:txBody>
      </p:sp>
      <p:sp>
        <p:nvSpPr>
          <p:cNvPr id="21" name="Rectangle 20"/>
          <p:cNvSpPr/>
          <p:nvPr/>
        </p:nvSpPr>
        <p:spPr>
          <a:xfrm>
            <a:off x="1739056" y="2062589"/>
            <a:ext cx="5641256" cy="646331"/>
          </a:xfrm>
          <a:prstGeom prst="rect">
            <a:avLst/>
          </a:prstGeom>
          <a:solidFill>
            <a:srgbClr val="FFFF99"/>
          </a:solidFill>
        </p:spPr>
        <p:txBody>
          <a:bodyPr wrap="square">
            <a:spAutoFit/>
          </a:bodyPr>
          <a:lstStyle/>
          <a:p>
            <a:r>
              <a:rPr lang="cs-CZ" dirty="0" smtClean="0"/>
              <a:t>Byl možná synem faráře, jeho matka brzy zemřela a vychovával jej nevlastní otec s macechou.</a:t>
            </a:r>
            <a:endParaRPr lang="cs-CZ" dirty="0"/>
          </a:p>
        </p:txBody>
      </p:sp>
      <p:sp>
        <p:nvSpPr>
          <p:cNvPr id="19" name="Rectangle 18"/>
          <p:cNvSpPr/>
          <p:nvPr/>
        </p:nvSpPr>
        <p:spPr>
          <a:xfrm>
            <a:off x="2195736" y="3049020"/>
            <a:ext cx="4784948" cy="923330"/>
          </a:xfrm>
          <a:prstGeom prst="rect">
            <a:avLst/>
          </a:prstGeom>
          <a:solidFill>
            <a:srgbClr val="FFFF99"/>
          </a:solidFill>
        </p:spPr>
        <p:txBody>
          <a:bodyPr wrap="square">
            <a:spAutoFit/>
          </a:bodyPr>
          <a:lstStyle/>
          <a:p>
            <a:r>
              <a:rPr lang="cs-CZ" dirty="0" smtClean="0"/>
              <a:t>Šel </a:t>
            </a:r>
            <a:r>
              <a:rPr lang="cs-CZ" dirty="0"/>
              <a:t>do učení k sedlářskému mistrovi </a:t>
            </a:r>
            <a:r>
              <a:rPr lang="cs-CZ" dirty="0" smtClean="0"/>
              <a:t>Šiškovi a v té době také vystupoval </a:t>
            </a:r>
            <a:r>
              <a:rPr lang="cs-CZ" dirty="0"/>
              <a:t>jako medium ve spiritistickém </a:t>
            </a:r>
            <a:r>
              <a:rPr lang="cs-CZ" dirty="0" smtClean="0"/>
              <a:t>kroužku.</a:t>
            </a:r>
            <a:endParaRPr lang="cs-CZ" dirty="0"/>
          </a:p>
        </p:txBody>
      </p:sp>
      <p:sp>
        <p:nvSpPr>
          <p:cNvPr id="18" name="Rectangle 17"/>
          <p:cNvSpPr/>
          <p:nvPr/>
        </p:nvSpPr>
        <p:spPr>
          <a:xfrm>
            <a:off x="1835696" y="3414044"/>
            <a:ext cx="5403726" cy="369332"/>
          </a:xfrm>
          <a:prstGeom prst="rect">
            <a:avLst/>
          </a:prstGeom>
          <a:solidFill>
            <a:srgbClr val="FFFF99"/>
          </a:solidFill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Měl neštovice a následkem nich zjizvenou tvář.</a:t>
            </a:r>
            <a:endParaRPr lang="cs-CZ" dirty="0"/>
          </a:p>
        </p:txBody>
      </p:sp>
      <p:sp>
        <p:nvSpPr>
          <p:cNvPr id="17" name="Rectangle 16"/>
          <p:cNvSpPr/>
          <p:nvPr/>
        </p:nvSpPr>
        <p:spPr>
          <a:xfrm>
            <a:off x="467544" y="3875709"/>
            <a:ext cx="8229600" cy="923330"/>
          </a:xfrm>
          <a:prstGeom prst="rect">
            <a:avLst/>
          </a:prstGeom>
          <a:solidFill>
            <a:srgbClr val="FFFF99"/>
          </a:solidFill>
        </p:spPr>
        <p:txBody>
          <a:bodyPr wrap="square">
            <a:spAutoFit/>
          </a:bodyPr>
          <a:lstStyle/>
          <a:p>
            <a:r>
              <a:rPr lang="cs-CZ" dirty="0"/>
              <a:t>V</a:t>
            </a:r>
            <a:r>
              <a:rPr lang="cs-CZ" dirty="0" smtClean="0"/>
              <a:t> </a:t>
            </a:r>
            <a:r>
              <a:rPr lang="cs-CZ" dirty="0"/>
              <a:t>Paříži </a:t>
            </a:r>
            <a:r>
              <a:rPr lang="cs-CZ" dirty="0" smtClean="0"/>
              <a:t>zpočátku </a:t>
            </a:r>
            <a:r>
              <a:rPr lang="cs-CZ" dirty="0"/>
              <a:t>trpěl nedostatkem, měl často hlad, střídal </a:t>
            </a:r>
            <a:r>
              <a:rPr lang="cs-CZ" dirty="0" smtClean="0"/>
              <a:t>ženy, dokud nepoznal Eugenii</a:t>
            </a:r>
            <a:r>
              <a:rPr lang="cs-CZ" dirty="0"/>
              <a:t>, která se stala jeho osudovou ženou a odešla kvůli němu i s malou dcerkou od </a:t>
            </a:r>
            <a:r>
              <a:rPr lang="cs-CZ" dirty="0" smtClean="0"/>
              <a:t>manžela. Rád cvičil </a:t>
            </a:r>
            <a:r>
              <a:rPr lang="cs-CZ" dirty="0"/>
              <a:t>nahý na své </a:t>
            </a:r>
            <a:r>
              <a:rPr lang="cs-CZ" dirty="0" smtClean="0"/>
              <a:t>zahradě.</a:t>
            </a:r>
            <a:endParaRPr lang="cs-CZ" dirty="0"/>
          </a:p>
        </p:txBody>
      </p:sp>
      <p:sp>
        <p:nvSpPr>
          <p:cNvPr id="16" name="Rectangle 15"/>
          <p:cNvSpPr/>
          <p:nvPr/>
        </p:nvSpPr>
        <p:spPr>
          <a:xfrm>
            <a:off x="3650332" y="4394311"/>
            <a:ext cx="1929780" cy="369332"/>
          </a:xfrm>
          <a:prstGeom prst="rect">
            <a:avLst/>
          </a:prstGeom>
          <a:solidFill>
            <a:srgbClr val="FFFF99"/>
          </a:solidFill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41 let</a:t>
            </a:r>
            <a:endParaRPr lang="cs-CZ" dirty="0"/>
          </a:p>
        </p:txBody>
      </p:sp>
      <p:sp>
        <p:nvSpPr>
          <p:cNvPr id="15" name="Rectangle 14"/>
          <p:cNvSpPr/>
          <p:nvPr/>
        </p:nvSpPr>
        <p:spPr>
          <a:xfrm>
            <a:off x="2867338" y="4891372"/>
            <a:ext cx="3378324" cy="369332"/>
          </a:xfrm>
          <a:prstGeom prst="rect">
            <a:avLst/>
          </a:prstGeom>
          <a:solidFill>
            <a:srgbClr val="FFFF99"/>
          </a:solidFill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Dvoubarevná fuga</a:t>
            </a:r>
            <a:endParaRPr lang="cs-CZ" dirty="0"/>
          </a:p>
        </p:txBody>
      </p:sp>
      <p:sp>
        <p:nvSpPr>
          <p:cNvPr id="14" name="Rectangle 13"/>
          <p:cNvSpPr/>
          <p:nvPr/>
        </p:nvSpPr>
        <p:spPr>
          <a:xfrm>
            <a:off x="1734071" y="5513989"/>
            <a:ext cx="5644858" cy="646331"/>
          </a:xfrm>
          <a:prstGeom prst="rect">
            <a:avLst/>
          </a:prstGeom>
          <a:solidFill>
            <a:srgbClr val="FFFF99"/>
          </a:solidFill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Meda Mládková, která obdivovala jeho dílo, navštívila jej v 50. letech v Paříži a sbírala jeho obrazy.</a:t>
            </a:r>
            <a:endParaRPr lang="cs-CZ" dirty="0"/>
          </a:p>
        </p:txBody>
      </p:sp>
      <p:sp>
        <p:nvSpPr>
          <p:cNvPr id="20" name="Rectangle 19"/>
          <p:cNvSpPr/>
          <p:nvPr/>
        </p:nvSpPr>
        <p:spPr>
          <a:xfrm>
            <a:off x="922226" y="2551533"/>
            <a:ext cx="7385992" cy="1477328"/>
          </a:xfrm>
          <a:prstGeom prst="rect">
            <a:avLst/>
          </a:prstGeom>
          <a:solidFill>
            <a:srgbClr val="FFFF99"/>
          </a:solidFill>
        </p:spPr>
        <p:txBody>
          <a:bodyPr wrap="square">
            <a:spAutoFit/>
          </a:bodyPr>
          <a:lstStyle/>
          <a:p>
            <a:r>
              <a:rPr lang="cs-CZ" dirty="0" smtClean="0"/>
              <a:t>Měl spiritistické vlohy, jako dítě si hrával na hřbitově.</a:t>
            </a:r>
          </a:p>
          <a:p>
            <a:r>
              <a:rPr lang="cs-CZ" dirty="0" smtClean="0"/>
              <a:t>Od dětství projevoval velké kreslířské nadání, které jeho rodina nepodporovala.</a:t>
            </a:r>
          </a:p>
          <a:p>
            <a:r>
              <a:rPr lang="cs-CZ" dirty="0" smtClean="0"/>
              <a:t>Jako starší člověk měl sklony k samotářství, trpěl depresemi a pochyboval o své díle.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920381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7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75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75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75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75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9" dur="75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2" dur="75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5" dur="75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8" dur="75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1" dur="75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22" grpId="0" animBg="1"/>
      <p:bldP spid="22" grpId="1" animBg="1"/>
      <p:bldP spid="21" grpId="0" animBg="1"/>
      <p:bldP spid="21" grpId="1" animBg="1"/>
      <p:bldP spid="19" grpId="0" animBg="1"/>
      <p:bldP spid="19" grpId="1" animBg="1"/>
      <p:bldP spid="18" grpId="0" animBg="1"/>
      <p:bldP spid="18" grpId="1" animBg="1"/>
      <p:bldP spid="17" grpId="0" animBg="1"/>
      <p:bldP spid="17" grpId="1" animBg="1"/>
      <p:bldP spid="16" grpId="0" animBg="1"/>
      <p:bldP spid="16" grpId="1" animBg="1"/>
      <p:bldP spid="15" grpId="0" animBg="1"/>
      <p:bldP spid="15" grpId="1" animBg="1"/>
      <p:bldP spid="14" grpId="0" animBg="1"/>
      <p:bldP spid="14" grpId="1" animBg="1"/>
      <p:bldP spid="20" grpId="0" animBg="1"/>
      <p:bldP spid="20" grpId="1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000" b="1" dirty="0">
                <a:latin typeface="Arial" panose="020B0604020202020204" pitchFamily="34" charset="0"/>
                <a:cs typeface="Arial" panose="020B0604020202020204" pitchFamily="34" charset="0"/>
              </a:rPr>
              <a:t>František Kupka </a:t>
            </a:r>
            <a:r>
              <a:rPr lang="cs-CZ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3100" b="0" dirty="0" smtClean="0">
                <a:solidFill>
                  <a:schemeClr val="tx1"/>
                </a:solidFill>
                <a:effectLst/>
              </a:rPr>
              <a:t>(1871 – 1957)</a:t>
            </a:r>
            <a:endParaRPr lang="cs-CZ" sz="3100" b="0" dirty="0">
              <a:solidFill>
                <a:schemeClr val="tx1"/>
              </a:solidFill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00200"/>
            <a:ext cx="8496944" cy="4525963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800" dirty="0" smtClean="0"/>
              <a:t>český malíř a grafik světového významu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sz="2800" dirty="0" smtClean="0"/>
              <a:t>1891 – studium ve Vídni, od roku 1895 žil v Paříži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sz="2800" dirty="0" smtClean="0"/>
              <a:t>prošel secesí, symbolismem a roku 1910 se dostal k abstrakci – orfismus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sz="2800" dirty="0" smtClean="0"/>
          </a:p>
        </p:txBody>
      </p:sp>
      <p:grpSp>
        <p:nvGrpSpPr>
          <p:cNvPr id="7" name="Group 6"/>
          <p:cNvGrpSpPr/>
          <p:nvPr/>
        </p:nvGrpSpPr>
        <p:grpSpPr>
          <a:xfrm>
            <a:off x="6012160" y="3277105"/>
            <a:ext cx="2749471" cy="3377486"/>
            <a:chOff x="185848" y="3481108"/>
            <a:chExt cx="2749471" cy="3377486"/>
          </a:xfrm>
        </p:grpSpPr>
        <p:pic>
          <p:nvPicPr>
            <p:cNvPr id="19458" name="Picture 2" descr="Soubor:Frantisek Kupka 1928.jp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2591" y="3481108"/>
              <a:ext cx="2311245" cy="2969480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185848" y="6489262"/>
              <a:ext cx="274947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2</a:t>
              </a:r>
              <a:r>
                <a:rPr lang="cs-CZ" dirty="0" smtClean="0"/>
                <a:t>. František Kupka, 1928</a:t>
              </a:r>
              <a:endParaRPr lang="cs-CZ" dirty="0"/>
            </a:p>
          </p:txBody>
        </p:sp>
      </p:grpSp>
      <p:sp>
        <p:nvSpPr>
          <p:cNvPr id="8" name="Zástupný symbol pro obsah 2"/>
          <p:cNvSpPr txBox="1">
            <a:spLocks/>
          </p:cNvSpPr>
          <p:nvPr/>
        </p:nvSpPr>
        <p:spPr>
          <a:xfrm>
            <a:off x="2888798" y="3429297"/>
            <a:ext cx="5047206" cy="307310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457200" indent="-45720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Tx/>
              <a:buBlip>
                <a:blip r:embed="rId4"/>
              </a:buBlip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Blip>
                <a:blip r:embed="rId5"/>
              </a:buBlip>
              <a:defRPr/>
            </a:pPr>
            <a:endParaRPr lang="cs-CZ" sz="2400" dirty="0" smtClean="0"/>
          </a:p>
        </p:txBody>
      </p:sp>
      <p:grpSp>
        <p:nvGrpSpPr>
          <p:cNvPr id="9" name="Group 8"/>
          <p:cNvGrpSpPr/>
          <p:nvPr/>
        </p:nvGrpSpPr>
        <p:grpSpPr>
          <a:xfrm>
            <a:off x="1331640" y="3805737"/>
            <a:ext cx="3488328" cy="2961620"/>
            <a:chOff x="1429337" y="3863181"/>
            <a:chExt cx="3488328" cy="2961620"/>
          </a:xfrm>
        </p:grpSpPr>
        <p:pic>
          <p:nvPicPr>
            <p:cNvPr id="7170" name="Picture 2" descr="Soubor:Opočno Kupkův rodný dům.jpg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29337" y="3863181"/>
              <a:ext cx="3456384" cy="2592288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Rectangle 4"/>
            <p:cNvSpPr/>
            <p:nvPr/>
          </p:nvSpPr>
          <p:spPr>
            <a:xfrm>
              <a:off x="1501345" y="6455469"/>
              <a:ext cx="3416320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dirty="0"/>
                <a:t>3</a:t>
              </a:r>
              <a:r>
                <a:rPr lang="cs-CZ" dirty="0" smtClean="0"/>
                <a:t>. Kupkův </a:t>
              </a:r>
              <a:r>
                <a:rPr lang="cs-CZ" dirty="0"/>
                <a:t>rodný dům v Opočně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049493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50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5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500"/>
                            </p:stCondLst>
                            <p:childTnLst>
                              <p:par>
                                <p:cTn id="27" presetID="22" presetClass="entr" presetSubtype="4" fill="hold" grpId="0" nodeType="afterEffect" nodePh="1">
                                  <p:stCondLst>
                                    <p:cond delay="1000"/>
                                  </p:stCondLst>
                                  <p:endCondLst>
                                    <p:cond evt="begin" delay="0">
                                      <p:tn val="27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000"/>
                            </p:stCondLst>
                            <p:childTnLst>
                              <p:par>
                                <p:cTn id="31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8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dirty="0" smtClean="0"/>
              <a:t>Vlna, 1902</a:t>
            </a:r>
            <a:endParaRPr lang="cs-CZ" dirty="0"/>
          </a:p>
        </p:txBody>
      </p:sp>
      <p:grpSp>
        <p:nvGrpSpPr>
          <p:cNvPr id="5" name="Group 4"/>
          <p:cNvGrpSpPr/>
          <p:nvPr/>
        </p:nvGrpSpPr>
        <p:grpSpPr>
          <a:xfrm>
            <a:off x="1205167" y="1354360"/>
            <a:ext cx="6711087" cy="5174472"/>
            <a:chOff x="1216456" y="1354360"/>
            <a:chExt cx="6711087" cy="5174472"/>
          </a:xfrm>
        </p:grpSpPr>
        <p:pic>
          <p:nvPicPr>
            <p:cNvPr id="24578" name="Picture 2" descr="The Wave - Frantisek Kupka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16456" y="1354360"/>
              <a:ext cx="6711087" cy="4805140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7582751" y="6159500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4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7612446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-99392"/>
            <a:ext cx="7886700" cy="1325563"/>
          </a:xfrm>
        </p:spPr>
        <p:txBody>
          <a:bodyPr/>
          <a:lstStyle/>
          <a:p>
            <a:r>
              <a:rPr lang="cs-CZ" dirty="0" smtClean="0"/>
              <a:t>Cesta ticha, 1903</a:t>
            </a:r>
            <a:endParaRPr lang="cs-CZ" dirty="0"/>
          </a:p>
        </p:txBody>
      </p:sp>
      <p:grpSp>
        <p:nvGrpSpPr>
          <p:cNvPr id="5" name="Group 4"/>
          <p:cNvGrpSpPr/>
          <p:nvPr/>
        </p:nvGrpSpPr>
        <p:grpSpPr>
          <a:xfrm>
            <a:off x="1525587" y="1150918"/>
            <a:ext cx="6092825" cy="5707082"/>
            <a:chOff x="1525587" y="1150918"/>
            <a:chExt cx="6092825" cy="5707082"/>
          </a:xfrm>
        </p:grpSpPr>
        <p:pic>
          <p:nvPicPr>
            <p:cNvPr id="25602" name="Picture 2" descr="The Way of Silence - Frantisek Kupka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25587" y="1150918"/>
              <a:ext cx="6092825" cy="5349500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7227198" y="6488668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5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15381222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dirty="0" smtClean="0"/>
              <a:t>Autoportrét, 1905</a:t>
            </a:r>
            <a:endParaRPr lang="cs-CZ" dirty="0"/>
          </a:p>
        </p:txBody>
      </p:sp>
      <p:grpSp>
        <p:nvGrpSpPr>
          <p:cNvPr id="5" name="Group 4"/>
          <p:cNvGrpSpPr/>
          <p:nvPr/>
        </p:nvGrpSpPr>
        <p:grpSpPr>
          <a:xfrm>
            <a:off x="2190750" y="1328960"/>
            <a:ext cx="4762500" cy="5065157"/>
            <a:chOff x="2190750" y="1328960"/>
            <a:chExt cx="4762500" cy="5065157"/>
          </a:xfrm>
        </p:grpSpPr>
        <p:pic>
          <p:nvPicPr>
            <p:cNvPr id="27650" name="Picture 2" descr="Self-Portrait - Frantisek Kupka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90750" y="1328960"/>
              <a:ext cx="4762500" cy="4695825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6635358" y="6024785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6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07008513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/>
          <a:lstStyle/>
          <a:p>
            <a:r>
              <a:rPr lang="cs-CZ" dirty="0" smtClean="0"/>
              <a:t>Babylon, 1906</a:t>
            </a:r>
            <a:endParaRPr lang="cs-CZ" dirty="0"/>
          </a:p>
        </p:txBody>
      </p:sp>
      <p:grpSp>
        <p:nvGrpSpPr>
          <p:cNvPr id="5" name="Group 4"/>
          <p:cNvGrpSpPr/>
          <p:nvPr/>
        </p:nvGrpSpPr>
        <p:grpSpPr>
          <a:xfrm>
            <a:off x="1288873" y="1443260"/>
            <a:ext cx="6595494" cy="5186867"/>
            <a:chOff x="1881299" y="2849562"/>
            <a:chExt cx="4800214" cy="3382175"/>
          </a:xfrm>
        </p:grpSpPr>
        <p:pic>
          <p:nvPicPr>
            <p:cNvPr id="28674" name="Picture 2" descr="Babylon - Frantisek Kupka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81299" y="2849562"/>
              <a:ext cx="4762500" cy="3124201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6453779" y="5990908"/>
              <a:ext cx="227734" cy="2408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7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65283638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/>
          <a:lstStyle/>
          <a:p>
            <a:r>
              <a:rPr lang="cs-CZ" dirty="0" smtClean="0"/>
              <a:t>Autoportrét s manželkou, 1908</a:t>
            </a:r>
            <a:endParaRPr lang="cs-CZ" dirty="0"/>
          </a:p>
        </p:txBody>
      </p:sp>
      <p:grpSp>
        <p:nvGrpSpPr>
          <p:cNvPr id="5" name="Group 4"/>
          <p:cNvGrpSpPr/>
          <p:nvPr/>
        </p:nvGrpSpPr>
        <p:grpSpPr>
          <a:xfrm>
            <a:off x="1981361" y="1443260"/>
            <a:ext cx="5182927" cy="5063570"/>
            <a:chOff x="1981361" y="1443260"/>
            <a:chExt cx="5182927" cy="5063570"/>
          </a:xfrm>
        </p:grpSpPr>
        <p:pic>
          <p:nvPicPr>
            <p:cNvPr id="29698" name="Picture 2" descr="Self-Portrait with Wife - Frantisek Kupka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81361" y="1443260"/>
              <a:ext cx="5181277" cy="4694238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6851382" y="6137498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8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3320793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dirty="0"/>
              <a:t>Max </a:t>
            </a:r>
            <a:r>
              <a:rPr lang="cs-CZ" sz="4800" dirty="0" smtClean="0"/>
              <a:t>Švabinský</a:t>
            </a:r>
            <a:br>
              <a:rPr lang="cs-CZ" sz="4800" dirty="0" smtClean="0"/>
            </a:br>
            <a:r>
              <a:rPr lang="cs-CZ" sz="3200" b="0" dirty="0" smtClean="0">
                <a:solidFill>
                  <a:schemeClr val="tx1"/>
                </a:solidFill>
                <a:effectLst/>
              </a:rPr>
              <a:t>(1873 – 1962) </a:t>
            </a:r>
            <a:endParaRPr lang="cs-CZ" b="0" dirty="0">
              <a:solidFill>
                <a:schemeClr val="tx1"/>
              </a:solidFill>
              <a:effectLst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78288" y="1772816"/>
            <a:ext cx="4608512" cy="4525963"/>
          </a:xfrm>
        </p:spPr>
        <p:txBody>
          <a:bodyPr/>
          <a:lstStyle/>
          <a:p>
            <a:r>
              <a:rPr lang="cs-CZ" dirty="0" smtClean="0"/>
              <a:t>český </a:t>
            </a:r>
            <a:r>
              <a:rPr lang="cs-CZ" dirty="0"/>
              <a:t>malíř a </a:t>
            </a:r>
            <a:r>
              <a:rPr lang="cs-CZ" dirty="0" smtClean="0"/>
              <a:t>rytec</a:t>
            </a:r>
            <a:endParaRPr lang="cs-CZ" dirty="0"/>
          </a:p>
          <a:p>
            <a:r>
              <a:rPr lang="cs-CZ" dirty="0" smtClean="0"/>
              <a:t>obdivován </a:t>
            </a:r>
            <a:r>
              <a:rPr lang="cs-CZ" dirty="0"/>
              <a:t>pro neobyčejnou kreslířskou zručnost a rozmanitost grafických </a:t>
            </a:r>
            <a:r>
              <a:rPr lang="cs-CZ" dirty="0" smtClean="0"/>
              <a:t>technik</a:t>
            </a:r>
          </a:p>
          <a:p>
            <a:r>
              <a:rPr lang="cs-CZ" dirty="0" smtClean="0"/>
              <a:t>portréty mnoha významných osobností </a:t>
            </a:r>
            <a:r>
              <a:rPr lang="cs-CZ" dirty="0"/>
              <a:t>jeho </a:t>
            </a:r>
            <a:r>
              <a:rPr lang="cs-CZ" dirty="0" smtClean="0"/>
              <a:t>doby</a:t>
            </a:r>
          </a:p>
        </p:txBody>
      </p:sp>
      <p:grpSp>
        <p:nvGrpSpPr>
          <p:cNvPr id="6" name="Skupina 5"/>
          <p:cNvGrpSpPr/>
          <p:nvPr/>
        </p:nvGrpSpPr>
        <p:grpSpPr>
          <a:xfrm>
            <a:off x="323528" y="1772816"/>
            <a:ext cx="3269613" cy="3249652"/>
            <a:chOff x="323528" y="1772816"/>
            <a:chExt cx="3269613" cy="3249652"/>
          </a:xfrm>
        </p:grpSpPr>
        <p:pic>
          <p:nvPicPr>
            <p:cNvPr id="4" name="Obrázek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7200" y="1772816"/>
              <a:ext cx="3135941" cy="2841179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</p:spPr>
        </p:pic>
        <p:sp>
          <p:nvSpPr>
            <p:cNvPr id="5" name="TextovéPole 4"/>
            <p:cNvSpPr txBox="1"/>
            <p:nvPr/>
          </p:nvSpPr>
          <p:spPr>
            <a:xfrm>
              <a:off x="323528" y="4653136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9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17443909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50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5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3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pPr eaLnBrk="1" hangingPunct="1"/>
            <a:r>
              <a:rPr lang="cs-CZ" dirty="0" smtClean="0"/>
              <a:t>Chudý kraj, 1899</a:t>
            </a:r>
          </a:p>
        </p:txBody>
      </p:sp>
      <p:grpSp>
        <p:nvGrpSpPr>
          <p:cNvPr id="4" name="Skupina 3"/>
          <p:cNvGrpSpPr/>
          <p:nvPr/>
        </p:nvGrpSpPr>
        <p:grpSpPr>
          <a:xfrm>
            <a:off x="1403648" y="1268760"/>
            <a:ext cx="6313040" cy="5364525"/>
            <a:chOff x="1547664" y="1268760"/>
            <a:chExt cx="6313040" cy="5364525"/>
          </a:xfrm>
        </p:grpSpPr>
        <p:pic>
          <p:nvPicPr>
            <p:cNvPr id="2" name="Obrázek 1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547664" y="1268760"/>
              <a:ext cx="6313040" cy="4995193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3" name="TextovéPole 2"/>
            <p:cNvSpPr txBox="1"/>
            <p:nvPr/>
          </p:nvSpPr>
          <p:spPr>
            <a:xfrm>
              <a:off x="7419558" y="6263953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10</a:t>
              </a:r>
              <a:endParaRPr lang="cs-CZ" dirty="0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970784" cy="1143000"/>
          </a:xfrm>
        </p:spPr>
        <p:txBody>
          <a:bodyPr/>
          <a:lstStyle/>
          <a:p>
            <a:pPr algn="l"/>
            <a:r>
              <a:rPr lang="cs-CZ" dirty="0"/>
              <a:t>Splynutí duší</a:t>
            </a:r>
          </a:p>
        </p:txBody>
      </p:sp>
      <p:grpSp>
        <p:nvGrpSpPr>
          <p:cNvPr id="4" name="Skupina 3"/>
          <p:cNvGrpSpPr/>
          <p:nvPr/>
        </p:nvGrpSpPr>
        <p:grpSpPr>
          <a:xfrm>
            <a:off x="4716016" y="320959"/>
            <a:ext cx="4168443" cy="6573717"/>
            <a:chOff x="4716016" y="320959"/>
            <a:chExt cx="4168443" cy="6573717"/>
          </a:xfrm>
        </p:grpSpPr>
        <p:pic>
          <p:nvPicPr>
            <p:cNvPr id="2052" name="Picture 4" descr="http://www.tfsimon.com/new_zielsverwantschap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16016" y="320959"/>
              <a:ext cx="4134998" cy="6216081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8460432" y="6525344"/>
              <a:ext cx="42402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11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99563583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Vitráž – chrám sv. Víta, Praha</a:t>
            </a:r>
            <a:endParaRPr lang="cs-CZ" dirty="0"/>
          </a:p>
        </p:txBody>
      </p:sp>
      <p:grpSp>
        <p:nvGrpSpPr>
          <p:cNvPr id="9" name="Group 8"/>
          <p:cNvGrpSpPr/>
          <p:nvPr/>
        </p:nvGrpSpPr>
        <p:grpSpPr>
          <a:xfrm>
            <a:off x="5823754" y="1628800"/>
            <a:ext cx="3044313" cy="4545796"/>
            <a:chOff x="5823754" y="1628800"/>
            <a:chExt cx="3044313" cy="4545796"/>
          </a:xfrm>
        </p:grpSpPr>
        <p:sp>
          <p:nvSpPr>
            <p:cNvPr id="4" name="TextovéPole 3"/>
            <p:cNvSpPr txBox="1"/>
            <p:nvPr/>
          </p:nvSpPr>
          <p:spPr>
            <a:xfrm>
              <a:off x="6660232" y="5805264"/>
              <a:ext cx="143308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14. Karel IV.</a:t>
              </a:r>
              <a:endParaRPr lang="cs-CZ" dirty="0"/>
            </a:p>
          </p:txBody>
        </p:sp>
        <p:pic>
          <p:nvPicPr>
            <p:cNvPr id="2050" name="Picture 2" descr="http://upload.wikimedia.org/wikipedia/commons/7/74/Karel4_kozak.jpg?uselang=ru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823754" y="1628800"/>
              <a:ext cx="3044313" cy="415791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6" name="Group 5"/>
          <p:cNvGrpSpPr/>
          <p:nvPr/>
        </p:nvGrpSpPr>
        <p:grpSpPr>
          <a:xfrm>
            <a:off x="251520" y="1628800"/>
            <a:ext cx="3376422" cy="4570639"/>
            <a:chOff x="251520" y="1628800"/>
            <a:chExt cx="3376422" cy="4570639"/>
          </a:xfrm>
        </p:grpSpPr>
        <p:sp>
          <p:nvSpPr>
            <p:cNvPr id="3" name="Obdélník 2"/>
            <p:cNvSpPr/>
            <p:nvPr/>
          </p:nvSpPr>
          <p:spPr>
            <a:xfrm>
              <a:off x="971600" y="5830107"/>
              <a:ext cx="2121093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dirty="0" smtClean="0"/>
                <a:t>12. Jiří </a:t>
              </a:r>
              <a:r>
                <a:rPr lang="cs-CZ" dirty="0"/>
                <a:t>z Poděbrad</a:t>
              </a:r>
            </a:p>
          </p:txBody>
        </p:sp>
        <p:pic>
          <p:nvPicPr>
            <p:cNvPr id="2052" name="Picture 4" descr="http://upload.wikimedia.org/wikipedia/commons/5/58/Podebrad.jpg?uselang=ru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1520" y="1628800"/>
              <a:ext cx="3376422" cy="415791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8" name="Group 7"/>
          <p:cNvGrpSpPr/>
          <p:nvPr/>
        </p:nvGrpSpPr>
        <p:grpSpPr>
          <a:xfrm>
            <a:off x="3923662" y="1617785"/>
            <a:ext cx="1702738" cy="5217120"/>
            <a:chOff x="3923662" y="1617785"/>
            <a:chExt cx="1702738" cy="5217120"/>
          </a:xfrm>
        </p:grpSpPr>
        <p:pic>
          <p:nvPicPr>
            <p:cNvPr id="5" name="Picture 4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923662" y="1617785"/>
              <a:ext cx="1656184" cy="4847788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7" name="TextBox 6"/>
            <p:cNvSpPr txBox="1"/>
            <p:nvPr/>
          </p:nvSpPr>
          <p:spPr>
            <a:xfrm>
              <a:off x="5185254" y="6465573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13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174607424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5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7000"/>
                    </a14:imgEffect>
                    <a14:imgEffect>
                      <a14:brightnessContrast bright="18000" contrast="-31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11957" y="4149080"/>
            <a:ext cx="2742969" cy="2051796"/>
          </a:xfrm>
          <a:prstGeom prst="rect">
            <a:avLst/>
          </a:prstGeom>
          <a:effectLst>
            <a:glow rad="647700">
              <a:schemeClr val="accent1">
                <a:lumMod val="60000"/>
                <a:lumOff val="40000"/>
                <a:alpha val="40000"/>
              </a:schemeClr>
            </a:glow>
            <a:reflection endPos="0" dist="50800" dir="5400000" sy="-100000" algn="bl" rotWithShape="0"/>
          </a:effectLst>
        </p:spPr>
      </p:pic>
      <p:sp>
        <p:nvSpPr>
          <p:cNvPr id="4" name="Rectangle 3"/>
          <p:cNvSpPr/>
          <p:nvPr/>
        </p:nvSpPr>
        <p:spPr>
          <a:xfrm>
            <a:off x="2267744" y="1859340"/>
            <a:ext cx="4631397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9600" b="1" cap="none" spc="0" dirty="0" smtClean="0">
                <a:ln w="0"/>
                <a:solidFill>
                  <a:srgbClr val="7030A0"/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  <a:innerShdw blurRad="63500" dist="50800" dir="18900000">
                    <a:prstClr val="black">
                      <a:alpha val="50000"/>
                    </a:prstClr>
                  </a:innerShdw>
                  <a:reflection blurRad="6350" stA="55000" endA="50" endPos="85000" dist="60007" dir="5400000" sy="-100000" algn="bl" rotWithShape="0"/>
                </a:effectLst>
              </a:rPr>
              <a:t>KONEC</a:t>
            </a:r>
            <a:endParaRPr lang="cs-CZ" sz="9600" b="1" cap="none" spc="0" dirty="0">
              <a:ln w="0"/>
              <a:solidFill>
                <a:srgbClr val="7030A0"/>
              </a:solidFill>
              <a:effectLst>
                <a:glow rad="139700">
                  <a:schemeClr val="accent2">
                    <a:satMod val="175000"/>
                    <a:alpha val="40000"/>
                  </a:schemeClr>
                </a:glow>
                <a:innerShdw blurRad="63500" dist="50800" dir="18900000">
                  <a:prstClr val="black">
                    <a:alpha val="50000"/>
                  </a:prstClr>
                </a:innerShdw>
                <a:reflection blurRad="6350" stA="55000" endA="50" endPos="85000" dist="60007" dir="5400000" sy="-100000" algn="bl" rotWithShape="0"/>
              </a:effectLst>
            </a:endParaRPr>
          </a:p>
        </p:txBody>
      </p:sp>
      <p:sp>
        <p:nvSpPr>
          <p:cNvPr id="5" name="TextovéPole 2"/>
          <p:cNvSpPr txBox="1"/>
          <p:nvPr/>
        </p:nvSpPr>
        <p:spPr>
          <a:xfrm>
            <a:off x="4932040" y="5661248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478403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4.72222E-6 3.33333E-6 L 4.72222E-6 -0.07223 " pathEditMode="relative" rAng="0" ptsTypes="AA">
                                      <p:cBhvr>
                                        <p:cTn id="10" dur="5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3611"/>
                                    </p:animMotion>
                                    <p:animRot by="1500000">
                                      <p:cBhvr>
                                        <p:cTn id="11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2" dur="25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3" dur="25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4" dur="25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400"/>
                            </p:stCondLst>
                            <p:childTnLst>
                              <p:par>
                                <p:cTn id="1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400"/>
                            </p:stCondLst>
                            <p:childTnLst>
                              <p:par>
                                <p:cTn id="20" presetID="30" presetClass="emph" presetSubtype="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hsl" dir="cw">
                                      <p:cBhvr override="childStyle"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400"/>
                            </p:stCondLst>
                            <p:childTnLst>
                              <p:par>
                                <p:cTn id="26" presetID="30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4" grpId="2"/>
      <p:bldP spid="5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657498"/>
          </a:xfrm>
        </p:spPr>
        <p:txBody>
          <a:bodyPr/>
          <a:lstStyle/>
          <a:p>
            <a:r>
              <a:rPr lang="cs-CZ" sz="3600" dirty="0" smtClean="0"/>
              <a:t>Resumé obsahu dokumentu:</a:t>
            </a:r>
            <a:endParaRPr lang="cs-CZ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9532" y="846138"/>
            <a:ext cx="8424936" cy="5616624"/>
          </a:xfrm>
        </p:spPr>
        <p:txBody>
          <a:bodyPr/>
          <a:lstStyle/>
          <a:p>
            <a:pPr>
              <a:buFont typeface="Calibri" panose="020F0502020204030204" pitchFamily="34" charset="0"/>
              <a:buChar char="‒"/>
            </a:pPr>
            <a:r>
              <a:rPr lang="cs-CZ" sz="2000" dirty="0"/>
              <a:t>n</a:t>
            </a:r>
            <a:r>
              <a:rPr lang="cs-CZ" sz="2000" dirty="0" smtClean="0"/>
              <a:t>arodil se v Opočně, možná byl synem faráře, matku ztratil již v dětství - vychovával jej nevlastní otec</a:t>
            </a:r>
          </a:p>
          <a:p>
            <a:pPr>
              <a:buFont typeface="Calibri" panose="020F0502020204030204" pitchFamily="34" charset="0"/>
              <a:buChar char="‒"/>
            </a:pPr>
            <a:r>
              <a:rPr lang="cs-CZ" sz="2000" dirty="0" smtClean="0"/>
              <a:t>dětství prožil v Dobrušce</a:t>
            </a:r>
          </a:p>
          <a:p>
            <a:pPr>
              <a:buFont typeface="Calibri" panose="020F0502020204030204" pitchFamily="34" charset="0"/>
              <a:buChar char="‒"/>
            </a:pPr>
            <a:r>
              <a:rPr lang="cs-CZ" sz="2000" dirty="0" smtClean="0"/>
              <a:t>měl kreslířský talent, maloval nejprve obrázky svatých, vývěsní štíty…</a:t>
            </a:r>
          </a:p>
          <a:p>
            <a:pPr>
              <a:buFont typeface="Calibri" panose="020F0502020204030204" pitchFamily="34" charset="0"/>
              <a:buChar char="‒"/>
            </a:pPr>
            <a:r>
              <a:rPr lang="cs-CZ" sz="2000" dirty="0" smtClean="0"/>
              <a:t>šel do učení k sedlářskému mistrovi Šiškovi</a:t>
            </a:r>
          </a:p>
          <a:p>
            <a:pPr>
              <a:buFont typeface="Calibri" panose="020F0502020204030204" pitchFamily="34" charset="0"/>
              <a:buChar char="‒"/>
            </a:pPr>
            <a:r>
              <a:rPr lang="cs-CZ" sz="2000" dirty="0" smtClean="0"/>
              <a:t>vystupoval jako medium ve spiritistickém kroužku</a:t>
            </a:r>
          </a:p>
          <a:p>
            <a:pPr>
              <a:buFont typeface="Calibri" panose="020F0502020204030204" pitchFamily="34" charset="0"/>
              <a:buChar char="‒"/>
            </a:pPr>
            <a:r>
              <a:rPr lang="cs-CZ" sz="2000" dirty="0" smtClean="0"/>
              <a:t>později se usadil v Paříži – zpočátku trpěl nedostatkem, měl často hlad, střídal </a:t>
            </a:r>
            <a:r>
              <a:rPr lang="cs-CZ" sz="2000" dirty="0"/>
              <a:t>ž</a:t>
            </a:r>
            <a:r>
              <a:rPr lang="cs-CZ" sz="2000" dirty="0" smtClean="0"/>
              <a:t>eny</a:t>
            </a:r>
          </a:p>
          <a:p>
            <a:pPr>
              <a:buFont typeface="Calibri" panose="020F0502020204030204" pitchFamily="34" charset="0"/>
              <a:buChar char="‒"/>
            </a:pPr>
            <a:r>
              <a:rPr lang="cs-CZ" sz="2000" dirty="0" smtClean="0"/>
              <a:t>poznal Eugenii, která se stala jeho osudovou ženou a odešla kvůli němu i s malou dcerkou od manžela</a:t>
            </a:r>
          </a:p>
          <a:p>
            <a:pPr>
              <a:buFont typeface="Calibri" panose="020F0502020204030204" pitchFamily="34" charset="0"/>
              <a:buChar char="‒"/>
            </a:pPr>
            <a:r>
              <a:rPr lang="cs-CZ" sz="2000" dirty="0" smtClean="0"/>
              <a:t>cvičil nahý na své zahradě</a:t>
            </a:r>
          </a:p>
          <a:p>
            <a:pPr>
              <a:buFont typeface="Calibri" panose="020F0502020204030204" pitchFamily="34" charset="0"/>
              <a:buChar char="‒"/>
            </a:pPr>
            <a:r>
              <a:rPr lang="cs-CZ" sz="2000" dirty="0" smtClean="0"/>
              <a:t>v 41 letech začíná malovat abstraktní obrazy – jeho první slavné dílo – Dvoubarevná fuga </a:t>
            </a:r>
            <a:r>
              <a:rPr lang="cs-CZ" sz="2000" dirty="0" smtClean="0">
                <a:latin typeface="Book Antiqua" panose="02040602050305030304" pitchFamily="18" charset="0"/>
              </a:rPr>
              <a:t>→</a:t>
            </a:r>
            <a:r>
              <a:rPr lang="cs-CZ" sz="2000" dirty="0" smtClean="0"/>
              <a:t> neměl příliš velké úspěchy</a:t>
            </a:r>
          </a:p>
          <a:p>
            <a:pPr>
              <a:buFont typeface="Calibri" panose="020F0502020204030204" pitchFamily="34" charset="0"/>
              <a:buChar char="‒"/>
            </a:pPr>
            <a:r>
              <a:rPr lang="cs-CZ" sz="2000" dirty="0" smtClean="0"/>
              <a:t>trpěl depresemi a pochyboval o svém díle</a:t>
            </a:r>
          </a:p>
          <a:p>
            <a:pPr>
              <a:buFont typeface="Calibri" panose="020F0502020204030204" pitchFamily="34" charset="0"/>
              <a:buChar char="‒"/>
            </a:pPr>
            <a:r>
              <a:rPr lang="cs-CZ" sz="2000" dirty="0" smtClean="0"/>
              <a:t>po válce jej v 50. letech navštívila </a:t>
            </a:r>
            <a:r>
              <a:rPr lang="cs-CZ" sz="2000" dirty="0"/>
              <a:t>M</a:t>
            </a:r>
            <a:r>
              <a:rPr lang="cs-CZ" sz="2000" dirty="0" smtClean="0"/>
              <a:t>eda Mládková – začala kupovat jeho obrazy a shromáždila jejich velkou sbírku</a:t>
            </a:r>
          </a:p>
          <a:p>
            <a:pPr>
              <a:buFont typeface="Calibri" panose="020F0502020204030204" pitchFamily="34" charset="0"/>
              <a:buChar char="‒"/>
            </a:pPr>
            <a:r>
              <a:rPr lang="cs-CZ" sz="2000" dirty="0" smtClean="0"/>
              <a:t>dnes F. Kupka patří k nejúspěšnějším a nejuznávanějším českým malířům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01850361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856605"/>
            <a:ext cx="8640960" cy="5884763"/>
          </a:xfrm>
        </p:spPr>
        <p:txBody>
          <a:bodyPr/>
          <a:lstStyle/>
          <a:p>
            <a:r>
              <a:rPr lang="cs-CZ" sz="1100" b="1" dirty="0" smtClean="0"/>
              <a:t>Jan </a:t>
            </a:r>
            <a:r>
              <a:rPr lang="cs-CZ" sz="1100" b="1" dirty="0"/>
              <a:t>Preisler – </a:t>
            </a:r>
            <a:r>
              <a:rPr lang="cs-CZ" sz="1100" b="1" dirty="0" smtClean="0"/>
              <a:t>Černé jezero: </a:t>
            </a:r>
            <a:r>
              <a:rPr lang="cs-CZ" sz="1100" dirty="0" smtClean="0"/>
              <a:t>AUTOR </a:t>
            </a:r>
            <a:r>
              <a:rPr lang="cs-CZ" sz="1100" dirty="0"/>
              <a:t>NEUVEDEN. </a:t>
            </a:r>
            <a:r>
              <a:rPr lang="cs-CZ" sz="1100" i="1" dirty="0"/>
              <a:t>http://cs.wikipedia.org</a:t>
            </a:r>
            <a:r>
              <a:rPr lang="cs-CZ" sz="1100" dirty="0"/>
              <a:t> [online]. [cit. 10.4.2013]. Dostupný pod licencí public domain na WWW: </a:t>
            </a:r>
            <a:r>
              <a:rPr lang="cs-CZ" sz="1100" dirty="0">
                <a:hlinkClick r:id="rId2"/>
              </a:rPr>
              <a:t>http://</a:t>
            </a:r>
            <a:r>
              <a:rPr lang="cs-CZ" sz="1100" dirty="0" smtClean="0">
                <a:hlinkClick r:id="rId2"/>
              </a:rPr>
              <a:t>cs.wikipedia.org/wiki/Soubor:Blacklake_preisler.jpg</a:t>
            </a:r>
            <a:endParaRPr lang="cs-CZ" sz="1100" dirty="0" smtClean="0"/>
          </a:p>
          <a:p>
            <a:r>
              <a:rPr lang="cs-CZ" sz="1100" b="1" dirty="0" smtClean="0"/>
              <a:t>František </a:t>
            </a:r>
            <a:r>
              <a:rPr lang="cs-CZ" sz="1100" b="1" dirty="0"/>
              <a:t>Kupka – Foto: </a:t>
            </a:r>
            <a:r>
              <a:rPr lang="cs-CZ" sz="1100" dirty="0"/>
              <a:t>AUTOR NEUVEDEN. http://cs.wikipedia.org [online]. [cit. 13.2.2013]. Dostupný pod licencí public domain na WWW: </a:t>
            </a:r>
            <a:r>
              <a:rPr lang="cs-CZ" sz="1100" dirty="0">
                <a:hlinkClick r:id="rId3"/>
              </a:rPr>
              <a:t>http://cs.wikipedia.org/wiki/Soubor:Frantisek_Kupka_1928.jpg</a:t>
            </a:r>
            <a:endParaRPr lang="cs-CZ" sz="1100" dirty="0"/>
          </a:p>
          <a:p>
            <a:r>
              <a:rPr lang="cs-CZ" sz="1100" b="1" dirty="0" smtClean="0"/>
              <a:t>Kupkův </a:t>
            </a:r>
            <a:r>
              <a:rPr lang="cs-CZ" sz="1100" b="1" dirty="0"/>
              <a:t>rodný dům v </a:t>
            </a:r>
            <a:r>
              <a:rPr lang="cs-CZ" sz="1100" b="1" dirty="0" smtClean="0"/>
              <a:t>Opočně: </a:t>
            </a:r>
            <a:r>
              <a:rPr lang="en-US" sz="1100" dirty="0" smtClean="0"/>
              <a:t>KIXX. </a:t>
            </a:r>
            <a:r>
              <a:rPr lang="en-US" sz="1100" i="1" dirty="0" smtClean="0"/>
              <a:t>http://cs.wikipedia.org</a:t>
            </a:r>
            <a:r>
              <a:rPr lang="en-US" sz="1100" dirty="0" smtClean="0"/>
              <a:t> [online]. [cit. 10.4.2013]. Dostupný pod licencí Creative Commons Attribution-Share Alike 3.0 na WWW: </a:t>
            </a:r>
            <a:r>
              <a:rPr lang="en-US" sz="1100" dirty="0" smtClean="0">
                <a:hlinkClick r:id="rId4"/>
              </a:rPr>
              <a:t>http://cs.wikipedia.org/wiki/Soubor:Opo%C4%8Dno_Kupk%C5%AFv_rodn%C3%BD_d%C5%AFm.jpg</a:t>
            </a:r>
            <a:endParaRPr lang="cs-CZ" sz="1100" dirty="0"/>
          </a:p>
          <a:p>
            <a:r>
              <a:rPr lang="cs-CZ" sz="1100" b="1" dirty="0" smtClean="0"/>
              <a:t>F</a:t>
            </a:r>
            <a:r>
              <a:rPr lang="cs-CZ" sz="1100" b="1" dirty="0"/>
              <a:t>. Kupka – Vlna: </a:t>
            </a:r>
            <a:r>
              <a:rPr lang="cs-CZ" sz="1100" dirty="0"/>
              <a:t>AUTOR NEUVEDEN. http://www.wikipaintings.org [online]. [cit. 13.2.2013]. Dostupný pod licencí public domain na WWW: </a:t>
            </a:r>
            <a:r>
              <a:rPr lang="cs-CZ" sz="1100" dirty="0">
                <a:hlinkClick r:id="rId5"/>
              </a:rPr>
              <a:t>http://www.wikipaintings.org/en/frantisek-kupka/the-wave-1902</a:t>
            </a:r>
            <a:endParaRPr lang="cs-CZ" sz="1100" dirty="0"/>
          </a:p>
          <a:p>
            <a:pPr>
              <a:buFont typeface="+mj-lt"/>
              <a:buAutoNum type="arabicPeriod" startAt="5"/>
            </a:pPr>
            <a:r>
              <a:rPr lang="cs-CZ" sz="1100" b="1" dirty="0"/>
              <a:t>F. Kupka – Cesta ticha: </a:t>
            </a:r>
            <a:r>
              <a:rPr lang="cs-CZ" sz="1100" dirty="0"/>
              <a:t>AUTOR NEUVEDEN. http://www.wikipaintings.org [online]. [cit. 13.2.2013]. Dostupný pod licencí public domain na WWW: </a:t>
            </a:r>
            <a:r>
              <a:rPr lang="cs-CZ" sz="1100" dirty="0">
                <a:hlinkClick r:id="rId6"/>
              </a:rPr>
              <a:t>http://</a:t>
            </a:r>
            <a:r>
              <a:rPr lang="cs-CZ" sz="1100" dirty="0" smtClean="0">
                <a:hlinkClick r:id="rId6"/>
              </a:rPr>
              <a:t>www.wikipaintings.org/en/frantisek-kupka/the-way-of-silence</a:t>
            </a:r>
            <a:endParaRPr lang="cs-CZ" sz="1100" dirty="0" smtClean="0"/>
          </a:p>
          <a:p>
            <a:pPr>
              <a:buFont typeface="+mj-lt"/>
              <a:buAutoNum type="arabicPeriod" startAt="5"/>
            </a:pPr>
            <a:r>
              <a:rPr lang="cs-CZ" sz="1100" b="1" dirty="0"/>
              <a:t>F. Kupka – Autoportrét: </a:t>
            </a:r>
            <a:r>
              <a:rPr lang="cs-CZ" sz="1100" dirty="0"/>
              <a:t>AUTOR NEUVEDEN. http://www.wikipaintings.org [online]. [cit. 13.2.2013]. Dostupný pod licencí public domain na WWW: </a:t>
            </a:r>
            <a:r>
              <a:rPr lang="cs-CZ" sz="1100" dirty="0">
                <a:hlinkClick r:id="rId7"/>
              </a:rPr>
              <a:t>http://www.wikipaintings.org/en/frantisek-kupka/self-portrait-1905</a:t>
            </a:r>
            <a:endParaRPr lang="cs-CZ" sz="1100" dirty="0"/>
          </a:p>
          <a:p>
            <a:pPr>
              <a:buFont typeface="+mj-lt"/>
              <a:buAutoNum type="arabicPeriod" startAt="5"/>
            </a:pPr>
            <a:r>
              <a:rPr lang="cs-CZ" sz="1100" b="1" dirty="0"/>
              <a:t>F. Kupka – Babylon: </a:t>
            </a:r>
            <a:r>
              <a:rPr lang="cs-CZ" sz="1100" dirty="0"/>
              <a:t>AUTOR NEUVEDEN. http://www.wikipaintings.org [online]. [cit. 13.2.2013]. Dostupný pod licencí public domain na WWW: </a:t>
            </a:r>
            <a:r>
              <a:rPr lang="cs-CZ" sz="1100" dirty="0">
                <a:hlinkClick r:id="rId8"/>
              </a:rPr>
              <a:t>http://www.wikipaintings.org/en/frantisek-kupka/babylon-1906</a:t>
            </a:r>
            <a:endParaRPr lang="cs-CZ" sz="1100" dirty="0"/>
          </a:p>
          <a:p>
            <a:pPr>
              <a:buFont typeface="+mj-lt"/>
              <a:buAutoNum type="arabicPeriod" startAt="5"/>
            </a:pPr>
            <a:r>
              <a:rPr lang="cs-CZ" sz="1100" b="1" dirty="0"/>
              <a:t>F. Kupka –Autoportrét s manželkou:  </a:t>
            </a:r>
            <a:r>
              <a:rPr lang="cs-CZ" sz="1100" dirty="0"/>
              <a:t>AUTOR NEUVEDEN. http://www.wikipaintings.org [online]. [cit. 13.2.2013]. Dostupný pod licencí public domain na </a:t>
            </a:r>
            <a:r>
              <a:rPr lang="cs-CZ" sz="1100" dirty="0" smtClean="0"/>
              <a:t>W</a:t>
            </a:r>
            <a:r>
              <a:rPr lang="cs-CZ" sz="1100" b="1" dirty="0"/>
              <a:t>M. Švabinský – Autoportrét: </a:t>
            </a:r>
            <a:r>
              <a:rPr lang="pt-BR" sz="1100" dirty="0"/>
              <a:t>AUTOR NEUVEDEN. http://www.ceskatelevize.cz [online]. [cit. 9.4.2013]. Dostupný na WWW: </a:t>
            </a:r>
            <a:r>
              <a:rPr lang="pt-BR" sz="1100" dirty="0">
                <a:hlinkClick r:id="rId9"/>
              </a:rPr>
              <a:t>http://</a:t>
            </a:r>
            <a:r>
              <a:rPr lang="pt-BR" sz="1100" dirty="0" smtClean="0">
                <a:hlinkClick r:id="rId9"/>
              </a:rPr>
              <a:t>www.ceskatelevize.cz:8008/ct24/kultura/163926-max-svabinsky-miloval-leto-motyly-a-rozkvetla-tela-zen/</a:t>
            </a:r>
            <a:endParaRPr lang="cs-CZ" sz="1100" dirty="0"/>
          </a:p>
          <a:p>
            <a:pPr>
              <a:buFont typeface="+mj-lt"/>
              <a:buAutoNum type="arabicPeriod" startAt="5"/>
            </a:pPr>
            <a:r>
              <a:rPr lang="cs-CZ" sz="1100" b="1" dirty="0" smtClean="0"/>
              <a:t>M</a:t>
            </a:r>
            <a:r>
              <a:rPr lang="cs-CZ" sz="1100" b="1" dirty="0"/>
              <a:t>. Švabinský – Chudý kraj: </a:t>
            </a:r>
            <a:r>
              <a:rPr lang="cs-CZ" sz="1100" dirty="0"/>
              <a:t>AUTOR NEUVEDEN. </a:t>
            </a:r>
            <a:r>
              <a:rPr lang="cs-CZ" sz="1100" i="1" dirty="0"/>
              <a:t>ttp://vytvarkaznojmo.blogspot.cz</a:t>
            </a:r>
            <a:r>
              <a:rPr lang="cs-CZ" sz="1100" dirty="0"/>
              <a:t> [online]. [cit. 11.4.2013]. Dostupný na WWW: </a:t>
            </a:r>
            <a:r>
              <a:rPr lang="cs-CZ" sz="1100" dirty="0">
                <a:hlinkClick r:id="rId10"/>
              </a:rPr>
              <a:t>http://vytvarkaznojmo.blogspot.cz/2012/09/max-svabinsky.html</a:t>
            </a:r>
            <a:endParaRPr lang="cs-CZ" sz="1100" dirty="0"/>
          </a:p>
          <a:p>
            <a:pPr>
              <a:buFont typeface="+mj-lt"/>
              <a:buAutoNum type="arabicPeriod" startAt="11"/>
            </a:pPr>
            <a:r>
              <a:rPr lang="cs-CZ" sz="1100" b="1" dirty="0"/>
              <a:t>M. Švabinský – Splynutí duší: </a:t>
            </a:r>
            <a:r>
              <a:rPr lang="pt-BR" sz="1100" dirty="0"/>
              <a:t>AUTOR NEUVEDEN. </a:t>
            </a:r>
            <a:r>
              <a:rPr lang="pt-BR" sz="1100" i="1" dirty="0"/>
              <a:t>thttp://www.tfsimon.com</a:t>
            </a:r>
            <a:r>
              <a:rPr lang="pt-BR" sz="1100" dirty="0"/>
              <a:t> [online]. [cit. 11.4.2013]. Dostupný na WWW: </a:t>
            </a:r>
            <a:r>
              <a:rPr lang="pt-BR" sz="1100" dirty="0">
                <a:hlinkClick r:id="rId11"/>
              </a:rPr>
              <a:t>http://www.tfsimon.com/Max-Svabinsky.html</a:t>
            </a:r>
            <a:endParaRPr lang="cs-CZ" sz="1100" dirty="0"/>
          </a:p>
          <a:p>
            <a:pPr>
              <a:buFont typeface="+mj-lt"/>
              <a:buAutoNum type="arabicPeriod" startAt="11"/>
            </a:pPr>
            <a:r>
              <a:rPr lang="cs-CZ" sz="1100" b="1" dirty="0"/>
              <a:t>M. Švabinský –  Jiří z Poděbrad: </a:t>
            </a:r>
            <a:r>
              <a:rPr lang="en-US" sz="1100" dirty="0"/>
              <a:t>ACOMA. </a:t>
            </a:r>
            <a:r>
              <a:rPr lang="en-US" sz="1100" i="1" dirty="0"/>
              <a:t>http://commons.wikimedia.org</a:t>
            </a:r>
            <a:r>
              <a:rPr lang="en-US" sz="1100" dirty="0"/>
              <a:t> [online]. [cit. 10.4.2013]. Dostupný pod licencí Creative Commons Attribution-Share Alike 3.0 na WWW: </a:t>
            </a:r>
            <a:r>
              <a:rPr lang="en-US" sz="1100" dirty="0">
                <a:hlinkClick r:id="rId12"/>
              </a:rPr>
              <a:t>http://commons.wikimedia.org/wiki/File:Podebrad.jpg?uselang=cs</a:t>
            </a:r>
            <a:endParaRPr lang="cs-CZ" sz="1100" dirty="0"/>
          </a:p>
          <a:p>
            <a:pPr>
              <a:buFont typeface="+mj-lt"/>
              <a:buAutoNum type="arabicPeriod" startAt="11"/>
            </a:pPr>
            <a:r>
              <a:rPr lang="cs-CZ" sz="1100" b="1" dirty="0"/>
              <a:t>M. Švabinský – Vitráž v chrámu </a:t>
            </a:r>
            <a:r>
              <a:rPr lang="cs-CZ" sz="1100" b="1" dirty="0" err="1"/>
              <a:t>sv.Víta</a:t>
            </a:r>
            <a:r>
              <a:rPr lang="cs-CZ" sz="1100" b="1" dirty="0"/>
              <a:t>: </a:t>
            </a:r>
            <a:r>
              <a:rPr lang="cs-CZ" sz="1100" dirty="0"/>
              <a:t>ACOMA. http://commons.wikimedia.org [online]. [cit. 10.4.2013]. Dostupný pod licencí Creative Commons Attribution-Share </a:t>
            </a:r>
            <a:r>
              <a:rPr lang="cs-CZ" sz="1100" dirty="0" err="1"/>
              <a:t>Alike</a:t>
            </a:r>
            <a:r>
              <a:rPr lang="cs-CZ" sz="1100" dirty="0"/>
              <a:t> 3.0 na WWW: </a:t>
            </a:r>
            <a:r>
              <a:rPr lang="cs-CZ" sz="1100" dirty="0">
                <a:hlinkClick r:id="rId13"/>
              </a:rPr>
              <a:t>http://commons.wikimedia.org/wiki/File:Vitraz_tri.jpg?uselang=cs</a:t>
            </a:r>
            <a:endParaRPr lang="cs-CZ" sz="1100" dirty="0"/>
          </a:p>
          <a:p>
            <a:pPr>
              <a:buFont typeface="+mj-lt"/>
              <a:buAutoNum type="arabicPeriod" startAt="11"/>
            </a:pPr>
            <a:r>
              <a:rPr lang="cs-CZ" sz="1100" b="1" dirty="0"/>
              <a:t>M. Švabinský –  Karel IV: </a:t>
            </a:r>
            <a:r>
              <a:rPr lang="cs-CZ" sz="1100" dirty="0"/>
              <a:t>KOZÁK, Martin. http://commons.wikimedia.org [online]. [cit. 11.4.2013]. Dostupný pod licencí public domain na WWW: </a:t>
            </a:r>
            <a:r>
              <a:rPr lang="cs-CZ" sz="1100" dirty="0">
                <a:hlinkClick r:id="rId14"/>
              </a:rPr>
              <a:t>http://commons.wikimedia.org/wiki/File:Karel4_kozak.jpg?uselang=ru</a:t>
            </a:r>
            <a:r>
              <a:rPr lang="pt-BR" sz="1100" dirty="0">
                <a:hlinkClick r:id="rId14"/>
              </a:rPr>
              <a:t>/</a:t>
            </a:r>
            <a:endParaRPr lang="cs-CZ" sz="1100" dirty="0"/>
          </a:p>
          <a:p>
            <a:pPr>
              <a:buFont typeface="+mj-lt"/>
              <a:buAutoNum type="arabicPeriod" startAt="11"/>
            </a:pPr>
            <a:r>
              <a:rPr lang="cs-CZ" sz="1100" b="1" dirty="0"/>
              <a:t>Motýl: </a:t>
            </a:r>
            <a:r>
              <a:rPr lang="pt-BR" sz="1100" dirty="0"/>
              <a:t>AUTOR NEUVEDEN. </a:t>
            </a:r>
            <a:r>
              <a:rPr lang="pt-BR" sz="1100" i="1" dirty="0"/>
              <a:t>http://picasaweb.google.com</a:t>
            </a:r>
            <a:r>
              <a:rPr lang="pt-BR" sz="1100" dirty="0"/>
              <a:t> [online]. [cit. 20.8.2013]. Dostupný na WWW: </a:t>
            </a:r>
            <a:r>
              <a:rPr lang="pt-BR" sz="1100" dirty="0">
                <a:hlinkClick r:id="rId15"/>
              </a:rPr>
              <a:t>http://picasaweb.google.com/lh/photo/BI-uHRNrDnKsxwcFF2Awb2a--VBGWB_TZEF_meDP0wY</a:t>
            </a:r>
            <a:endParaRPr lang="cs-CZ" sz="1100" dirty="0"/>
          </a:p>
          <a:p>
            <a:pPr>
              <a:buFont typeface="+mj-lt"/>
              <a:buAutoNum type="arabicPeriod" startAt="11"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446748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k opakování: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928613"/>
            <a:ext cx="8712968" cy="5884763"/>
          </a:xfrm>
        </p:spPr>
        <p:txBody>
          <a:bodyPr/>
          <a:lstStyle/>
          <a:p>
            <a:pPr>
              <a:buFont typeface="+mj-lt"/>
              <a:buAutoNum type="alphaUcPeriod"/>
            </a:pPr>
            <a:r>
              <a:rPr lang="cs-CZ" b="1" dirty="0"/>
              <a:t>P. Gauguin </a:t>
            </a:r>
            <a:r>
              <a:rPr lang="cs-CZ" b="1" dirty="0" smtClean="0"/>
              <a:t>– Vidění </a:t>
            </a:r>
            <a:r>
              <a:rPr lang="cs-CZ" b="1" dirty="0"/>
              <a:t>po kázání: </a:t>
            </a:r>
            <a:r>
              <a:rPr lang="cs-CZ" dirty="0"/>
              <a:t>AUTOR NEUVEDEN. http://cs.wikipedia.org [online]. [cit. 11.2.2013]. Dostupný pod licencí public domain na WWW: </a:t>
            </a:r>
            <a:r>
              <a:rPr lang="cs-CZ" dirty="0">
                <a:hlinkClick r:id="rId2"/>
              </a:rPr>
              <a:t>http://cs.wikipedia.org/wiki/Soubor:Paul_Gauguin_137.jpg</a:t>
            </a:r>
            <a:endParaRPr lang="cs-CZ" dirty="0"/>
          </a:p>
          <a:p>
            <a:pPr>
              <a:buFont typeface="+mj-lt"/>
              <a:buAutoNum type="alphaUcPeriod"/>
            </a:pPr>
            <a:r>
              <a:rPr lang="cs-CZ" b="1" dirty="0"/>
              <a:t>G. Moreau – Salome tančící před Herodesem: </a:t>
            </a:r>
            <a:r>
              <a:rPr lang="cs-CZ" dirty="0"/>
              <a:t>AUTOR NEUVEDEN. </a:t>
            </a:r>
            <a:r>
              <a:rPr lang="cs-CZ" i="1" dirty="0"/>
              <a:t>http://de.wikipedia.org</a:t>
            </a:r>
            <a:r>
              <a:rPr lang="cs-CZ" dirty="0"/>
              <a:t> [online]. [cit. 6.4.2013]. Dostupný pod licencí public domain na WWW: </a:t>
            </a:r>
            <a:r>
              <a:rPr lang="cs-CZ" dirty="0">
                <a:hlinkClick r:id="rId3"/>
              </a:rPr>
              <a:t>http://de.wikipedia.org/w/index.php?title=Datei:Moreau-Salome.jpg&amp;filetimestamp=20050408171639</a:t>
            </a:r>
            <a:endParaRPr lang="cs-CZ" dirty="0"/>
          </a:p>
          <a:p>
            <a:pPr>
              <a:buFont typeface="+mj-lt"/>
              <a:buAutoNum type="alphaUcPeriod"/>
            </a:pPr>
            <a:r>
              <a:rPr lang="cs-CZ" b="1" dirty="0"/>
              <a:t>O. Redon – Kyklop: </a:t>
            </a:r>
            <a:r>
              <a:rPr lang="cs-CZ" dirty="0"/>
              <a:t>AUTOR </a:t>
            </a:r>
            <a:r>
              <a:rPr lang="cs-CZ" dirty="0" smtClean="0"/>
              <a:t>NEUVEDEN</a:t>
            </a:r>
            <a:r>
              <a:rPr lang="cs-CZ" dirty="0"/>
              <a:t>. </a:t>
            </a:r>
            <a:r>
              <a:rPr lang="cs-CZ" i="1" dirty="0"/>
              <a:t>https://commons.wikimedia.org</a:t>
            </a:r>
            <a:r>
              <a:rPr lang="cs-CZ" dirty="0"/>
              <a:t> [online]. [cit. 6.4.2013]. Dostupný pod licencí public domain na WWW: </a:t>
            </a:r>
            <a:r>
              <a:rPr lang="cs-CZ" dirty="0">
                <a:hlinkClick r:id="rId4"/>
              </a:rPr>
              <a:t>http://commons.wikimedia.org/wiki/File:Redon.cyclops.jpg?uselang=cs</a:t>
            </a:r>
            <a:endParaRPr lang="cs-CZ" dirty="0"/>
          </a:p>
          <a:p>
            <a:pPr>
              <a:buFont typeface="+mj-lt"/>
              <a:buAutoNum type="alphaUcPeriod"/>
            </a:pPr>
            <a:r>
              <a:rPr lang="cs-CZ" b="1" dirty="0"/>
              <a:t>O. Redon – Zavřené oči: </a:t>
            </a:r>
            <a:r>
              <a:rPr lang="cs-CZ" dirty="0"/>
              <a:t>AUTOR NEUVEDEN. </a:t>
            </a:r>
            <a:r>
              <a:rPr lang="cs-CZ" i="1" dirty="0"/>
              <a:t>https://commons.wikimedia.org</a:t>
            </a:r>
            <a:r>
              <a:rPr lang="cs-CZ" dirty="0"/>
              <a:t> [online]. [cit. 6.4.2013]. Dostupný pod licencí public domain na WWW: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commons.wikimedia.org/wiki/File:Redon.yeux-clos.jpg?uselang=cs</a:t>
            </a:r>
            <a:endParaRPr lang="cs-CZ" dirty="0" smtClean="0"/>
          </a:p>
          <a:p>
            <a:pPr>
              <a:buFont typeface="+mj-lt"/>
              <a:buAutoNum type="alphaUcPeriod"/>
            </a:pPr>
            <a:r>
              <a:rPr lang="cs-CZ" b="1" dirty="0" smtClean="0"/>
              <a:t>Puvis </a:t>
            </a:r>
            <a:r>
              <a:rPr lang="cs-CZ" b="1" dirty="0"/>
              <a:t>de Chavannes </a:t>
            </a:r>
            <a:r>
              <a:rPr lang="cs-CZ" b="1" dirty="0" smtClean="0"/>
              <a:t>– Chudý </a:t>
            </a:r>
            <a:r>
              <a:rPr lang="cs-CZ" b="1" dirty="0"/>
              <a:t>rybář: </a:t>
            </a:r>
            <a:r>
              <a:rPr lang="cs-CZ" dirty="0"/>
              <a:t>AUTOR NEUVEDEN. </a:t>
            </a:r>
            <a:r>
              <a:rPr lang="cs-CZ" i="1" dirty="0"/>
              <a:t>https://commons.wikimedia.org</a:t>
            </a:r>
            <a:r>
              <a:rPr lang="cs-CZ" dirty="0"/>
              <a:t> [online]. [cit. 6.4.2013]. Dostupný pod licencí public domain na WWW: </a:t>
            </a:r>
            <a:r>
              <a:rPr lang="cs-CZ" dirty="0">
                <a:hlinkClick r:id="rId6"/>
              </a:rPr>
              <a:t>http://commons.wikimedia.org/wiki/File:Pierre_Puvis_de_Chavannes_-_The_Poor_Fisherman_-_</a:t>
            </a:r>
            <a:r>
              <a:rPr lang="cs-CZ" dirty="0" smtClean="0">
                <a:hlinkClick r:id="rId6"/>
              </a:rPr>
              <a:t>Google_Art_Project.jpg</a:t>
            </a:r>
            <a:endParaRPr lang="cs-CZ" dirty="0" smtClean="0"/>
          </a:p>
          <a:p>
            <a:pPr>
              <a:buFont typeface="+mj-lt"/>
              <a:buAutoNum type="alphaUcPeriod"/>
            </a:pPr>
            <a:r>
              <a:rPr lang="cs-CZ" b="1" dirty="0"/>
              <a:t>O. Redon – Ve snu: </a:t>
            </a:r>
            <a:r>
              <a:rPr lang="cs-CZ" dirty="0"/>
              <a:t>AUTOR NEUVEDEN. </a:t>
            </a:r>
            <a:r>
              <a:rPr lang="cs-CZ" i="1" dirty="0"/>
              <a:t>https://commons.wikimedia.org</a:t>
            </a:r>
            <a:r>
              <a:rPr lang="cs-CZ" dirty="0"/>
              <a:t> [online]. [cit. 6.4.2013]. Dostupný pod licencí public domain na WWW: </a:t>
            </a:r>
            <a:r>
              <a:rPr lang="cs-CZ" dirty="0">
                <a:hlinkClick r:id="rId7"/>
              </a:rPr>
              <a:t>http://commons.wikimedia.org/wiki/File:Redon.eye-balloon.jpg?uselang=cs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5953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Tento materiál je určen k interaktivní výuce.</a:t>
            </a:r>
            <a:endParaRPr lang="cs-CZ" sz="4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4615308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3477</TotalTime>
  <Words>1230</Words>
  <Application>Microsoft Office PowerPoint</Application>
  <PresentationFormat>On-screen Show (4:3)</PresentationFormat>
  <Paragraphs>177</Paragraphs>
  <Slides>27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2" baseType="lpstr">
      <vt:lpstr>Arial</vt:lpstr>
      <vt:lpstr>Book Antiqua</vt:lpstr>
      <vt:lpstr>Calibri</vt:lpstr>
      <vt:lpstr>Wingdings</vt:lpstr>
      <vt:lpstr>Motiv sady Office</vt:lpstr>
      <vt:lpstr>PowerPoint Presentation</vt:lpstr>
      <vt:lpstr>ANOTACE</vt:lpstr>
      <vt:lpstr>PowerPoint Presentation</vt:lpstr>
      <vt:lpstr>PowerPoint Presentation</vt:lpstr>
      <vt:lpstr>Připomeňte, co již víte o symbolismu v českém malířství:</vt:lpstr>
      <vt:lpstr>1.</vt:lpstr>
      <vt:lpstr>2.</vt:lpstr>
      <vt:lpstr>3.</vt:lpstr>
      <vt:lpstr>4.</vt:lpstr>
      <vt:lpstr>5.</vt:lpstr>
      <vt:lpstr>Úkol:</vt:lpstr>
      <vt:lpstr>Odpovězte na otázky:</vt:lpstr>
      <vt:lpstr>František Kupka  (1871 – 1957)</vt:lpstr>
      <vt:lpstr>Vlna, 1902</vt:lpstr>
      <vt:lpstr>Cesta ticha, 1903</vt:lpstr>
      <vt:lpstr>Autoportrét, 1905</vt:lpstr>
      <vt:lpstr>Babylon, 1906</vt:lpstr>
      <vt:lpstr>Autoportrét s manželkou, 1908</vt:lpstr>
      <vt:lpstr>Max Švabinský (1873 – 1962) </vt:lpstr>
      <vt:lpstr>Chudý kraj, 1899</vt:lpstr>
      <vt:lpstr>Splynutí duší</vt:lpstr>
      <vt:lpstr>Vitráž – chrám sv. Víta, Praha</vt:lpstr>
      <vt:lpstr>PowerPoint Presentation</vt:lpstr>
      <vt:lpstr>Resumé obsahu dokumentu:</vt:lpstr>
      <vt:lpstr>Citace:</vt:lpstr>
      <vt:lpstr>Citace k opakování:</vt:lpstr>
      <vt:lpstr>Tento materiál je určen k interaktivní výuce.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Symbolismus</dc:title>
  <cp:lastModifiedBy>Marcela Jelínková</cp:lastModifiedBy>
  <cp:revision>242</cp:revision>
  <dcterms:modified xsi:type="dcterms:W3CDTF">2013-08-24T09:43:46Z</dcterms:modified>
</cp:coreProperties>
</file>