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71" r:id="rId2"/>
    <p:sldId id="372" r:id="rId3"/>
    <p:sldId id="449" r:id="rId4"/>
    <p:sldId id="447" r:id="rId5"/>
    <p:sldId id="380" r:id="rId6"/>
    <p:sldId id="315" r:id="rId7"/>
    <p:sldId id="408" r:id="rId8"/>
    <p:sldId id="317" r:id="rId9"/>
    <p:sldId id="350" r:id="rId10"/>
    <p:sldId id="411" r:id="rId11"/>
    <p:sldId id="409" r:id="rId12"/>
    <p:sldId id="319" r:id="rId13"/>
    <p:sldId id="410" r:id="rId14"/>
    <p:sldId id="413" r:id="rId15"/>
    <p:sldId id="414" r:id="rId16"/>
    <p:sldId id="321" r:id="rId17"/>
    <p:sldId id="320" r:id="rId18"/>
    <p:sldId id="412" r:id="rId19"/>
    <p:sldId id="318" r:id="rId20"/>
    <p:sldId id="323" r:id="rId21"/>
    <p:sldId id="419" r:id="rId22"/>
    <p:sldId id="417" r:id="rId23"/>
    <p:sldId id="420" r:id="rId24"/>
    <p:sldId id="425" r:id="rId25"/>
    <p:sldId id="326" r:id="rId26"/>
    <p:sldId id="426" r:id="rId27"/>
    <p:sldId id="428" r:id="rId28"/>
    <p:sldId id="430" r:id="rId29"/>
    <p:sldId id="431" r:id="rId30"/>
    <p:sldId id="448" r:id="rId31"/>
    <p:sldId id="376" r:id="rId32"/>
    <p:sldId id="415" r:id="rId33"/>
    <p:sldId id="418" r:id="rId34"/>
    <p:sldId id="444" r:id="rId35"/>
    <p:sldId id="446" r:id="rId36"/>
    <p:sldId id="375" r:id="rId3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1"/>
    <a:srgbClr val="FFFF99"/>
    <a:srgbClr val="007033"/>
    <a:srgbClr val="0BA94B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0711" autoAdjust="0"/>
  </p:normalViewPr>
  <p:slideViewPr>
    <p:cSldViewPr>
      <p:cViewPr varScale="1">
        <p:scale>
          <a:sx n="80" d="100"/>
          <a:sy n="80" d="100"/>
        </p:scale>
        <p:origin x="165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DDF52-4551-4F97-8CD4-52E5025EB05B}" type="datetimeFigureOut">
              <a:rPr lang="cs-CZ" smtClean="0"/>
              <a:t>24. 8. 2013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86949-161D-4909-9374-721FF12F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61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24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B47504E-8CB8-41EB-8BE1-9C67760583B0}" type="slidenum">
              <a:rPr lang="cs-CZ" sz="1200">
                <a:latin typeface="Arial" pitchFamily="34" charset="0"/>
              </a:rPr>
              <a:pPr/>
              <a:t>1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859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34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BE8C4A-6D24-4FE5-847F-55FEBD89DA46}" type="slidenum">
              <a:rPr lang="cs-CZ" sz="1200">
                <a:latin typeface="Arial" pitchFamily="34" charset="0"/>
              </a:rPr>
              <a:pPr/>
              <a:t>2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59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4268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014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415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660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http://vintage-rama.blogspot.cz/2012/09/vojtech-preissig.html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812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979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 Litomyšlí Váchala spojil místní rodák, knihovník, tiskař a sběratel Josef </a:t>
            </a:r>
            <a:r>
              <a:rPr lang="cs-CZ" dirty="0" err="1" smtClean="0"/>
              <a:t>Portman</a:t>
            </a:r>
            <a:r>
              <a:rPr lang="cs-CZ" dirty="0" smtClean="0"/>
              <a:t>, který byl velkým obdivovatelem jeho díla. Ač neměl příliš peněz, roku 1920 Váchalovi směle navrhl, zda by mu nevyzdobil dům.</a:t>
            </a:r>
          </a:p>
          <a:p>
            <a:r>
              <a:rPr lang="cs-CZ" dirty="0" smtClean="0"/>
              <a:t>A Váchal během čtyř let proměnil dvě místnosti </a:t>
            </a:r>
            <a:r>
              <a:rPr lang="cs-CZ" dirty="0" err="1" smtClean="0"/>
              <a:t>Portmanova</a:t>
            </a:r>
            <a:r>
              <a:rPr lang="cs-CZ" dirty="0" smtClean="0"/>
              <a:t> domku na </a:t>
            </a:r>
            <a:r>
              <a:rPr lang="cs-CZ" dirty="0" err="1" smtClean="0"/>
              <a:t>Záhradi</a:t>
            </a:r>
            <a:r>
              <a:rPr lang="cs-CZ" dirty="0" smtClean="0"/>
              <a:t> ve fascinující artefakt pokrytý divokými fantaziemi od stěn až po strop včetně vyřezávaného a polychromovaného nábytku (postel, potravinová a knihovní skříň, stůl s židlemi...). Je plný ďáblů, skřetů, strašidel a podobných příšer a celkem zabírá plochu devadesáti metrů čtverečních.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264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759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726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52DEF-7C38-4D68-ADE5-0AD30D73F21F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A85BB-4071-4057-8CEB-C0D404AD93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240-2E19-4FF6-9D3F-7D2C03F385F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9787-4433-4F80-936F-6C02ECBCE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utoUpdateAnimBg="0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áze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/>
          <a:lstStyle>
            <a:lvl1pPr marL="457200" indent="-457200">
              <a:buFontTx/>
              <a:buBlip>
                <a:blip r:embed="rId2"/>
              </a:buBlip>
              <a:defRPr/>
            </a:lvl1pPr>
          </a:lstStyle>
          <a:p>
            <a:pPr lvl="0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240-2E19-4FF6-9D3F-7D2C03F385F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9787-4433-4F80-936F-6C02ECBCE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1454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5BFB3E-882A-4CF9-9041-B3B74E8C01D8}" type="datetimeFigureOut">
              <a:rPr lang="cs-CZ" smtClean="0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D5C071-FB7E-4472-80F2-15C8C9C850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74883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362B2-F4C0-4311-8773-EB414282EBA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8ABA6-58BE-47B9-BE9A-529EF82FE5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1CB16-2180-40F6-8DE3-8236CC116182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84D9B-5383-4A60-89FD-FD5171C3A8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66848-65A3-4E96-81B1-CAEB83DCA2AC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1C92C-1640-4AA9-A8B6-E715E6865C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FC0CE-C630-4643-8F98-6F18C48D4493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92AB7-DD37-41D8-BD76-D52C24CA8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/>
          <a:lstStyle>
            <a:lvl1pPr>
              <a:defRPr sz="320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nadpisů</a:t>
            </a:r>
            <a:r>
              <a:rPr lang="en-US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251520" y="836712"/>
            <a:ext cx="8712968" cy="5884763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400"/>
            </a:lvl1pPr>
            <a:lvl2pPr marL="971550" indent="-514350">
              <a:buFont typeface="+mj-lt"/>
              <a:buAutoNum type="arabicPeriod"/>
              <a:defRPr/>
            </a:lvl2pPr>
            <a:lvl3pPr marL="1371600" indent="-457200">
              <a:buFont typeface="+mj-lt"/>
              <a:buAutoNum type="arabicPeriod"/>
              <a:defRPr/>
            </a:lvl3pPr>
            <a:lvl4pPr marL="1828800" indent="-457200">
              <a:buFont typeface="+mj-lt"/>
              <a:buAutoNum type="arabicPeriod"/>
              <a:defRPr/>
            </a:lvl4pPr>
            <a:lvl5pPr marL="2286000" indent="-457200">
              <a:buFont typeface="+mj-lt"/>
              <a:buAutoNum type="arabicPeriod"/>
              <a:defRPr/>
            </a:lvl5pPr>
          </a:lstStyle>
          <a:p>
            <a:pPr lvl="0"/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styly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textu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46EA4-F8AB-4513-9792-F68E70AAA42D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0F6C-BDC2-44A8-80BE-EC380091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070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9EE4-B4E7-4FBB-A3F4-E2F3A5A420CA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9D5FA-896C-4A5D-A557-531D6CC34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542B0-C846-4F04-88A4-1F25F9102BEF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28A95-1E03-44F5-8E86-56A9B205DF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CC169-32D8-414D-ADD1-9783B3C7FC24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59B57-92B0-4E0D-BAC1-1B110F9933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D507E-5DE4-4200-B10E-5C2F131A66A0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15AB7-2201-491C-A228-2F97BA876A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5CA3-133D-4217-9919-F8A8CD38181A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48CCD-CC53-475A-943A-9FB679E050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nadpisů</a:t>
            </a:r>
            <a:r>
              <a:rPr lang="en-US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46EA4-F8AB-4513-9792-F68E70AAA42D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0F6C-BDC2-44A8-80BE-EC380091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B3FC8-3BC3-4DAD-AAB6-FF4A21DACB90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D9B9-F48D-48FB-8177-A18DD78D16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2">
                <a:tint val="40000"/>
                <a:satMod val="350000"/>
              </a:schemeClr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5BFB3E-882A-4CF9-9041-B3B74E8C01D8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D5C071-FB7E-4472-80F2-15C8C9C850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4" r:id="rId3"/>
    <p:sldLayoutId id="2147483665" r:id="rId4"/>
    <p:sldLayoutId id="2147483651" r:id="rId5"/>
    <p:sldLayoutId id="2147483652" r:id="rId6"/>
    <p:sldLayoutId id="2147483653" r:id="rId7"/>
    <p:sldLayoutId id="2147483654" r:id="rId8"/>
    <p:sldLayoutId id="2147483663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ivysilani/10315082629-kulturama/213411058150002/obsah/239236-vystava-del-jana-zrzaveho-a-publikace-o-jeho-tvorbe/" TargetMode="External"/><Relationship Id="rId2" Type="http://schemas.openxmlformats.org/officeDocument/2006/relationships/hyperlink" Target="http://www.ceskatelevize.cz:8001/ct24/kultura/206120-zrzavy-v-ostrave-sfaral-i-maloval-pristupte-na-jeho-bozskou-hru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ceskatelevize.cz/ivysilani/10123096165-artmix/213562229000001/obsah/240140-jan-zrzavy/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ickr.com/photos/kraftgenie/4765052992/" TargetMode="External"/><Relationship Id="rId13" Type="http://schemas.openxmlformats.org/officeDocument/2006/relationships/hyperlink" Target="http://www.galerie-narodni.cz/predmety/1907/1s.jpg" TargetMode="External"/><Relationship Id="rId3" Type="http://schemas.openxmlformats.org/officeDocument/2006/relationships/hyperlink" Target="http://zebry.cz/cmelakasvet.cz/wp-content/obrazky/2007/c2-rijen/m1.jpg" TargetMode="External"/><Relationship Id="rId7" Type="http://schemas.openxmlformats.org/officeDocument/2006/relationships/hyperlink" Target="http://www.flickr.com/photos/hisgett/2556803352/in/photostream/" TargetMode="External"/><Relationship Id="rId12" Type="http://schemas.openxmlformats.org/officeDocument/2006/relationships/hyperlink" Target="http://1.bp.blogspot.com/-MAsS7GB8OOE/T373x-ppaAI/AAAAAAAABHc/kDVYjoEMa_4/s1600/4970461-jan-zrzavy-haldy-1933.jpg" TargetMode="External"/><Relationship Id="rId2" Type="http://schemas.openxmlformats.org/officeDocument/2006/relationships/hyperlink" Target="http://bohuslavbrouk.wordpress.com/2010/10/20/malir-jan-zrzavy-o-broukovi/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artmagazin.eu/galerie-vytvarniku/img:-121.jan-zrzavy-1890-1977-obrazy-kresby-ilustrace.htm" TargetMode="External"/><Relationship Id="rId11" Type="http://schemas.openxmlformats.org/officeDocument/2006/relationships/hyperlink" Target="http://i.lidovky.cz/12/121/lnorg/BTT47a546_haldyII.JPG" TargetMode="External"/><Relationship Id="rId5" Type="http://schemas.openxmlformats.org/officeDocument/2006/relationships/hyperlink" Target="http://www.ceskatelevize.cz:8001/ct24/kultura/206120-zrzavy-v-ostrave-sfaral-i-maloval-pristupte-na-jeho-bozskou-hru/" TargetMode="External"/><Relationship Id="rId10" Type="http://schemas.openxmlformats.org/officeDocument/2006/relationships/hyperlink" Target="http://www.flickr.com/photos/hisgett/2555975509/" TargetMode="External"/><Relationship Id="rId4" Type="http://schemas.openxmlformats.org/officeDocument/2006/relationships/hyperlink" Target="http://www.artbohemia.cz/img/zrzavy-jan/19536-udolismutku19081.jpg" TargetMode="External"/><Relationship Id="rId9" Type="http://schemas.openxmlformats.org/officeDocument/2006/relationships/hyperlink" Target="http://www.flickr.com/photos/kraftgenie/4765052992/sizes/m/in/photostream/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rold.cz/blog/wp-content/uploads/2012/04/vojtech-preissig-big.jpg" TargetMode="External"/><Relationship Id="rId13" Type="http://schemas.openxmlformats.org/officeDocument/2006/relationships/hyperlink" Target="http://www.reflex.cz/clanek/kultura-literatura/35557/v-ucte-vas-josef-vachal.html" TargetMode="External"/><Relationship Id="rId3" Type="http://schemas.openxmlformats.org/officeDocument/2006/relationships/hyperlink" Target="http://www.citem.cz/promus11/picture.php?url=images/4RG/O_97_Ev.jpg" TargetMode="External"/><Relationship Id="rId7" Type="http://schemas.openxmlformats.org/officeDocument/2006/relationships/hyperlink" Target="http://www.galerieart.cz/preissig_hrajici_jinoch.JPG" TargetMode="External"/><Relationship Id="rId12" Type="http://schemas.openxmlformats.org/officeDocument/2006/relationships/hyperlink" Target="http://www.galleryjk.cz/images/756.jpg" TargetMode="External"/><Relationship Id="rId2" Type="http://schemas.openxmlformats.org/officeDocument/2006/relationships/notesSlide" Target="../notesSlides/notesSlide10.xml"/><Relationship Id="rId16" Type="http://schemas.openxmlformats.org/officeDocument/2006/relationships/hyperlink" Target="http://cs.wikipedia.org/wiki/Soubor:Litomy%C5%A1l_-_Portmoneum_1.JPG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prostor-ad.cz/pruvodce/praha/sporilov/vytvarni/preissig.htm" TargetMode="External"/><Relationship Id="rId11" Type="http://schemas.openxmlformats.org/officeDocument/2006/relationships/hyperlink" Target="http://udu.ff.cuni.cz/soubory/galerie/01%20Cechy/Lahoda%20-%20ceske%20umeni%201907-1945/slides/68_Vojtech_Preissig.Pribeh%20lite%20linie%20I.1937.jpg" TargetMode="External"/><Relationship Id="rId5" Type="http://schemas.openxmlformats.org/officeDocument/2006/relationships/hyperlink" Target="http://archiv.ub.uni-heidelberg.de/ojs/index.php/transcultural/article/view/1928/1782" TargetMode="External"/><Relationship Id="rId15" Type="http://schemas.openxmlformats.org/officeDocument/2006/relationships/hyperlink" Target="http://www.galerieart.cz/vachal_demoni.JPG" TargetMode="External"/><Relationship Id="rId10" Type="http://schemas.openxmlformats.org/officeDocument/2006/relationships/hyperlink" Target="http://www.galerieart.cz/preissig_jaro_v_praze.JPG" TargetMode="External"/><Relationship Id="rId4" Type="http://schemas.openxmlformats.org/officeDocument/2006/relationships/hyperlink" Target="http://www.artplus.cz/web/uploads/image/zrzavy-zvestovani1.jpg" TargetMode="External"/><Relationship Id="rId9" Type="http://schemas.openxmlformats.org/officeDocument/2006/relationships/hyperlink" Target="http://www.galerie-narodni.cz/predmety/1662/1s.jpg" TargetMode="External"/><Relationship Id="rId14" Type="http://schemas.openxmlformats.org/officeDocument/2006/relationships/hyperlink" Target="http://www.artbohemia.cz/img/vachal-josef/6882-hudbaslepcu4.jpg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dyznudy.cz/getmedia/c3f6d58b-2926-495b-a757-d3760ec431e0/foto.aspx?width=690&amp;height=460&amp;crop=1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hyperlink" Target="http://picasaweb.google.com/lh/photo/BI-uHRNrDnKsxwcFF2Awb2a--VBGWB_TZEF_meDP0wY" TargetMode="External"/><Relationship Id="rId4" Type="http://schemas.openxmlformats.org/officeDocument/2006/relationships/hyperlink" Target="http://ptel.cz/wp-content/themes/advanced-newspaper202/timthumb.php?src=http://ptel.cz/wp-content/uploads/2013/05/litomysl-portmoneum.jpg&amp;q=90&amp;w=479&amp;zc=1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814014"/>
              </p:ext>
            </p:extLst>
          </p:nvPr>
        </p:nvGraphicFramePr>
        <p:xfrm>
          <a:off x="614363" y="2816225"/>
          <a:ext cx="8137525" cy="296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VY_32_INOVACE_05B_16_Symbolismus</a:t>
                      </a:r>
                      <a:r>
                        <a:rPr lang="cs-CZ" sz="18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v českém malířství III (Sursum)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pl-PL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</a:t>
                      </a:r>
                      <a:r>
                        <a:rPr lang="pl-PL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umění 19</a:t>
                      </a:r>
                      <a:r>
                        <a:rPr lang="pl-PL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06.04.2013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330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14660"/>
            <a:ext cx="8229600" cy="694060"/>
          </a:xfrm>
        </p:spPr>
        <p:txBody>
          <a:bodyPr/>
          <a:lstStyle/>
          <a:p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ANOTACE</a:t>
            </a:r>
            <a:endParaRPr lang="cs-CZ" sz="3600" dirty="0" smtClean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864" y="980728"/>
            <a:ext cx="8229600" cy="5400600"/>
          </a:xfrm>
        </p:spPr>
        <p:txBody>
          <a:bodyPr>
            <a:noAutofit/>
          </a:bodyPr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>
                <a:cs typeface="Arial" panose="020B0604020202020204" pitchFamily="34" charset="0"/>
              </a:rPr>
              <a:t>Prezentace je určena pro výklad, opakování a upevnění nového tématu z historie umění. Její součástí je motivační úkol pro interaktivní zapojení žáků do vyučovacího procesu.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Svým obsahem se zaměřuje na symbolismus v českém výtvarném umění na konci 19. a počátku 20. století, především </a:t>
            </a:r>
            <a:r>
              <a:rPr lang="cs-CZ" sz="1600" dirty="0">
                <a:cs typeface="Arial" panose="020B0604020202020204" pitchFamily="34" charset="0"/>
              </a:rPr>
              <a:t>na život a </a:t>
            </a:r>
            <a:r>
              <a:rPr lang="cs-CZ" sz="1600" dirty="0" smtClean="0">
                <a:cs typeface="Arial" panose="020B0604020202020204" pitchFamily="34" charset="0"/>
              </a:rPr>
              <a:t>dílo </a:t>
            </a:r>
            <a:r>
              <a:rPr lang="cs-CZ" sz="1600" dirty="0">
                <a:cs typeface="Arial" panose="020B0604020202020204" pitchFamily="34" charset="0"/>
              </a:rPr>
              <a:t>hlavních </a:t>
            </a:r>
            <a:r>
              <a:rPr lang="cs-CZ" sz="1600" dirty="0" smtClean="0">
                <a:cs typeface="Arial" panose="020B0604020202020204" pitchFamily="34" charset="0"/>
              </a:rPr>
              <a:t>představitelů z okruhu českého výtvarného </a:t>
            </a:r>
            <a:r>
              <a:rPr lang="cs-CZ" sz="1600" dirty="0">
                <a:cs typeface="Arial" panose="020B0604020202020204" pitchFamily="34" charset="0"/>
              </a:rPr>
              <a:t>a </a:t>
            </a:r>
            <a:r>
              <a:rPr lang="cs-CZ" sz="1600" dirty="0" smtClean="0">
                <a:cs typeface="Arial" panose="020B0604020202020204" pitchFamily="34" charset="0"/>
              </a:rPr>
              <a:t>literárního sdružení Sursum</a:t>
            </a:r>
            <a:r>
              <a:rPr lang="cs-CZ" sz="1600" dirty="0">
                <a:cs typeface="Arial" panose="020B0604020202020204" pitchFamily="34" charset="0"/>
              </a:rPr>
              <a:t>.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Navazuje na prezentaci o symbolismu v evropském a českém umění a doplňuje toto téma.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Na závěr výkladu s názornými ukázkami o nejvýznačnějším malířích sdružení Sursum je zařazena interaktivní část pro zopakování a upevnění probraného učiva (viz snímek č. 30). Žáci postupně odpovídají na 10 kontrolních otázek k tématu a kliknutím na snímek následně kontrolují správnost své odpovědi.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Prezentace je rovněž ve svém závěru doplněna o několik odkazů na zajímavé materiály k tématu na internetu, které lze v případě časové rezervy využít (snímek č. 32).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Látka </a:t>
            </a:r>
            <a:r>
              <a:rPr lang="cs-CZ" sz="1600" dirty="0">
                <a:cs typeface="Arial" panose="020B0604020202020204" pitchFamily="34" charset="0"/>
              </a:rPr>
              <a:t>je určena pro studenty 2</a:t>
            </a:r>
            <a:r>
              <a:rPr lang="cs-CZ" sz="1600" dirty="0" smtClean="0">
                <a:cs typeface="Arial" panose="020B0604020202020204" pitchFamily="34" charset="0"/>
              </a:rPr>
              <a:t>. </a:t>
            </a:r>
            <a:r>
              <a:rPr lang="cs-CZ" sz="1600" dirty="0">
                <a:cs typeface="Arial" panose="020B0604020202020204" pitchFamily="34" charset="0"/>
              </a:rPr>
              <a:t>ročníků </a:t>
            </a:r>
            <a:r>
              <a:rPr lang="cs-CZ" sz="1600" dirty="0" smtClean="0">
                <a:cs typeface="Arial" panose="020B0604020202020204" pitchFamily="34" charset="0"/>
              </a:rPr>
              <a:t>čtyřletého a 3. </a:t>
            </a:r>
            <a:r>
              <a:rPr lang="cs-CZ" sz="1600" dirty="0">
                <a:cs typeface="Arial" panose="020B0604020202020204" pitchFamily="34" charset="0"/>
              </a:rPr>
              <a:t>ročníků šestiletého gymnázia</a:t>
            </a:r>
            <a:r>
              <a:rPr lang="cs-CZ" sz="160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Může být využita i jako podklad pro samostatné studium žáků.</a:t>
            </a:r>
            <a:endParaRPr lang="cs-CZ" sz="1600" dirty="0">
              <a:cs typeface="Arial" panose="020B060402020202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b="1" dirty="0">
                <a:cs typeface="Arial" panose="020B0604020202020204" pitchFamily="34" charset="0"/>
              </a:rPr>
              <a:t>Vzdělávací cíle: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cs typeface="Arial" panose="020B0604020202020204" pitchFamily="34" charset="0"/>
              </a:rPr>
              <a:t>seznámit </a:t>
            </a:r>
            <a:r>
              <a:rPr lang="cs-CZ" sz="1600" dirty="0">
                <a:cs typeface="Arial" panose="020B0604020202020204" pitchFamily="34" charset="0"/>
              </a:rPr>
              <a:t>žáky </a:t>
            </a:r>
            <a:r>
              <a:rPr lang="cs-CZ" sz="1600" dirty="0" smtClean="0">
                <a:cs typeface="Arial" panose="020B0604020202020204" pitchFamily="34" charset="0"/>
              </a:rPr>
              <a:t>s takzvanou druhou vlnou symbolismu v českém malířství na počátku 20. století a dílem několika jeho významných představitelů z okruhu sdružení Sursum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cs typeface="Arial" panose="020B0604020202020204" pitchFamily="34" charset="0"/>
              </a:rPr>
              <a:t>zopakovat formou testu základní </a:t>
            </a:r>
            <a:r>
              <a:rPr lang="cs-CZ" sz="1600" dirty="0">
                <a:cs typeface="Arial" panose="020B0604020202020204" pitchFamily="34" charset="0"/>
              </a:rPr>
              <a:t>informace o </a:t>
            </a:r>
            <a:r>
              <a:rPr lang="cs-CZ" sz="1600" dirty="0" smtClean="0">
                <a:cs typeface="Arial" panose="020B0604020202020204" pitchFamily="34" charset="0"/>
              </a:rPr>
              <a:t>tomto směru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cs typeface="Arial" panose="020B0604020202020204" pitchFamily="34" charset="0"/>
              </a:rPr>
              <a:t>motivovat žáky k propojení nových poznatků s jejich předcházejícími znalostmi a zkušenostmi</a:t>
            </a:r>
          </a:p>
        </p:txBody>
      </p:sp>
    </p:spTree>
    <p:extLst>
      <p:ext uri="{BB962C8B-B14F-4D97-AF65-F5344CB8AC3E}">
        <p14:creationId xmlns:p14="http://schemas.microsoft.com/office/powerpoint/2010/main" val="5410281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515" y="4293096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278196" y="1700808"/>
            <a:ext cx="858760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8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SYMBOLISMUS</a:t>
            </a:r>
            <a:endParaRPr lang="cs-CZ" sz="88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4932040" y="580526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9461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2.22222E-6 L 0 -0.07222 " pathEditMode="relative" rAng="0" ptsTypes="AA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515" y="4293096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611560" y="1124744"/>
            <a:ext cx="7632849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SYMBOLISMUS V ČESKÉM MALÍŘSTVÍ III</a:t>
            </a:r>
            <a:endParaRPr lang="cs-CZ" sz="60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5004048" y="580526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8791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2.22222E-6 L 0 -0.07222 " pathEditMode="relative" rAng="0" ptsTypes="AA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5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Umělecké sdružení Sursum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latinského vzhůru</a:t>
            </a:r>
          </a:p>
          <a:p>
            <a:r>
              <a:rPr lang="cs-CZ" dirty="0" smtClean="0"/>
              <a:t>české </a:t>
            </a:r>
            <a:r>
              <a:rPr lang="cs-CZ" dirty="0"/>
              <a:t>výtvarné a literární </a:t>
            </a:r>
            <a:r>
              <a:rPr lang="cs-CZ" dirty="0" smtClean="0"/>
              <a:t>sdružení</a:t>
            </a:r>
          </a:p>
          <a:p>
            <a:r>
              <a:rPr lang="cs-CZ" dirty="0" smtClean="0"/>
              <a:t>v </a:t>
            </a:r>
            <a:r>
              <a:rPr lang="cs-CZ" dirty="0"/>
              <a:t>letech </a:t>
            </a:r>
            <a:r>
              <a:rPr lang="cs-CZ" dirty="0" smtClean="0"/>
              <a:t>1910 – 1912</a:t>
            </a:r>
          </a:p>
          <a:p>
            <a:r>
              <a:rPr lang="cs-CZ" dirty="0" smtClean="0"/>
              <a:t>druhá generace </a:t>
            </a:r>
            <a:r>
              <a:rPr lang="cs-CZ" dirty="0"/>
              <a:t>českých </a:t>
            </a:r>
            <a:r>
              <a:rPr lang="cs-CZ" dirty="0" smtClean="0"/>
              <a:t>symbolistů</a:t>
            </a:r>
          </a:p>
          <a:p>
            <a:r>
              <a:rPr lang="cs-CZ" dirty="0" smtClean="0"/>
              <a:t>chtěli </a:t>
            </a:r>
            <a:r>
              <a:rPr lang="cs-CZ" dirty="0"/>
              <a:t>zachytit stav duše a vnitřní niterné stavy </a:t>
            </a:r>
            <a:r>
              <a:rPr lang="cs-CZ" dirty="0" smtClean="0"/>
              <a:t>člověka</a:t>
            </a:r>
          </a:p>
          <a:p>
            <a:r>
              <a:rPr lang="cs-CZ" dirty="0"/>
              <a:t>kromě křesťanského mysticismu bylo sdružení silně ovlivněno i theosofií, </a:t>
            </a:r>
            <a:r>
              <a:rPr lang="cs-CZ" dirty="0" smtClean="0"/>
              <a:t>okultismem </a:t>
            </a:r>
            <a:r>
              <a:rPr lang="cs-CZ" dirty="0"/>
              <a:t>a </a:t>
            </a:r>
            <a:r>
              <a:rPr lang="cs-CZ" dirty="0" smtClean="0"/>
              <a:t>magií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6579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dirty="0" smtClean="0"/>
              <a:t>Jan Zrzavý</a:t>
            </a:r>
            <a:br>
              <a:rPr lang="cs-CZ" sz="4800" dirty="0" smtClean="0"/>
            </a:br>
            <a:r>
              <a:rPr lang="cs-CZ" sz="3200" b="0" dirty="0">
                <a:solidFill>
                  <a:schemeClr val="tx1"/>
                </a:solidFill>
              </a:rPr>
              <a:t> </a:t>
            </a:r>
            <a:r>
              <a:rPr lang="cs-CZ" sz="3200" b="0" dirty="0">
                <a:solidFill>
                  <a:schemeClr val="tx1"/>
                </a:solidFill>
                <a:effectLst/>
              </a:rPr>
              <a:t>(</a:t>
            </a:r>
            <a:r>
              <a:rPr lang="cs-CZ" sz="3200" b="0" dirty="0" smtClean="0">
                <a:solidFill>
                  <a:schemeClr val="tx1"/>
                </a:solidFill>
                <a:effectLst/>
              </a:rPr>
              <a:t>1890 – 1977)</a:t>
            </a:r>
            <a:endParaRPr lang="cs-CZ" sz="32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99680" y="1417638"/>
            <a:ext cx="5954822" cy="4525963"/>
          </a:xfrm>
        </p:spPr>
        <p:txBody>
          <a:bodyPr/>
          <a:lstStyle/>
          <a:p>
            <a:pPr eaLnBrk="1" hangingPunct="1"/>
            <a:r>
              <a:rPr lang="cs-CZ" dirty="0" smtClean="0"/>
              <a:t>významná </a:t>
            </a:r>
            <a:r>
              <a:rPr lang="cs-CZ" dirty="0"/>
              <a:t>postava českého výtvarného </a:t>
            </a:r>
            <a:r>
              <a:rPr lang="cs-CZ" dirty="0" smtClean="0"/>
              <a:t>umění</a:t>
            </a:r>
          </a:p>
          <a:p>
            <a:pPr eaLnBrk="1" hangingPunct="1"/>
            <a:r>
              <a:rPr lang="cs-CZ" dirty="0" smtClean="0"/>
              <a:t>člen skupiny Sursum</a:t>
            </a:r>
          </a:p>
          <a:p>
            <a:r>
              <a:rPr lang="cs-CZ" dirty="0"/>
              <a:t>různorodost námětů </a:t>
            </a:r>
          </a:p>
          <a:p>
            <a:pPr lvl="1"/>
            <a:r>
              <a:rPr lang="cs-CZ" dirty="0"/>
              <a:t>autoportréty, portréty, mýty a symbolické motivy ve figurálních kompozicích, náboženská témata, zátiší, ilustrace a scénografické práce, </a:t>
            </a:r>
            <a:r>
              <a:rPr lang="cs-CZ" dirty="0" smtClean="0"/>
              <a:t>grafika</a:t>
            </a:r>
          </a:p>
          <a:p>
            <a:pPr eaLnBrk="1" hangingPunct="1"/>
            <a:r>
              <a:rPr lang="cs-CZ" dirty="0" smtClean="0"/>
              <a:t>obdiv k dílu L. da Vinci, Mistra třeboňského a Julia Zeyera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6747072" y="3573016"/>
            <a:ext cx="2145408" cy="3289044"/>
            <a:chOff x="6372200" y="3276450"/>
            <a:chExt cx="2528887" cy="3699388"/>
          </a:xfrm>
        </p:grpSpPr>
        <p:pic>
          <p:nvPicPr>
            <p:cNvPr id="3074" name="Picture 2" descr="http://4.bp.blogspot.com/-kFfhggfGqok/UOXhKGDRQzI/AAAAAAAAEJM/nwRT6tPt_Bs/s1600/jan-zrzavy-1890-1977-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00" y="3276450"/>
              <a:ext cx="2472120" cy="332282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8532251" y="6560428"/>
              <a:ext cx="368836" cy="4154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</a:t>
              </a:r>
              <a:endParaRPr lang="cs-CZ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17468" y="274638"/>
            <a:ext cx="2103006" cy="3235662"/>
            <a:chOff x="6612050" y="260648"/>
            <a:chExt cx="2207997" cy="324921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12050" y="260648"/>
              <a:ext cx="2141050" cy="28803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ovéPole 1"/>
            <p:cNvSpPr txBox="1"/>
            <p:nvPr/>
          </p:nvSpPr>
          <p:spPr>
            <a:xfrm>
              <a:off x="8491519" y="3138987"/>
              <a:ext cx="328528" cy="3708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1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76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6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6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1" grpId="0"/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Údolí smutku, 1908 </a:t>
            </a:r>
          </a:p>
        </p:txBody>
      </p:sp>
      <p:pic>
        <p:nvPicPr>
          <p:cNvPr id="10242" name="Picture 2" descr="http://img1.ct24.cz/cache/900x507/article/43/4207/4206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84350"/>
            <a:ext cx="6467475" cy="4829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1"/>
          <p:cNvSpPr txBox="1"/>
          <p:nvPr/>
        </p:nvSpPr>
        <p:spPr>
          <a:xfrm>
            <a:off x="7452320" y="621352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8623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Nadpis 1"/>
          <p:cNvSpPr>
            <a:spLocks noGrp="1"/>
          </p:cNvSpPr>
          <p:nvPr>
            <p:ph type="title"/>
          </p:nvPr>
        </p:nvSpPr>
        <p:spPr>
          <a:xfrm>
            <a:off x="457200" y="71438"/>
            <a:ext cx="3466728" cy="2925514"/>
          </a:xfrm>
        </p:spPr>
        <p:txBody>
          <a:bodyPr/>
          <a:lstStyle/>
          <a:p>
            <a:pPr algn="l" eaLnBrk="1" hangingPunct="1"/>
            <a:r>
              <a:rPr lang="cs-CZ" dirty="0" smtClean="0"/>
              <a:t>Milenci (Posedlost), 1914</a:t>
            </a:r>
          </a:p>
        </p:txBody>
      </p:sp>
      <p:pic>
        <p:nvPicPr>
          <p:cNvPr id="2050" name="Picture 2" descr="http://1.bp.blogspot.com/-PCvNLuvarLY/UOb-n0-HT8I/AAAAAAAAEKI/oKxbpX9CXy4/s1600/Jan+Zrzav%25C3%25BD%252C+Milenci+-+Posedlost%252C+1914%252C+olej%252C+pl%25C3%25A1tno%252C+44+x+32+cm%252C+Galerie+v%25C3%25BDtvarn%25C3%25A9ho+um%25C4%259Bn%25C3%25AD+v+Ostrav%25C4%259B+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4066803" cy="57510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1"/>
          <p:cNvSpPr txBox="1"/>
          <p:nvPr/>
        </p:nvSpPr>
        <p:spPr>
          <a:xfrm>
            <a:off x="8363550" y="642804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 </a:t>
            </a:r>
            <a:r>
              <a:rPr lang="cs-CZ" sz="4800" dirty="0" smtClean="0">
                <a:solidFill>
                  <a:srgbClr val="007033"/>
                </a:solidFill>
              </a:rPr>
              <a:t>Meditace, 1915</a:t>
            </a:r>
          </a:p>
        </p:txBody>
      </p:sp>
      <p:pic>
        <p:nvPicPr>
          <p:cNvPr id="105475" name="Picture 3" descr="Meditac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655857" y="1448222"/>
            <a:ext cx="3832286" cy="4968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1"/>
          <p:cNvSpPr txBox="1"/>
          <p:nvPr/>
        </p:nvSpPr>
        <p:spPr>
          <a:xfrm>
            <a:off x="6275318" y="641677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Utrpení, 1916</a:t>
            </a:r>
            <a:endParaRPr lang="cs-CZ" dirty="0"/>
          </a:p>
        </p:txBody>
      </p:sp>
      <p:pic>
        <p:nvPicPr>
          <p:cNvPr id="6146" name="Picture 2" descr="http://farm4.staticflickr.com/3006/2556803352_b72a54993c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64" y="1417638"/>
            <a:ext cx="4055472" cy="4961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1"/>
          <p:cNvSpPr txBox="1"/>
          <p:nvPr/>
        </p:nvSpPr>
        <p:spPr>
          <a:xfrm>
            <a:off x="6275318" y="637917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69031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67925" y="764704"/>
            <a:ext cx="3142804" cy="1143000"/>
          </a:xfrm>
        </p:spPr>
        <p:txBody>
          <a:bodyPr/>
          <a:lstStyle/>
          <a:p>
            <a:r>
              <a:rPr lang="cs-CZ" dirty="0" smtClean="0"/>
              <a:t>Kristus</a:t>
            </a:r>
            <a:endParaRPr lang="cs-CZ" dirty="0"/>
          </a:p>
        </p:txBody>
      </p:sp>
      <p:pic>
        <p:nvPicPr>
          <p:cNvPr id="8194" name="Picture 2" descr="http://imgs.idnes.cz/show_aktual/A010205_KEL_ZELEZNY5_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75" y="2135768"/>
            <a:ext cx="3380457" cy="3708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1052736"/>
            <a:ext cx="4436751" cy="3662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itle 3"/>
          <p:cNvSpPr txBox="1">
            <a:spLocks/>
          </p:cNvSpPr>
          <p:nvPr/>
        </p:nvSpPr>
        <p:spPr bwMode="auto">
          <a:xfrm>
            <a:off x="4031432" y="4950296"/>
            <a:ext cx="511256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 Melancholie II, 1920</a:t>
            </a:r>
          </a:p>
        </p:txBody>
      </p:sp>
      <p:sp>
        <p:nvSpPr>
          <p:cNvPr id="6" name="TextovéPole 1"/>
          <p:cNvSpPr txBox="1"/>
          <p:nvPr/>
        </p:nvSpPr>
        <p:spPr>
          <a:xfrm>
            <a:off x="8507566" y="467220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" name="TextovéPole 1"/>
          <p:cNvSpPr txBox="1"/>
          <p:nvPr/>
        </p:nvSpPr>
        <p:spPr>
          <a:xfrm>
            <a:off x="3657181" y="581854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475668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Nadpis 1"/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Přítelkyně, 1923</a:t>
            </a:r>
          </a:p>
        </p:txBody>
      </p:sp>
      <p:pic>
        <p:nvPicPr>
          <p:cNvPr id="7170" name="Picture 2" descr="http://l.yimg.com/g/images/spaceou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367675" y="1235894"/>
            <a:ext cx="4508581" cy="5606521"/>
            <a:chOff x="2367675" y="1235894"/>
            <a:chExt cx="4508581" cy="5606521"/>
          </a:xfrm>
        </p:grpSpPr>
        <p:pic>
          <p:nvPicPr>
            <p:cNvPr id="7178" name="Picture 10" descr="http://farm4.staticflickr.com/3186/2556030549_6a4d795fa1_b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7675" y="1235894"/>
              <a:ext cx="4408649" cy="523718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1"/>
            <p:cNvSpPr txBox="1"/>
            <p:nvPr/>
          </p:nvSpPr>
          <p:spPr>
            <a:xfrm>
              <a:off x="6563350" y="647308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9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Krucemburk, 1923</a:t>
            </a:r>
            <a:endParaRPr lang="cs-CZ" dirty="0"/>
          </a:p>
        </p:txBody>
      </p:sp>
      <p:pic>
        <p:nvPicPr>
          <p:cNvPr id="5122" name="Picture 2" descr="http://farm4.staticflickr.com/3119/2555975509_1218a1e0ce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7638"/>
            <a:ext cx="6023099" cy="47467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1691680" y="1448579"/>
            <a:ext cx="6023099" cy="5146993"/>
            <a:chOff x="1691680" y="1448579"/>
            <a:chExt cx="6023099" cy="5146993"/>
          </a:xfrm>
        </p:grpSpPr>
        <p:pic>
          <p:nvPicPr>
            <p:cNvPr id="6" name="Picture 2" descr="http://farm4.staticflickr.com/3119/2555975509_1218a1e0ce_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1448579"/>
              <a:ext cx="6023099" cy="474672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1"/>
            <p:cNvSpPr txBox="1"/>
            <p:nvPr/>
          </p:nvSpPr>
          <p:spPr>
            <a:xfrm>
              <a:off x="7273633" y="622624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42796743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it-IT" dirty="0" smtClean="0"/>
              <a:t>San </a:t>
            </a:r>
            <a:r>
              <a:rPr lang="it-IT" dirty="0"/>
              <a:t>Salvatore, 1928</a:t>
            </a:r>
            <a:endParaRPr lang="cs-CZ" dirty="0"/>
          </a:p>
        </p:txBody>
      </p:sp>
      <p:grpSp>
        <p:nvGrpSpPr>
          <p:cNvPr id="3" name="Group 2"/>
          <p:cNvGrpSpPr/>
          <p:nvPr/>
        </p:nvGrpSpPr>
        <p:grpSpPr>
          <a:xfrm>
            <a:off x="1547664" y="1268760"/>
            <a:ext cx="6286500" cy="5198508"/>
            <a:chOff x="1547664" y="1268760"/>
            <a:chExt cx="6286500" cy="5198508"/>
          </a:xfrm>
        </p:grpSpPr>
        <p:pic>
          <p:nvPicPr>
            <p:cNvPr id="9218" name="Picture 2" descr="http://img1.ct24.cz/cache/900x507/article/43/4206/42059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1268760"/>
              <a:ext cx="6286500" cy="48291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4" name="TextovéPole 1"/>
            <p:cNvSpPr txBox="1"/>
            <p:nvPr/>
          </p:nvSpPr>
          <p:spPr>
            <a:xfrm>
              <a:off x="7380312" y="6097936"/>
              <a:ext cx="4240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11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9073225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Ostravské haldy II, 1933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81050" y="1417638"/>
            <a:ext cx="7581900" cy="5198508"/>
            <a:chOff x="781050" y="1417638"/>
            <a:chExt cx="7581900" cy="5198508"/>
          </a:xfrm>
        </p:grpSpPr>
        <p:pic>
          <p:nvPicPr>
            <p:cNvPr id="11266" name="Picture 2" descr="http://img1.ct24.cz/cache/900x507/article/43/4206/42060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050" y="1417638"/>
              <a:ext cx="7581900" cy="4829176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1"/>
            <p:cNvSpPr txBox="1"/>
            <p:nvPr/>
          </p:nvSpPr>
          <p:spPr>
            <a:xfrm>
              <a:off x="7921804" y="624681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12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4723766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pPr eaLnBrk="1" hangingPunct="1"/>
            <a:r>
              <a:rPr lang="cs-CZ" dirty="0" smtClean="0"/>
              <a:t>Haldy večer, 1933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238250" y="1563363"/>
            <a:ext cx="6734395" cy="4714916"/>
            <a:chOff x="1238250" y="1412776"/>
            <a:chExt cx="6734395" cy="4714916"/>
          </a:xfrm>
        </p:grpSpPr>
        <p:sp>
          <p:nvSpPr>
            <p:cNvPr id="4" name="TextovéPole 1"/>
            <p:cNvSpPr txBox="1"/>
            <p:nvPr/>
          </p:nvSpPr>
          <p:spPr>
            <a:xfrm>
              <a:off x="7531499" y="575836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13</a:t>
              </a:r>
              <a:endParaRPr lang="cs-CZ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38250" y="1412776"/>
              <a:ext cx="6667500" cy="43148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5143500" y="692696"/>
            <a:ext cx="3595103" cy="5841539"/>
            <a:chOff x="5072066" y="785794"/>
            <a:chExt cx="3595128" cy="5841637"/>
          </a:xfrm>
        </p:grpSpPr>
        <p:pic>
          <p:nvPicPr>
            <p:cNvPr id="81925" name="Picture 3" descr="C:\Documents and Settings\Jelinkova\Dokumenty\Marcela\Výtvarná výchova\4.19.století\6.Symbolismus\7.Česko\31.J.Zrzavý - Máří Magdalena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72066" y="785794"/>
              <a:ext cx="3429024" cy="53279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1926" name="Obdélník 4"/>
            <p:cNvSpPr>
              <a:spLocks noChangeArrowheads="1"/>
            </p:cNvSpPr>
            <p:nvPr/>
          </p:nvSpPr>
          <p:spPr bwMode="auto">
            <a:xfrm>
              <a:off x="5364664" y="6227314"/>
              <a:ext cx="3302530" cy="4001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000" b="1" dirty="0">
                  <a:latin typeface="Calibri" pitchFamily="34" charset="0"/>
                </a:rPr>
                <a:t> </a:t>
              </a:r>
              <a:r>
                <a:rPr lang="cs-CZ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15. Máří Magdalena, 1916</a:t>
              </a:r>
              <a:endParaRPr lang="cs-CZ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Skupina 7"/>
          <p:cNvGrpSpPr>
            <a:grpSpLocks/>
          </p:cNvGrpSpPr>
          <p:nvPr/>
        </p:nvGrpSpPr>
        <p:grpSpPr bwMode="auto">
          <a:xfrm>
            <a:off x="571501" y="642938"/>
            <a:ext cx="4143376" cy="6085521"/>
            <a:chOff x="428596" y="785793"/>
            <a:chExt cx="4143404" cy="6085626"/>
          </a:xfrm>
        </p:grpSpPr>
        <p:pic>
          <p:nvPicPr>
            <p:cNvPr id="81923" name="Picture 2" descr="C:\Documents and Settings\Jelinkova\Dokumenty\Marcela\Výtvarná výchova\4.19.století\6.Symbolismus\7.Česko\29.J.Zrzavý - Mácha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28596" y="785793"/>
              <a:ext cx="4143404" cy="533330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1924" name="Obdélník 6"/>
            <p:cNvSpPr>
              <a:spLocks noChangeArrowheads="1"/>
            </p:cNvSpPr>
            <p:nvPr/>
          </p:nvSpPr>
          <p:spPr bwMode="auto">
            <a:xfrm>
              <a:off x="810295" y="6163521"/>
              <a:ext cx="3618828" cy="707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cs-CZ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14.  </a:t>
              </a:r>
              <a:r>
                <a:rPr lang="cs-CZ" sz="2000" dirty="0">
                  <a:latin typeface="Arial" panose="020B0604020202020204" pitchFamily="34" charset="0"/>
                  <a:cs typeface="Arial" panose="020B0604020202020204" pitchFamily="34" charset="0"/>
                </a:rPr>
                <a:t>Imaginární podobizna Karla Hynka </a:t>
              </a:r>
              <a:r>
                <a:rPr lang="cs-CZ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Máchy, 1940</a:t>
              </a:r>
              <a:endParaRPr lang="cs-CZ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/>
          <a:lstStyle/>
          <a:p>
            <a:r>
              <a:rPr lang="cs-CZ" dirty="0"/>
              <a:t>Panna Maria, Archanděl </a:t>
            </a:r>
            <a:r>
              <a:rPr lang="cs-CZ" dirty="0" smtClean="0"/>
              <a:t>Gabriel, 1952</a:t>
            </a:r>
            <a:br>
              <a:rPr lang="cs-CZ" dirty="0" smtClean="0"/>
            </a:br>
            <a:r>
              <a:rPr lang="cs-CZ" dirty="0" smtClean="0"/>
              <a:t>(Zvěstování)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971600" y="1722935"/>
            <a:ext cx="7290391" cy="4833828"/>
            <a:chOff x="1115616" y="1722935"/>
            <a:chExt cx="7290391" cy="483382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15616" y="1722935"/>
              <a:ext cx="7200340" cy="44644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TextovéPole 1"/>
            <p:cNvSpPr txBox="1"/>
            <p:nvPr/>
          </p:nvSpPr>
          <p:spPr>
            <a:xfrm>
              <a:off x="7964861" y="6187431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16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2884312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Kleopatra, </a:t>
            </a:r>
            <a:r>
              <a:rPr lang="cs-CZ" dirty="0">
                <a:effectLst/>
              </a:rPr>
              <a:t> </a:t>
            </a:r>
            <a:r>
              <a:rPr lang="cs-CZ" dirty="0"/>
              <a:t>1942-1957</a:t>
            </a:r>
            <a:endParaRPr lang="cs-CZ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2489" y="1457144"/>
            <a:ext cx="3745455" cy="4996192"/>
          </a:xfrm>
        </p:spPr>
        <p:txBody>
          <a:bodyPr/>
          <a:lstStyle/>
          <a:p>
            <a:r>
              <a:rPr lang="cs-CZ" sz="2400" dirty="0" smtClean="0"/>
              <a:t>toto téma malíře </a:t>
            </a:r>
            <a:r>
              <a:rPr lang="cs-CZ" sz="2400" dirty="0"/>
              <a:t>pronásledovalo a provokovalo </a:t>
            </a:r>
            <a:r>
              <a:rPr lang="cs-CZ" sz="2400" dirty="0" smtClean="0"/>
              <a:t>– byl jím posedlý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rvní </a:t>
            </a:r>
            <a:r>
              <a:rPr lang="cs-CZ" sz="2400" dirty="0"/>
              <a:t>verze obrazu </a:t>
            </a:r>
            <a:r>
              <a:rPr lang="cs-CZ" sz="2400" dirty="0" smtClean="0"/>
              <a:t>je z </a:t>
            </a:r>
            <a:r>
              <a:rPr lang="cs-CZ" sz="2400" dirty="0"/>
              <a:t>roku </a:t>
            </a:r>
            <a:r>
              <a:rPr lang="cs-CZ" sz="2400" dirty="0" smtClean="0"/>
              <a:t>1919</a:t>
            </a:r>
          </a:p>
          <a:p>
            <a:pPr lvl="1"/>
            <a:r>
              <a:rPr lang="cs-CZ" sz="2000" dirty="0" smtClean="0"/>
              <a:t>kresba uhlem</a:t>
            </a:r>
          </a:p>
          <a:p>
            <a:r>
              <a:rPr lang="cs-CZ" sz="2400" dirty="0" smtClean="0"/>
              <a:t>v roce </a:t>
            </a:r>
            <a:r>
              <a:rPr lang="cs-CZ" sz="2400" dirty="0"/>
              <a:t>1924 začal </a:t>
            </a:r>
            <a:r>
              <a:rPr lang="cs-CZ" sz="2400" dirty="0" smtClean="0"/>
              <a:t>malovat velkou </a:t>
            </a:r>
            <a:r>
              <a:rPr lang="cs-CZ" sz="2400" dirty="0"/>
              <a:t>Kleopatru </a:t>
            </a:r>
            <a:r>
              <a:rPr lang="cs-CZ" sz="2400" dirty="0" smtClean="0"/>
              <a:t>II.</a:t>
            </a:r>
          </a:p>
          <a:p>
            <a:pPr lvl="1"/>
            <a:r>
              <a:rPr lang="cs-CZ" sz="2000" dirty="0" smtClean="0"/>
              <a:t>dokončena v </a:t>
            </a:r>
            <a:r>
              <a:rPr lang="cs-CZ" sz="2000" dirty="0"/>
              <a:t>roce </a:t>
            </a:r>
            <a:r>
              <a:rPr lang="cs-CZ" sz="2000" dirty="0" smtClean="0"/>
              <a:t>1946</a:t>
            </a:r>
          </a:p>
          <a:p>
            <a:pPr lvl="1"/>
            <a:r>
              <a:rPr lang="cs-CZ" sz="2000" dirty="0" smtClean="0"/>
              <a:t>další verze v </a:t>
            </a:r>
            <a:r>
              <a:rPr lang="cs-CZ" sz="2000" dirty="0"/>
              <a:t>roce </a:t>
            </a:r>
            <a:r>
              <a:rPr lang="cs-CZ" sz="2000" dirty="0" smtClean="0"/>
              <a:t>1957 </a:t>
            </a:r>
          </a:p>
          <a:p>
            <a:pPr lvl="1"/>
            <a:r>
              <a:rPr lang="cs-CZ" sz="2000" dirty="0" smtClean="0"/>
              <a:t>vliv </a:t>
            </a:r>
            <a:r>
              <a:rPr lang="cs-CZ" sz="2000" dirty="0"/>
              <a:t>tvorby Leonarda da </a:t>
            </a:r>
            <a:r>
              <a:rPr lang="cs-CZ" sz="2000" dirty="0" smtClean="0"/>
              <a:t>Vinci</a:t>
            </a:r>
            <a:endParaRPr lang="cs-CZ" sz="2000" dirty="0"/>
          </a:p>
        </p:txBody>
      </p:sp>
      <p:grpSp>
        <p:nvGrpSpPr>
          <p:cNvPr id="2" name="Group 1"/>
          <p:cNvGrpSpPr/>
          <p:nvPr/>
        </p:nvGrpSpPr>
        <p:grpSpPr>
          <a:xfrm>
            <a:off x="4067944" y="1340768"/>
            <a:ext cx="4541212" cy="5337884"/>
            <a:chOff x="2334841" y="1268760"/>
            <a:chExt cx="4541212" cy="5337884"/>
          </a:xfrm>
        </p:grpSpPr>
        <p:pic>
          <p:nvPicPr>
            <p:cNvPr id="1028" name="Picture 4" descr="Zravy Kleopatr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4841" y="1268760"/>
              <a:ext cx="4474317" cy="502740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1"/>
            <p:cNvSpPr txBox="1"/>
            <p:nvPr/>
          </p:nvSpPr>
          <p:spPr>
            <a:xfrm>
              <a:off x="6434907" y="623731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17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pPr eaLnBrk="1" hangingPunct="1"/>
            <a:r>
              <a:rPr lang="cs-CZ" sz="4800" dirty="0" smtClean="0"/>
              <a:t>Vojtěch </a:t>
            </a:r>
            <a:r>
              <a:rPr lang="cs-CZ" sz="4800" dirty="0" err="1" smtClean="0"/>
              <a:t>Preissig</a:t>
            </a: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(1873 – 1944)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7504" y="1268760"/>
            <a:ext cx="5976664" cy="4997152"/>
          </a:xfrm>
        </p:spPr>
        <p:txBody>
          <a:bodyPr/>
          <a:lstStyle/>
          <a:p>
            <a:pPr eaLnBrk="1" hangingPunct="1"/>
            <a:r>
              <a:rPr lang="cs-CZ" sz="2400" dirty="0"/>
              <a:t>grafik, malíř, </a:t>
            </a:r>
            <a:r>
              <a:rPr lang="cs-CZ" sz="2400" dirty="0" smtClean="0"/>
              <a:t>ilustrátor</a:t>
            </a:r>
          </a:p>
          <a:p>
            <a:pPr eaLnBrk="1" hangingPunct="1"/>
            <a:r>
              <a:rPr lang="cs-CZ" sz="2400" dirty="0" smtClean="0"/>
              <a:t>účastník </a:t>
            </a:r>
            <a:r>
              <a:rPr lang="cs-CZ" sz="2400" dirty="0"/>
              <a:t>protirakouského i protinacistického </a:t>
            </a:r>
            <a:r>
              <a:rPr lang="cs-CZ" sz="2400" dirty="0" smtClean="0"/>
              <a:t>odboje</a:t>
            </a:r>
          </a:p>
          <a:p>
            <a:pPr eaLnBrk="1" hangingPunct="1"/>
            <a:r>
              <a:rPr lang="cs-CZ" sz="2400" dirty="0" smtClean="0"/>
              <a:t>grafické práce </a:t>
            </a:r>
            <a:r>
              <a:rPr lang="es-ES" sz="2400" dirty="0" smtClean="0"/>
              <a:t>ve </a:t>
            </a:r>
            <a:r>
              <a:rPr lang="es-ES" sz="2400" dirty="0"/>
              <a:t>stylu </a:t>
            </a:r>
            <a:r>
              <a:rPr lang="es-ES" sz="2400" dirty="0" smtClean="0"/>
              <a:t>secese</a:t>
            </a:r>
            <a:r>
              <a:rPr lang="cs-CZ" sz="2400" dirty="0" smtClean="0"/>
              <a:t>, ilustrace, plakáty</a:t>
            </a:r>
          </a:p>
          <a:p>
            <a:pPr eaLnBrk="1" hangingPunct="1"/>
            <a:r>
              <a:rPr lang="cs-CZ" sz="2400" dirty="0" smtClean="0"/>
              <a:t>od r. 1910 žil v USA </a:t>
            </a:r>
          </a:p>
          <a:p>
            <a:pPr marL="457200" lvl="1" indent="0" eaLnBrk="1" hangingPunct="1">
              <a:buNone/>
            </a:pPr>
            <a:r>
              <a:rPr lang="cs-CZ" sz="2000" dirty="0" smtClean="0"/>
              <a:t>→ pedagog a reklamní grafik</a:t>
            </a:r>
          </a:p>
          <a:p>
            <a:pPr eaLnBrk="1" hangingPunct="1"/>
            <a:r>
              <a:rPr lang="cs-CZ" sz="2400" dirty="0" smtClean="0"/>
              <a:t>1930 – návrat do Prahy </a:t>
            </a:r>
          </a:p>
          <a:p>
            <a:pPr marL="457200" lvl="1" indent="0" eaLnBrk="1" hangingPunct="1">
              <a:buNone/>
            </a:pPr>
            <a:r>
              <a:rPr lang="cs-CZ" sz="2000" dirty="0" smtClean="0"/>
              <a:t>→ typografie a abstraktní malba</a:t>
            </a:r>
          </a:p>
          <a:p>
            <a:pPr marL="457200" lvl="1" indent="0" eaLnBrk="1" hangingPunct="1">
              <a:buNone/>
            </a:pPr>
            <a:r>
              <a:rPr lang="cs-CZ" sz="2000" dirty="0"/>
              <a:t>→ e</a:t>
            </a:r>
            <a:r>
              <a:rPr lang="cs-CZ" sz="2000" dirty="0" smtClean="0"/>
              <a:t>xperimentoval </a:t>
            </a:r>
            <a:r>
              <a:rPr lang="cs-CZ" sz="2000" dirty="0"/>
              <a:t>s asamblážemi </a:t>
            </a:r>
            <a:r>
              <a:rPr lang="cs-CZ" sz="2000" dirty="0" smtClean="0"/>
              <a:t>(kolážemi </a:t>
            </a:r>
            <a:r>
              <a:rPr lang="cs-CZ" sz="2000" dirty="0"/>
              <a:t>z běžných předmětů, otiskoval </a:t>
            </a:r>
            <a:r>
              <a:rPr lang="cs-CZ" sz="2000" dirty="0" smtClean="0"/>
              <a:t>materiály)</a:t>
            </a:r>
            <a:endParaRPr lang="cs-CZ" sz="2400" dirty="0" smtClean="0"/>
          </a:p>
          <a:p>
            <a:pPr eaLnBrk="1" hangingPunct="1"/>
            <a:r>
              <a:rPr lang="cs-CZ" sz="2400" dirty="0" smtClean="0"/>
              <a:t>během </a:t>
            </a:r>
            <a:r>
              <a:rPr lang="cs-CZ" sz="2400" dirty="0"/>
              <a:t>nacistické okupace byl členem ilegální </a:t>
            </a:r>
            <a:r>
              <a:rPr lang="cs-CZ" sz="2400" dirty="0" smtClean="0"/>
              <a:t>skupiny</a:t>
            </a:r>
          </a:p>
          <a:p>
            <a:pPr lvl="1" eaLnBrk="1" hangingPunct="1"/>
            <a:r>
              <a:rPr lang="cs-CZ" sz="2000" dirty="0" smtClean="0"/>
              <a:t>zahynul v koncentračním táboře v </a:t>
            </a:r>
            <a:r>
              <a:rPr lang="cs-CZ" sz="2000" dirty="0" err="1" smtClean="0"/>
              <a:t>Dachau</a:t>
            </a:r>
            <a:endParaRPr lang="cs-CZ" dirty="0" smtClean="0"/>
          </a:p>
        </p:txBody>
      </p:sp>
      <p:grpSp>
        <p:nvGrpSpPr>
          <p:cNvPr id="2" name="Group 1"/>
          <p:cNvGrpSpPr/>
          <p:nvPr/>
        </p:nvGrpSpPr>
        <p:grpSpPr>
          <a:xfrm>
            <a:off x="6084168" y="1700808"/>
            <a:ext cx="2952328" cy="4833828"/>
            <a:chOff x="5940152" y="1700808"/>
            <a:chExt cx="2952328" cy="4833828"/>
          </a:xfrm>
        </p:grpSpPr>
        <p:pic>
          <p:nvPicPr>
            <p:cNvPr id="5124" name="Picture 4" descr="http://prostor-ad.cz/pruvodce/praha/sporilov/vytvarni/img/vp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1700808"/>
              <a:ext cx="2857500" cy="4467226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1"/>
            <p:cNvSpPr txBox="1"/>
            <p:nvPr/>
          </p:nvSpPr>
          <p:spPr>
            <a:xfrm>
              <a:off x="8451334" y="616530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18</a:t>
              </a:r>
              <a:endParaRPr lang="cs-CZ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3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3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3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69" grpId="0"/>
      <p:bldP spid="4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416" y="5413085"/>
            <a:ext cx="2880320" cy="1143000"/>
          </a:xfrm>
        </p:spPr>
        <p:txBody>
          <a:bodyPr/>
          <a:lstStyle/>
          <a:p>
            <a:r>
              <a:rPr lang="cs-CZ" dirty="0" smtClean="0"/>
              <a:t>Meditace</a:t>
            </a:r>
            <a:endParaRPr lang="cs-CZ" dirty="0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75513" y="474892"/>
            <a:ext cx="301922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dirty="0" smtClean="0"/>
              <a:t>Ex libris</a:t>
            </a:r>
            <a:endParaRPr lang="cs-CZ" dirty="0"/>
          </a:p>
        </p:txBody>
      </p:sp>
      <p:grpSp>
        <p:nvGrpSpPr>
          <p:cNvPr id="3" name="Group 2"/>
          <p:cNvGrpSpPr/>
          <p:nvPr/>
        </p:nvGrpSpPr>
        <p:grpSpPr>
          <a:xfrm>
            <a:off x="280618" y="1722168"/>
            <a:ext cx="3926229" cy="4181924"/>
            <a:chOff x="280618" y="1722168"/>
            <a:chExt cx="3926229" cy="4181924"/>
          </a:xfrm>
        </p:grpSpPr>
        <p:pic>
          <p:nvPicPr>
            <p:cNvPr id="3078" name="Picture 6" descr="http://www.p22.com/terminal/images/preissigpiperexlib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618" y="1722168"/>
              <a:ext cx="3926229" cy="38023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1"/>
            <p:cNvSpPr txBox="1"/>
            <p:nvPr/>
          </p:nvSpPr>
          <p:spPr>
            <a:xfrm>
              <a:off x="3765701" y="553476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19</a:t>
              </a:r>
              <a:endParaRPr lang="cs-CZ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427984" y="474892"/>
            <a:ext cx="4545602" cy="6410492"/>
            <a:chOff x="4427984" y="474892"/>
            <a:chExt cx="4545602" cy="6410492"/>
          </a:xfrm>
        </p:grpSpPr>
        <p:pic>
          <p:nvPicPr>
            <p:cNvPr id="3076" name="Picture 4" descr="http://2.bp.blogspot.com/-NjqN1dwNtt8/UFaqEZHMOZI/AAAAAAAAO64/5kCvW8FS2KQ/s1600/Meditation,+Vojt%C4%9Bch+Preissig.+Czech+via+hoodoo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474892"/>
              <a:ext cx="4412428" cy="60811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1"/>
            <p:cNvSpPr txBox="1"/>
            <p:nvPr/>
          </p:nvSpPr>
          <p:spPr>
            <a:xfrm>
              <a:off x="8532440" y="651605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20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9435610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0072" y="178270"/>
            <a:ext cx="3322712" cy="1143000"/>
          </a:xfrm>
        </p:spPr>
        <p:txBody>
          <a:bodyPr/>
          <a:lstStyle/>
          <a:p>
            <a:r>
              <a:rPr lang="cs-CZ" dirty="0" smtClean="0"/>
              <a:t>Jaro v Praze</a:t>
            </a:r>
            <a:endParaRPr lang="cs-CZ" dirty="0"/>
          </a:p>
        </p:txBody>
      </p:sp>
      <p:pic>
        <p:nvPicPr>
          <p:cNvPr id="1026" name="Picture 2" descr="http://www.galerie-narodni.cz/predmety/1618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456" y="1296862"/>
            <a:ext cx="3133572" cy="5229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galerie-narodni.cz/predmety/1662/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21270"/>
            <a:ext cx="3744416" cy="5204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 bwMode="auto">
          <a:xfrm>
            <a:off x="174751" y="178270"/>
            <a:ext cx="47544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dirty="0" smtClean="0"/>
              <a:t>Rozkvetlý strom</a:t>
            </a:r>
            <a:endParaRPr lang="cs-CZ" dirty="0"/>
          </a:p>
        </p:txBody>
      </p:sp>
      <p:sp>
        <p:nvSpPr>
          <p:cNvPr id="6" name="TextovéPole 1"/>
          <p:cNvSpPr txBox="1"/>
          <p:nvPr/>
        </p:nvSpPr>
        <p:spPr>
          <a:xfrm>
            <a:off x="3980055" y="648094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7" name="TextovéPole 1"/>
          <p:cNvSpPr txBox="1"/>
          <p:nvPr/>
        </p:nvSpPr>
        <p:spPr>
          <a:xfrm>
            <a:off x="8172400" y="652601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34794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Příběh linie, 1937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2411760" y="1628800"/>
            <a:ext cx="4686831" cy="4996963"/>
            <a:chOff x="2411760" y="1628800"/>
            <a:chExt cx="4686831" cy="4996963"/>
          </a:xfrm>
        </p:grpSpPr>
        <p:pic>
          <p:nvPicPr>
            <p:cNvPr id="4098" name="Picture 2" descr="http://217.115.252.254:1572/dokumenty%20pro%20studenty/Dvo%C5%99%C3%A1k%20Martin/5.%20Doba%20modern%C3%AD/2.%20Um%C4%9Bn%C3%AD%201.pol.%2020.%20stolet%C3%AD/8.%20Abstraktn%C3%AD%20um%C4%9Bn%C3%AD%201.pol.%2020.%20stolet%C3%AD/Vojtech_Preissig_Pribeh%20lite%20linie%20I_1937,%20kombinovan%C3%A1%20technika,%20masonit,%20D%C4%9Bjiny%20%C4%8CVU%20IV-2,%20s.%2031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60" y="1628800"/>
              <a:ext cx="4596780" cy="462763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4" name="TextovéPole 1"/>
            <p:cNvSpPr txBox="1"/>
            <p:nvPr/>
          </p:nvSpPr>
          <p:spPr>
            <a:xfrm>
              <a:off x="6657445" y="6256431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23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6903910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/>
          <a:lstStyle/>
          <a:p>
            <a:r>
              <a:rPr lang="cs-CZ" sz="2800" dirty="0"/>
              <a:t>Dráhy barevných linií a geometrických forem v prostoru, víření a propadání kosmické hmoty, </a:t>
            </a:r>
            <a:r>
              <a:rPr lang="cs-CZ" sz="2800" dirty="0" smtClean="0"/>
              <a:t>1937-38</a:t>
            </a:r>
            <a:endParaRPr lang="cs-CZ" dirty="0"/>
          </a:p>
        </p:txBody>
      </p:sp>
      <p:grpSp>
        <p:nvGrpSpPr>
          <p:cNvPr id="3" name="Group 2"/>
          <p:cNvGrpSpPr/>
          <p:nvPr/>
        </p:nvGrpSpPr>
        <p:grpSpPr>
          <a:xfrm>
            <a:off x="1987971" y="1556792"/>
            <a:ext cx="5257423" cy="5256584"/>
            <a:chOff x="1987971" y="1628800"/>
            <a:chExt cx="5257423" cy="5256584"/>
          </a:xfrm>
        </p:grpSpPr>
        <p:pic>
          <p:nvPicPr>
            <p:cNvPr id="7170" name="Picture 2" descr="http://82.114.195.35:90/ProjektModerniUmeni/1.pol.20.stol/Abstraktn%C3%AD%20um%C4%9Bn%C3%AD%20-%20obr%C3%A1zky/V.%20Preissig,%20Dr%C3%A1hy%20barevn%C3%BDch%20lini%C3%AD%20a%20geometrick%C3%BDch%20forem%20v%20prostoru,%20v%C3%AD%C5%99en%C3%AD%20a%20propad%C3%A1n%C3%AD%20kosmick%C3%A9%20hmoty,%201937-38,%20D%C4%9Bjiny%20%C4%8CVU%20IV,%20s.315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7971" y="1628800"/>
              <a:ext cx="5168057" cy="49161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1"/>
            <p:cNvSpPr txBox="1"/>
            <p:nvPr/>
          </p:nvSpPr>
          <p:spPr>
            <a:xfrm>
              <a:off x="6804248" y="651605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24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9242765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Nadpis 1"/>
          <p:cNvSpPr>
            <a:spLocks noGrp="1"/>
          </p:cNvSpPr>
          <p:nvPr>
            <p:ph type="title"/>
          </p:nvPr>
        </p:nvSpPr>
        <p:spPr>
          <a:xfrm>
            <a:off x="457200" y="213113"/>
            <a:ext cx="8229600" cy="1143001"/>
          </a:xfrm>
        </p:spPr>
        <p:txBody>
          <a:bodyPr/>
          <a:lstStyle/>
          <a:p>
            <a:pPr eaLnBrk="1" hangingPunct="1"/>
            <a:r>
              <a:rPr lang="cs-CZ" sz="4800" dirty="0" smtClean="0"/>
              <a:t>Josef Váchal</a:t>
            </a:r>
            <a:br>
              <a:rPr lang="cs-CZ" sz="4800" dirty="0" smtClean="0"/>
            </a:br>
            <a:r>
              <a:rPr lang="cs-CZ" sz="3200" b="0" dirty="0">
                <a:solidFill>
                  <a:schemeClr val="tx1"/>
                </a:solidFill>
                <a:effectLst/>
              </a:rPr>
              <a:t>(</a:t>
            </a:r>
            <a:r>
              <a:rPr lang="cs-CZ" sz="3200" b="0" dirty="0" smtClean="0">
                <a:solidFill>
                  <a:schemeClr val="tx1"/>
                </a:solidFill>
                <a:effectLst/>
              </a:rPr>
              <a:t>1884 – 1969</a:t>
            </a:r>
            <a:r>
              <a:rPr lang="cs-CZ" sz="3200" b="0" dirty="0">
                <a:solidFill>
                  <a:schemeClr val="tx1"/>
                </a:solidFill>
                <a:effectLst/>
              </a:rPr>
              <a:t>)</a:t>
            </a:r>
            <a:endParaRPr lang="cs-CZ" sz="48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251519" y="3657600"/>
            <a:ext cx="5050755" cy="2597150"/>
          </a:xfrm>
        </p:spPr>
        <p:txBody>
          <a:bodyPr/>
          <a:lstStyle/>
          <a:p>
            <a:pPr eaLnBrk="1" hangingPunct="1"/>
            <a:r>
              <a:rPr lang="cs-CZ" dirty="0"/>
              <a:t>malíř, grafik, ilustrátor, sochař, </a:t>
            </a:r>
            <a:r>
              <a:rPr lang="cs-CZ" dirty="0" smtClean="0"/>
              <a:t>řezbář, spisovatel </a:t>
            </a:r>
            <a:r>
              <a:rPr lang="cs-CZ" dirty="0"/>
              <a:t>a </a:t>
            </a:r>
            <a:r>
              <a:rPr lang="cs-CZ" dirty="0" smtClean="0"/>
              <a:t>básník</a:t>
            </a:r>
          </a:p>
          <a:p>
            <a:pPr lvl="1" eaLnBrk="1" hangingPunct="1"/>
            <a:r>
              <a:rPr lang="cs-CZ" dirty="0" smtClean="0"/>
              <a:t>autor Krvavého románu</a:t>
            </a:r>
          </a:p>
          <a:p>
            <a:pPr eaLnBrk="1" hangingPunct="1"/>
            <a:r>
              <a:rPr lang="cs-CZ" dirty="0" smtClean="0"/>
              <a:t>mystické dílo těkající </a:t>
            </a:r>
            <a:r>
              <a:rPr lang="cs-CZ" dirty="0"/>
              <a:t>mezi náboženským zanícením a </a:t>
            </a:r>
            <a:r>
              <a:rPr lang="cs-CZ" dirty="0" smtClean="0"/>
              <a:t>okultismem</a:t>
            </a:r>
            <a:endParaRPr lang="cs-CZ" dirty="0"/>
          </a:p>
        </p:txBody>
      </p:sp>
      <p:grpSp>
        <p:nvGrpSpPr>
          <p:cNvPr id="13" name="Skupina 12"/>
          <p:cNvGrpSpPr>
            <a:grpSpLocks/>
          </p:cNvGrpSpPr>
          <p:nvPr/>
        </p:nvGrpSpPr>
        <p:grpSpPr bwMode="auto">
          <a:xfrm>
            <a:off x="5220072" y="1637865"/>
            <a:ext cx="3600400" cy="5123561"/>
            <a:chOff x="4989861" y="1438937"/>
            <a:chExt cx="3600402" cy="5123435"/>
          </a:xfrm>
        </p:grpSpPr>
        <p:pic>
          <p:nvPicPr>
            <p:cNvPr id="87045" name="Picture 3" descr="C:\Documents and Settings\Jelinkova\Dokumenty\Marcela\Výtvarná výchova\4.19.století\6.Symbolismus\7.Česko\13.J.Váchal - Ruce (ilustrace ke sbírce básní O.Březiny)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072066" y="1438937"/>
              <a:ext cx="3242174" cy="4311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7046" name="Obdélník 11"/>
            <p:cNvSpPr>
              <a:spLocks noChangeArrowheads="1"/>
            </p:cNvSpPr>
            <p:nvPr/>
          </p:nvSpPr>
          <p:spPr bwMode="auto">
            <a:xfrm>
              <a:off x="4989861" y="5854503"/>
              <a:ext cx="3600402" cy="7078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cs-CZ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26</a:t>
              </a:r>
              <a:r>
                <a:rPr lang="cs-CZ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Ruce </a:t>
              </a:r>
              <a:r>
                <a:rPr lang="cs-CZ" sz="2000" dirty="0">
                  <a:latin typeface="Arial" panose="020B0604020202020204" pitchFamily="34" charset="0"/>
                  <a:cs typeface="Arial" panose="020B0604020202020204" pitchFamily="34" charset="0"/>
                </a:rPr>
                <a:t>(ilustrace ke sbírce básní O. Březiny)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57200" y="784613"/>
            <a:ext cx="2705975" cy="2899302"/>
            <a:chOff x="457200" y="784613"/>
            <a:chExt cx="2705975" cy="2899302"/>
          </a:xfrm>
        </p:grpSpPr>
        <p:pic>
          <p:nvPicPr>
            <p:cNvPr id="11266" name="Picture 2" descr="http://img.reflex.cz/static/old_reflex/2009/12_sloupky/vachal01_z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784613"/>
              <a:ext cx="2520280" cy="255628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1"/>
            <p:cNvSpPr txBox="1"/>
            <p:nvPr/>
          </p:nvSpPr>
          <p:spPr>
            <a:xfrm>
              <a:off x="2722029" y="3314583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25</a:t>
              </a:r>
              <a:endParaRPr lang="cs-CZ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7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7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7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5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1" grpId="0"/>
      <p:bldP spid="10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508448" y="188640"/>
            <a:ext cx="7776864" cy="691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pl-PL" sz="3600" dirty="0" smtClean="0"/>
              <a:t>Démoni (kolorovaný dřevoryt), 1912</a:t>
            </a:r>
            <a:endParaRPr lang="pl-PL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411760" y="972269"/>
            <a:ext cx="4248370" cy="5913115"/>
            <a:chOff x="2411760" y="972269"/>
            <a:chExt cx="4248370" cy="5913115"/>
          </a:xfrm>
        </p:grpSpPr>
        <p:sp>
          <p:nvSpPr>
            <p:cNvPr id="7" name="TextovéPole 1"/>
            <p:cNvSpPr txBox="1"/>
            <p:nvPr/>
          </p:nvSpPr>
          <p:spPr>
            <a:xfrm>
              <a:off x="6218984" y="651605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</a:t>
              </a:r>
              <a:r>
                <a:rPr lang="cs-CZ" dirty="0" smtClean="0"/>
                <a:t>7</a:t>
              </a:r>
              <a:endParaRPr lang="cs-CZ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11760" y="972269"/>
              <a:ext cx="4181475" cy="55530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2802164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56984" cy="1143000"/>
          </a:xfrm>
        </p:spPr>
        <p:txBody>
          <a:bodyPr/>
          <a:lstStyle/>
          <a:p>
            <a:r>
              <a:rPr lang="cs-CZ" dirty="0" smtClean="0"/>
              <a:t>Portmoneum </a:t>
            </a:r>
            <a:r>
              <a:rPr lang="cs-CZ" dirty="0"/>
              <a:t>v Litomyšli </a:t>
            </a:r>
            <a:r>
              <a:rPr lang="cs-CZ" dirty="0" smtClean="0"/>
              <a:t>– </a:t>
            </a:r>
            <a:r>
              <a:rPr lang="cs-CZ" dirty="0" smtClean="0"/>
              <a:t>Muzeum </a:t>
            </a:r>
            <a:r>
              <a:rPr lang="cs-CZ" dirty="0"/>
              <a:t>Josefa Váchala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493552" y="1686144"/>
            <a:ext cx="6534832" cy="5208532"/>
            <a:chOff x="1493552" y="1686144"/>
            <a:chExt cx="6534832" cy="5208532"/>
          </a:xfrm>
        </p:grpSpPr>
        <p:pic>
          <p:nvPicPr>
            <p:cNvPr id="10242" name="Picture 2" descr="http://upload.wikimedia.org/wikipedia/commons/f/f7/Litomy%C5%A1l_-_Portmoneum_1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3552" y="1686144"/>
              <a:ext cx="6416463" cy="483328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1"/>
            <p:cNvSpPr txBox="1"/>
            <p:nvPr/>
          </p:nvSpPr>
          <p:spPr>
            <a:xfrm>
              <a:off x="7587238" y="652534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28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6533040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5736" y="11052"/>
            <a:ext cx="4474840" cy="897668"/>
          </a:xfrm>
        </p:spPr>
        <p:txBody>
          <a:bodyPr/>
          <a:lstStyle/>
          <a:p>
            <a:r>
              <a:rPr lang="cs-CZ" dirty="0" smtClean="0"/>
              <a:t>Portmoneum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1275791" y="1148348"/>
            <a:ext cx="6689683" cy="5674320"/>
            <a:chOff x="1275791" y="1148348"/>
            <a:chExt cx="6689683" cy="5674320"/>
          </a:xfrm>
        </p:grpSpPr>
        <p:pic>
          <p:nvPicPr>
            <p:cNvPr id="13314" name="Picture 2" descr="http://www.czechtourism.cz/admin/files/Image/Mark-komunikace/09_03_11_portmoneum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5791" y="1148348"/>
              <a:ext cx="6592418" cy="53101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1"/>
            <p:cNvSpPr txBox="1"/>
            <p:nvPr/>
          </p:nvSpPr>
          <p:spPr>
            <a:xfrm>
              <a:off x="7524328" y="645333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</a:t>
              </a:r>
              <a:r>
                <a:rPr lang="cs-CZ" dirty="0" smtClean="0"/>
                <a:t>9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42546877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Portmoneum</a:t>
            </a:r>
            <a:endParaRPr lang="cs-CZ" dirty="0"/>
          </a:p>
        </p:txBody>
      </p:sp>
      <p:grpSp>
        <p:nvGrpSpPr>
          <p:cNvPr id="7" name="Group 6"/>
          <p:cNvGrpSpPr/>
          <p:nvPr/>
        </p:nvGrpSpPr>
        <p:grpSpPr>
          <a:xfrm>
            <a:off x="1115616" y="1413264"/>
            <a:ext cx="7267695" cy="5183891"/>
            <a:chOff x="1115616" y="1413264"/>
            <a:chExt cx="7267695" cy="5183891"/>
          </a:xfrm>
        </p:grpSpPr>
        <p:sp>
          <p:nvSpPr>
            <p:cNvPr id="4" name="TextovéPole 1"/>
            <p:cNvSpPr txBox="1"/>
            <p:nvPr/>
          </p:nvSpPr>
          <p:spPr>
            <a:xfrm>
              <a:off x="7942165" y="6227823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3</a:t>
              </a:r>
              <a:r>
                <a:rPr lang="cs-CZ" dirty="0" smtClean="0"/>
                <a:t>0</a:t>
              </a:r>
              <a:endParaRPr lang="cs-CZ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15616" y="1413264"/>
              <a:ext cx="7200800" cy="479552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8672541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OPAKOVÁNÍ NA ZÁVĚR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24744"/>
            <a:ext cx="8568952" cy="5544616"/>
          </a:xfrm>
        </p:spPr>
        <p:txBody>
          <a:bodyPr/>
          <a:lstStyle/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Co znamená v latině název uměleckého sdružení Sursum?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Jak byste časově vymezili jeho působení?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S jakým cílem bylo založeno?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Kteří čeští umělci byli jeho členy?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Který malíř byl fascinovaný námětem Kleopatry?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Jaké město je spojováno s osobností Josefa Váchala a jak se jmenuje dům, který vyzdobil a kde se dnes nachází jeho muzeum?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Jak se jmenuje literární dílo J. Váchala, které bylo úspěšně zfilmováno?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Který člen Sursum žil dlouhá léta v USA?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Kdo ilustroval básně K. H. Máchy a nakreslil také jeho fiktivní portrét?</a:t>
            </a:r>
          </a:p>
          <a:p>
            <a:pPr marL="514350" indent="-514350">
              <a:buClr>
                <a:schemeClr val="accent1">
                  <a:lumMod val="50000"/>
                </a:schemeClr>
              </a:buClr>
              <a:buSzPct val="120000"/>
              <a:buFont typeface="+mj-lt"/>
              <a:buAutoNum type="arabicPeriod"/>
            </a:pPr>
            <a:r>
              <a:rPr lang="cs-CZ" sz="2200" dirty="0" smtClean="0"/>
              <a:t>Který z členů Sursum byl nejvíce ovlivněn okultismem a mysticismem?</a:t>
            </a:r>
          </a:p>
          <a:p>
            <a:pPr marL="0" indent="0">
              <a:buNone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Rectangle 3"/>
          <p:cNvSpPr/>
          <p:nvPr/>
        </p:nvSpPr>
        <p:spPr>
          <a:xfrm>
            <a:off x="1753947" y="1815207"/>
            <a:ext cx="5687776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Název je odvozen z </a:t>
            </a:r>
            <a:r>
              <a:rPr lang="cs-CZ" sz="2400" b="1" dirty="0">
                <a:solidFill>
                  <a:srgbClr val="FFFF00"/>
                </a:solidFill>
              </a:rPr>
              <a:t>latinského vzhůru</a:t>
            </a:r>
          </a:p>
        </p:txBody>
      </p:sp>
      <p:sp>
        <p:nvSpPr>
          <p:cNvPr id="5" name="Rectangle 4"/>
          <p:cNvSpPr/>
          <p:nvPr/>
        </p:nvSpPr>
        <p:spPr>
          <a:xfrm>
            <a:off x="847831" y="2103239"/>
            <a:ext cx="7396577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Svou činnost hnutí rozvíjelo v letech </a:t>
            </a:r>
            <a:r>
              <a:rPr lang="cs-CZ" sz="2400" b="1" dirty="0">
                <a:solidFill>
                  <a:srgbClr val="FFFF00"/>
                </a:solidFill>
              </a:rPr>
              <a:t>1910 – </a:t>
            </a:r>
            <a:r>
              <a:rPr lang="cs-CZ" sz="2400" b="1" dirty="0" smtClean="0">
                <a:solidFill>
                  <a:srgbClr val="FFFF00"/>
                </a:solidFill>
              </a:rPr>
              <a:t>1912.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23810" y="2463966"/>
            <a:ext cx="7474609" cy="830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Jeho členové byli duchovně zaměření, chtěli </a:t>
            </a:r>
            <a:r>
              <a:rPr lang="cs-CZ" sz="2400" b="1" dirty="0">
                <a:solidFill>
                  <a:srgbClr val="FFFF00"/>
                </a:solidFill>
              </a:rPr>
              <a:t>zachytit stav duše a vnitřní niterné stavy </a:t>
            </a:r>
            <a:r>
              <a:rPr lang="cs-CZ" sz="2400" b="1" dirty="0" smtClean="0">
                <a:solidFill>
                  <a:srgbClr val="FFFF00"/>
                </a:solidFill>
              </a:rPr>
              <a:t>člověka.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7584" y="2807984"/>
            <a:ext cx="7495578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Např. Jan Zrzavý, Josef Váchal, Vojtěch Preissig…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83776" y="3198167"/>
            <a:ext cx="1776448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Jan Zrzavý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05682" y="4017750"/>
            <a:ext cx="6748660" cy="120032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Město Litomyšl – </a:t>
            </a:r>
            <a:r>
              <a:rPr lang="cs-CZ" sz="2400" b="1" dirty="0" err="1" smtClean="0">
                <a:solidFill>
                  <a:srgbClr val="FFFF00"/>
                </a:solidFill>
              </a:rPr>
              <a:t>Portmoneum</a:t>
            </a:r>
            <a:r>
              <a:rPr lang="cs-CZ" sz="2400" b="1" dirty="0" smtClean="0">
                <a:solidFill>
                  <a:srgbClr val="FFFF00"/>
                </a:solidFill>
              </a:rPr>
              <a:t> (podle Josefa </a:t>
            </a:r>
            <a:r>
              <a:rPr lang="cs-CZ" sz="2400" b="1" dirty="0" err="1" smtClean="0">
                <a:solidFill>
                  <a:srgbClr val="FFFF00"/>
                </a:solidFill>
              </a:rPr>
              <a:t>Portmana</a:t>
            </a:r>
            <a:r>
              <a:rPr lang="cs-CZ" sz="2400" b="1" dirty="0" smtClean="0">
                <a:solidFill>
                  <a:srgbClr val="FFFF00"/>
                </a:solidFill>
              </a:rPr>
              <a:t>, místního rodáka, </a:t>
            </a:r>
            <a:r>
              <a:rPr lang="cs-CZ" sz="2400" b="1" dirty="0">
                <a:solidFill>
                  <a:srgbClr val="FFFF00"/>
                </a:solidFill>
              </a:rPr>
              <a:t>který byl velkým obdivovatelem jeho </a:t>
            </a:r>
            <a:r>
              <a:rPr lang="cs-CZ" sz="2400" b="1" dirty="0" smtClean="0">
                <a:solidFill>
                  <a:srgbClr val="FFFF00"/>
                </a:solidFill>
              </a:rPr>
              <a:t>díla).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52142" y="4767535"/>
            <a:ext cx="2239716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Krvavý román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20273" y="5251222"/>
            <a:ext cx="2555123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Vojtěch Preissig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09611" y="5473814"/>
            <a:ext cx="1776448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Jan Zrzavý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27821" y="6087879"/>
            <a:ext cx="2066591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Josef Váchal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2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957" y="4149080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2267744" y="1859340"/>
            <a:ext cx="46313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KONEC</a:t>
            </a:r>
            <a:endParaRPr lang="cs-CZ" sz="96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4932040" y="5661248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4784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3.33333E-6 L 4.72222E-6 -0.07223 " pathEditMode="relative" rAng="0" ptsTypes="AA">
                                      <p:cBhvr>
                                        <p:cTn id="10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0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300"/>
                            </p:stCondLst>
                            <p:childTnLst>
                              <p:par>
                                <p:cTn id="2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sz="3600" dirty="0" smtClean="0"/>
              <a:t>DOPLNĚK</a:t>
            </a:r>
            <a:r>
              <a:rPr lang="cs-CZ" sz="3600" dirty="0"/>
              <a:t> </a:t>
            </a:r>
            <a:r>
              <a:rPr lang="cs-CZ" sz="3600" dirty="0" smtClean="0"/>
              <a:t>- o</a:t>
            </a:r>
            <a:r>
              <a:rPr lang="cs-CZ" sz="3200" dirty="0" smtClean="0"/>
              <a:t>dkazy na internetové stránky:</a:t>
            </a:r>
            <a:endParaRPr lang="cs-CZ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8229600" cy="5400600"/>
          </a:xfrm>
        </p:spPr>
        <p:txBody>
          <a:bodyPr/>
          <a:lstStyle/>
          <a:p>
            <a:pPr marL="0" indent="0">
              <a:buNone/>
            </a:pPr>
            <a:r>
              <a:rPr lang="cs-CZ" sz="1800" b="1" u="sng" dirty="0" smtClean="0">
                <a:solidFill>
                  <a:srgbClr val="C00000"/>
                </a:solidFill>
              </a:rPr>
              <a:t>Jan Zrzavý</a:t>
            </a:r>
          </a:p>
          <a:p>
            <a:pPr marL="0" indent="0">
              <a:buNone/>
            </a:pPr>
            <a:r>
              <a:rPr lang="cs-CZ" sz="1800" dirty="0" smtClean="0"/>
              <a:t>Výstava děl </a:t>
            </a:r>
            <a:r>
              <a:rPr lang="cs-CZ" sz="1800" dirty="0"/>
              <a:t>Jana Zrzavého a publikace o jeho </a:t>
            </a:r>
            <a:r>
              <a:rPr lang="cs-CZ" sz="1800" dirty="0" smtClean="0"/>
              <a:t>tvorbě</a:t>
            </a:r>
          </a:p>
          <a:p>
            <a:pPr lvl="1"/>
            <a:r>
              <a:rPr lang="cs-CZ" sz="1800" dirty="0" smtClean="0"/>
              <a:t>článek: „Zrzavý </a:t>
            </a:r>
            <a:r>
              <a:rPr lang="cs-CZ" sz="1800" dirty="0"/>
              <a:t>v Ostravě sfáral i maloval. Přistupte na jeho Božskou </a:t>
            </a:r>
            <a:r>
              <a:rPr lang="cs-CZ" sz="1800" dirty="0" smtClean="0"/>
              <a:t>hru“</a:t>
            </a:r>
            <a:endParaRPr lang="cs-CZ" sz="1800" dirty="0"/>
          </a:p>
          <a:p>
            <a:pPr lvl="1"/>
            <a:r>
              <a:rPr lang="cs-CZ" sz="1800" dirty="0" smtClean="0"/>
              <a:t>ukázky obrazů J. Zrzavého</a:t>
            </a:r>
          </a:p>
          <a:p>
            <a:pPr marL="0" indent="0">
              <a:buNone/>
            </a:pPr>
            <a:r>
              <a:rPr lang="cs-CZ" sz="1800" b="1" dirty="0" smtClean="0"/>
              <a:t>Dokumenty:</a:t>
            </a:r>
          </a:p>
          <a:p>
            <a:pPr marL="0" indent="0">
              <a:buNone/>
            </a:pPr>
            <a:r>
              <a:rPr lang="cs-CZ" sz="1800" b="1" u="sng" dirty="0" smtClean="0">
                <a:solidFill>
                  <a:srgbClr val="C00000"/>
                </a:solidFill>
              </a:rPr>
              <a:t>Jan Zrzavý</a:t>
            </a:r>
            <a:endParaRPr lang="cs-CZ" sz="1800" b="1" dirty="0" smtClean="0"/>
          </a:p>
          <a:p>
            <a:pPr marL="457200" lvl="1" indent="0">
              <a:buNone/>
            </a:pPr>
            <a:r>
              <a:rPr lang="cs-CZ" sz="1800" b="1" dirty="0" smtClean="0"/>
              <a:t> ČT 24 –</a:t>
            </a:r>
            <a:r>
              <a:rPr lang="cs-CZ" sz="1800" b="1" dirty="0"/>
              <a:t> </a:t>
            </a:r>
            <a:r>
              <a:rPr lang="cs-CZ" sz="1800" b="1" dirty="0" smtClean="0"/>
              <a:t>KULTURAMA </a:t>
            </a:r>
            <a:r>
              <a:rPr lang="cs-CZ" sz="1800" dirty="0" smtClean="0"/>
              <a:t>(3 min)</a:t>
            </a:r>
            <a:endParaRPr lang="cs-CZ" sz="1800" dirty="0" smtClean="0">
              <a:hlinkClick r:id="rId2"/>
            </a:endParaRPr>
          </a:p>
          <a:p>
            <a:pPr marL="457200" lvl="1" indent="0">
              <a:buNone/>
            </a:pPr>
            <a:r>
              <a:rPr lang="cs-CZ" sz="1800" dirty="0">
                <a:hlinkClick r:id="rId3"/>
              </a:rPr>
              <a:t>http://www.ceskatelevize.cz/ivysilani/10315082629-kulturama/213411058150002/obsah/239236-vystava-del-jana-zrzaveho-a-publikace-o-jeho-tvorbe</a:t>
            </a:r>
            <a:r>
              <a:rPr lang="cs-CZ" sz="1800" dirty="0" smtClean="0">
                <a:hlinkClick r:id="rId3"/>
              </a:rPr>
              <a:t>/</a:t>
            </a:r>
            <a:endParaRPr lang="cs-CZ" sz="1800" dirty="0" smtClean="0"/>
          </a:p>
          <a:p>
            <a:pPr marL="457200" lvl="1" indent="0">
              <a:buNone/>
            </a:pPr>
            <a:r>
              <a:rPr lang="cs-CZ" sz="1800" b="1" dirty="0" smtClean="0"/>
              <a:t>ARTMIX </a:t>
            </a:r>
            <a:r>
              <a:rPr lang="cs-CZ" sz="1800" dirty="0" smtClean="0"/>
              <a:t>(</a:t>
            </a:r>
            <a:r>
              <a:rPr lang="cs-CZ" sz="1800" dirty="0"/>
              <a:t>12 min)</a:t>
            </a:r>
            <a:endParaRPr lang="cs-CZ" sz="1800" dirty="0">
              <a:hlinkClick r:id="rId4"/>
            </a:endParaRPr>
          </a:p>
          <a:p>
            <a:pPr marL="457200" lvl="1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www.ceskatelevize.cz/ivysilani/10123096165-artmix/213562229000001/obsah/240140-jan-zrzavy/</a:t>
            </a:r>
            <a:endParaRPr lang="cs-CZ" sz="1800" dirty="0" smtClean="0"/>
          </a:p>
          <a:p>
            <a:pPr marL="457200" lvl="1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448947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J</a:t>
            </a:r>
            <a:r>
              <a:rPr lang="cs-CZ" sz="1200" b="1" dirty="0" smtClean="0"/>
              <a:t>an </a:t>
            </a:r>
            <a:r>
              <a:rPr lang="cs-CZ" sz="1200" b="1" dirty="0"/>
              <a:t>Zrzavý – </a:t>
            </a:r>
            <a:r>
              <a:rPr lang="cs-CZ" sz="1200" b="1" dirty="0" smtClean="0"/>
              <a:t>Foto</a:t>
            </a:r>
            <a:r>
              <a:rPr lang="cs-CZ" sz="1200" b="1" dirty="0"/>
              <a:t>: </a:t>
            </a:r>
            <a:r>
              <a:rPr lang="pt-BR" sz="1200" dirty="0"/>
              <a:t>AUTOR NEUVEDEN. http://bohuslavbrouk.wordpress.com [online]. [cit. 13.4.2013]. Dostupný na WWW: </a:t>
            </a:r>
            <a:r>
              <a:rPr lang="pt-BR" sz="1200" dirty="0">
                <a:hlinkClick r:id="rId2"/>
              </a:rPr>
              <a:t>http://bohuslavbrouk.wordpress.com/2010/10/20/malir-jan-zrzavy-o-broukovi </a:t>
            </a:r>
            <a:endParaRPr lang="cs-CZ" sz="1200" dirty="0" smtClean="0"/>
          </a:p>
          <a:p>
            <a:r>
              <a:rPr lang="cs-CZ" sz="1200" dirty="0" smtClean="0"/>
              <a:t>J</a:t>
            </a:r>
            <a:r>
              <a:rPr lang="cs-CZ" sz="1200" b="1" dirty="0" smtClean="0"/>
              <a:t>an </a:t>
            </a:r>
            <a:r>
              <a:rPr lang="cs-CZ" sz="1200" b="1" dirty="0"/>
              <a:t>Zrzavý – </a:t>
            </a:r>
            <a:r>
              <a:rPr lang="cs-CZ" sz="1200" b="1" dirty="0" smtClean="0"/>
              <a:t>Autoportrét:</a:t>
            </a:r>
            <a:r>
              <a:rPr lang="cs-CZ" sz="1200" dirty="0" smtClean="0"/>
              <a:t> </a:t>
            </a:r>
            <a:r>
              <a:rPr lang="pt-BR" sz="1200" dirty="0" smtClean="0"/>
              <a:t>AUTOR </a:t>
            </a:r>
            <a:r>
              <a:rPr lang="pt-BR" sz="1200" dirty="0"/>
              <a:t>NEUVEDEN. </a:t>
            </a:r>
            <a:r>
              <a:rPr lang="pt-BR" sz="1200" i="1" dirty="0"/>
              <a:t>http://zebry.cz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zebry.cz/cmelakasvet.cz/wp-content/obrazky/2007/c2-rijen/m1.jpg</a:t>
            </a:r>
            <a:endParaRPr lang="cs-CZ" sz="1200" dirty="0" smtClean="0"/>
          </a:p>
          <a:p>
            <a:r>
              <a:rPr lang="cs-CZ" sz="1200" b="1" dirty="0"/>
              <a:t>Jan Zrzavý – Údolí smutku: </a:t>
            </a:r>
            <a:r>
              <a:rPr lang="pt-BR" sz="1200" dirty="0"/>
              <a:t>AUTOR NEUVEDEN. </a:t>
            </a:r>
            <a:r>
              <a:rPr lang="pt-BR" sz="1200" i="1" dirty="0"/>
              <a:t>http://www.artbohemia.cz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4"/>
              </a:rPr>
              <a:t>http://www.artbohemia.cz/img/zrzavy-jan/19536-udolismutku19081.jpg</a:t>
            </a:r>
            <a:endParaRPr lang="cs-CZ" sz="1200" dirty="0"/>
          </a:p>
          <a:p>
            <a:r>
              <a:rPr lang="cs-CZ" sz="1200" b="1" dirty="0" smtClean="0"/>
              <a:t>Jan </a:t>
            </a:r>
            <a:r>
              <a:rPr lang="cs-CZ" sz="1200" b="1" dirty="0"/>
              <a:t>Zrzavý – Milenci: </a:t>
            </a:r>
            <a:r>
              <a:rPr lang="pt-BR" sz="1200" dirty="0"/>
              <a:t>AUTOR NEUVEDEN. </a:t>
            </a:r>
            <a:r>
              <a:rPr lang="pt-BR" sz="1200" i="1" dirty="0"/>
              <a:t>http://www.ceskatelevize.cz</a:t>
            </a:r>
            <a:r>
              <a:rPr lang="pt-BR" sz="1200" dirty="0"/>
              <a:t> [online]. [cit. 18.4.2013]. Dostupný na WWW: </a:t>
            </a:r>
            <a:r>
              <a:rPr lang="pt-BR" sz="1200" dirty="0">
                <a:hlinkClick r:id="rId5"/>
              </a:rPr>
              <a:t>http://www.ceskatelevize.cz:8001/ct24/kultura/206120-zrzavy-v-ostrave-sfaral-i-maloval-pristupte-na-jeho-bozskou-hru/</a:t>
            </a:r>
            <a:endParaRPr lang="cs-CZ" sz="1200" b="1" dirty="0"/>
          </a:p>
          <a:p>
            <a:r>
              <a:rPr lang="cs-CZ" sz="1200" b="1" dirty="0"/>
              <a:t>Jan Zrzavý – Meditace: </a:t>
            </a:r>
            <a:r>
              <a:rPr lang="pt-BR" sz="1200" dirty="0"/>
              <a:t>AUTOR NEUVEDEN. http://www.artmagazin.eu [online]. [cit. 18.4.2013]. Dostupný na WWW: </a:t>
            </a:r>
            <a:r>
              <a:rPr lang="pt-BR" sz="1200" dirty="0">
                <a:hlinkClick r:id="rId6"/>
              </a:rPr>
              <a:t>http://www.artmagazin.eu/galerie-vytvarniku/img:-121.jan-zrzavy-1890-1977-obrazy-kresby-ilustrace.htm</a:t>
            </a:r>
            <a:endParaRPr lang="cs-CZ" sz="1200" b="1" dirty="0"/>
          </a:p>
          <a:p>
            <a:r>
              <a:rPr lang="cs-CZ" sz="1200" b="1" dirty="0"/>
              <a:t>Jan Zrzavý – Utrpení: </a:t>
            </a:r>
            <a:r>
              <a:rPr lang="cs-CZ" sz="1200" dirty="0"/>
              <a:t>AHISGETT. http://www.flickr.com [online]. [cit. 10.4.2013]. Dostupný na WWW: </a:t>
            </a:r>
            <a:r>
              <a:rPr lang="cs-CZ" sz="1200" dirty="0">
                <a:hlinkClick r:id="rId7"/>
              </a:rPr>
              <a:t>http://www.flickr.com/photos/hisgett/2556803352/in/photostream/</a:t>
            </a:r>
            <a:endParaRPr lang="cs-CZ" sz="1200" dirty="0"/>
          </a:p>
          <a:p>
            <a:r>
              <a:rPr lang="cs-CZ" sz="1200" b="1" dirty="0"/>
              <a:t>Jan Zrzavý – Kristus: </a:t>
            </a:r>
            <a:r>
              <a:rPr lang="cs-CZ" sz="1200" dirty="0"/>
              <a:t>AHISGETT. http://www.flickr.com [online]. [cit. 10.4.2013]. Dostupný na WWW: </a:t>
            </a:r>
            <a:r>
              <a:rPr lang="cs-CZ" sz="1200" dirty="0">
                <a:hlinkClick r:id="rId8"/>
              </a:rPr>
              <a:t>http://www.flickr.com/photos/kraftgenie/4765052992/</a:t>
            </a:r>
            <a:endParaRPr lang="cs-CZ" sz="1200" b="1" dirty="0"/>
          </a:p>
          <a:p>
            <a:pPr>
              <a:buFont typeface="+mj-lt"/>
              <a:buAutoNum type="arabicPeriod" startAt="8"/>
            </a:pPr>
            <a:r>
              <a:rPr lang="cs-CZ" sz="1200" b="1" dirty="0"/>
              <a:t>Jan Zrzavý – Melancholie II: </a:t>
            </a:r>
            <a:r>
              <a:rPr lang="pt-BR" sz="1200" dirty="0"/>
              <a:t>AUTOR NEUVEDEN. </a:t>
            </a:r>
            <a:r>
              <a:rPr lang="pt-BR" sz="1200" i="1" dirty="0"/>
              <a:t>http://www.flickr.com</a:t>
            </a:r>
            <a:r>
              <a:rPr lang="pt-BR" sz="1200" dirty="0"/>
              <a:t> [online]. [cit. 18.4.2013]. Dostupný na WWW: </a:t>
            </a:r>
            <a:r>
              <a:rPr lang="pt-BR" sz="1200" dirty="0">
                <a:hlinkClick r:id="rId9"/>
              </a:rPr>
              <a:t>http://</a:t>
            </a:r>
            <a:r>
              <a:rPr lang="pt-BR" sz="1200" dirty="0" smtClean="0">
                <a:hlinkClick r:id="rId9"/>
              </a:rPr>
              <a:t>www.flickr.com/photos/kraftgenie/4765052992/sizes/m/in/photostream/</a:t>
            </a:r>
            <a:endParaRPr lang="cs-CZ" sz="1200" dirty="0" smtClean="0"/>
          </a:p>
          <a:p>
            <a:pPr>
              <a:buFont typeface="+mj-lt"/>
              <a:buAutoNum type="arabicPeriod" startAt="8"/>
            </a:pPr>
            <a:r>
              <a:rPr lang="cs-CZ" sz="1200" b="1" dirty="0" smtClean="0"/>
              <a:t>Jan </a:t>
            </a:r>
            <a:r>
              <a:rPr lang="cs-CZ" sz="1200" b="1" dirty="0"/>
              <a:t>Zrzavý – Přítelkyně: </a:t>
            </a:r>
            <a:r>
              <a:rPr lang="cs-CZ" sz="1200" dirty="0"/>
              <a:t>AHISGETT. http://www.flickr.com [online]. [cit. 10.4.2013]. Dostupný na WWW: </a:t>
            </a:r>
            <a:r>
              <a:rPr lang="cs-CZ" sz="1200" dirty="0">
                <a:hlinkClick r:id="rId7"/>
              </a:rPr>
              <a:t>http://www.flickr.com/photos/hisgett/2556803352/in/photostream/</a:t>
            </a:r>
            <a:endParaRPr lang="cs-CZ" sz="1200" b="1" dirty="0"/>
          </a:p>
          <a:p>
            <a:pPr>
              <a:buFont typeface="+mj-lt"/>
              <a:buAutoNum type="arabicPeriod" startAt="8"/>
            </a:pPr>
            <a:r>
              <a:rPr lang="cs-CZ" sz="1200" b="1" dirty="0"/>
              <a:t>Jan Zrzavý – Krucemburk: </a:t>
            </a:r>
            <a:r>
              <a:rPr lang="pl-PL" sz="1200" dirty="0">
                <a:solidFill>
                  <a:srgbClr val="333333"/>
                </a:solidFill>
              </a:rPr>
              <a:t>AHISGETT. </a:t>
            </a:r>
            <a:r>
              <a:rPr lang="pl-PL" sz="1200" i="1" dirty="0">
                <a:solidFill>
                  <a:srgbClr val="333333"/>
                </a:solidFill>
              </a:rPr>
              <a:t>http://www.flickr.com</a:t>
            </a:r>
            <a:r>
              <a:rPr lang="pl-PL" sz="1200" dirty="0">
                <a:solidFill>
                  <a:srgbClr val="333333"/>
                </a:solidFill>
              </a:rPr>
              <a:t> [online]. [cit. 10.4.2013]. Dostupný na WWW: </a:t>
            </a:r>
            <a:r>
              <a:rPr lang="pl-PL" sz="1200" dirty="0">
                <a:solidFill>
                  <a:srgbClr val="333333"/>
                </a:solidFill>
                <a:hlinkClick r:id="rId10"/>
              </a:rPr>
              <a:t>http://www.flickr.com/photos/hisgett/2555975509/</a:t>
            </a:r>
            <a:endParaRPr lang="cs-CZ" sz="1200" b="1" dirty="0"/>
          </a:p>
          <a:p>
            <a:pPr>
              <a:buFont typeface="+mj-lt"/>
              <a:buAutoNum type="arabicPeriod" startAt="8"/>
            </a:pPr>
            <a:r>
              <a:rPr lang="cs-CZ" sz="1200" b="1" dirty="0"/>
              <a:t>Jan Zrzavý – </a:t>
            </a:r>
            <a:r>
              <a:rPr lang="it-IT" sz="1200" b="1" dirty="0"/>
              <a:t>San Salvatore</a:t>
            </a:r>
            <a:r>
              <a:rPr lang="cs-CZ" sz="1200" b="1" dirty="0"/>
              <a:t>: </a:t>
            </a:r>
            <a:r>
              <a:rPr lang="pt-BR" sz="1200" dirty="0"/>
              <a:t>AUTOR NEUVEDEN. http://www.ceskatelevize.cz [online]. [cit. 18.4.2013]. Dostupný na WWW: </a:t>
            </a:r>
            <a:r>
              <a:rPr lang="pt-BR" sz="1200" dirty="0">
                <a:hlinkClick r:id="rId5"/>
              </a:rPr>
              <a:t>http://www.ceskatelevize.cz:8001/ct24/kultura/206120-zrzavy-v-ostrave-sfaral-i-maloval-pristupte-na-jeho-bozskou-hru/</a:t>
            </a:r>
            <a:endParaRPr lang="cs-CZ" sz="1200" b="1" dirty="0"/>
          </a:p>
          <a:p>
            <a:pPr>
              <a:buFont typeface="+mj-lt"/>
              <a:buAutoNum type="arabicPeriod" startAt="8"/>
            </a:pPr>
            <a:r>
              <a:rPr lang="cs-CZ" sz="1200" b="1" dirty="0"/>
              <a:t>Jan Zrzavý – Ostravské haldy II: </a:t>
            </a:r>
            <a:r>
              <a:rPr lang="pt-BR" sz="1200" dirty="0"/>
              <a:t>AUTOR NEUVEDEN. http://i.lidovky.cz [online]. [cit. 9.7.2013]. Dostupný na WWW: </a:t>
            </a:r>
            <a:r>
              <a:rPr lang="pt-BR" sz="1200" dirty="0">
                <a:hlinkClick r:id="rId11"/>
              </a:rPr>
              <a:t>http://i.lidovky.cz/12/121/lnorg/BTT47a546_haldyII.JPG</a:t>
            </a:r>
            <a:endParaRPr lang="cs-CZ" sz="1200" dirty="0"/>
          </a:p>
          <a:p>
            <a:pPr>
              <a:buFont typeface="+mj-lt"/>
              <a:buAutoNum type="arabicPeriod" startAt="8"/>
            </a:pPr>
            <a:r>
              <a:rPr lang="cs-CZ" sz="1200" b="1" dirty="0"/>
              <a:t>Jan Zrzavý – Haldy večer: </a:t>
            </a:r>
            <a:r>
              <a:rPr lang="pt-BR" sz="1200" dirty="0"/>
              <a:t>AUTOR NEUVEDEN. http://1.bp.blogspot.com [online]. [cit. 9.7.2013]. Dostupný na WWW: </a:t>
            </a:r>
            <a:r>
              <a:rPr lang="pt-BR" sz="1200" dirty="0">
                <a:hlinkClick r:id="rId12"/>
              </a:rPr>
              <a:t>http://1.bp.blogspot.com/-MAsS7GB8OOE/T373x-ppaAI/AAAAAAAABHc/kDVYjoEMa_4/s1600/4970461-jan-zrzavy-haldy-1933.jpg</a:t>
            </a:r>
            <a:endParaRPr lang="cs-CZ" sz="1200" dirty="0"/>
          </a:p>
          <a:p>
            <a:pPr>
              <a:buFont typeface="+mj-lt"/>
              <a:buAutoNum type="arabicPeriod" startAt="8"/>
            </a:pPr>
            <a:r>
              <a:rPr lang="cs-CZ" sz="1200" b="1" dirty="0"/>
              <a:t>Jan Zrzavý – Portrét Máchy: </a:t>
            </a:r>
            <a:r>
              <a:rPr lang="pt-BR" sz="1200" dirty="0"/>
              <a:t>AUTOR NEUVEDEN. http://www.galerie-narodni.cz [online]. [cit. 9.7.2013]. Dostupný na WWW: </a:t>
            </a:r>
            <a:r>
              <a:rPr lang="pt-BR" sz="1200" dirty="0">
                <a:hlinkClick r:id="rId13"/>
              </a:rPr>
              <a:t>http://</a:t>
            </a:r>
            <a:r>
              <a:rPr lang="pt-BR" sz="1200" dirty="0" smtClean="0">
                <a:hlinkClick r:id="rId13"/>
              </a:rPr>
              <a:t>www.galerie-narodni.cz/predmety/1907/1s.jpg</a:t>
            </a:r>
            <a:endParaRPr lang="cs-CZ" sz="1200" b="1" dirty="0" smtClean="0"/>
          </a:p>
          <a:p>
            <a:pPr>
              <a:buAutoNum type="arabicPeriod" startAt="8"/>
            </a:pP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78210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15"/>
            </a:pPr>
            <a:r>
              <a:rPr lang="cs-CZ" sz="1200" b="1" dirty="0" smtClean="0"/>
              <a:t>Jan </a:t>
            </a:r>
            <a:r>
              <a:rPr lang="cs-CZ" sz="1200" b="1" dirty="0"/>
              <a:t>Zrzavý – Máří Magdalena: </a:t>
            </a:r>
            <a:r>
              <a:rPr lang="pt-BR" sz="1200" dirty="0"/>
              <a:t>AUTOR NEUVEDEN. http://www.citem.cz [online]. [cit. 9.7.2013].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www.citem.cz/promus11/picture.php?url=images/4RG/O_97_Ev.jpg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cs-CZ" sz="1200" b="1" dirty="0"/>
              <a:t>Jan Zrzavý – Zvěstování: </a:t>
            </a:r>
            <a:r>
              <a:rPr lang="pt-BR" sz="1200" dirty="0"/>
              <a:t>AUTOR NEUVEDEN. http://www.artplus.cz/ [online]. [cit. 9.7.2013]. Dostupný na WWW: </a:t>
            </a:r>
            <a:r>
              <a:rPr lang="pt-BR" sz="1200" dirty="0">
                <a:hlinkClick r:id="rId4"/>
              </a:rPr>
              <a:t>http://</a:t>
            </a:r>
            <a:r>
              <a:rPr lang="pt-BR" sz="1200" dirty="0" smtClean="0">
                <a:hlinkClick r:id="rId4"/>
              </a:rPr>
              <a:t>www.artplus.cz/web/uploads/image/zrzavy-zvestovani1.jpg</a:t>
            </a:r>
            <a:endParaRPr lang="cs-CZ" sz="1200" b="1" dirty="0" smtClean="0"/>
          </a:p>
          <a:p>
            <a:pPr>
              <a:buFont typeface="+mj-lt"/>
              <a:buAutoNum type="arabicPeriod" startAt="15"/>
            </a:pPr>
            <a:r>
              <a:rPr lang="cs-CZ" sz="1200" b="1" dirty="0" smtClean="0"/>
              <a:t>Jan </a:t>
            </a:r>
            <a:r>
              <a:rPr lang="cs-CZ" sz="1200" b="1" dirty="0"/>
              <a:t>Zrzavý – Kleopatra: </a:t>
            </a:r>
            <a:r>
              <a:rPr lang="pt-BR" sz="1200" dirty="0"/>
              <a:t>AUTOR NEUVEDEN. http://archiv.ub.uni-heidelberg.de [online]. [cit. 18.4.2013]. Dostupný na WWW: </a:t>
            </a:r>
            <a:r>
              <a:rPr lang="pt-BR" sz="1200" dirty="0">
                <a:hlinkClick r:id="rId5"/>
              </a:rPr>
              <a:t>http://archiv.ub.uni-heidelberg.de/ojs/index.php/transcultural/article/view/1928/1782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cs-CZ" sz="1200" b="1" dirty="0"/>
              <a:t>Vojtěch </a:t>
            </a:r>
            <a:r>
              <a:rPr lang="cs-CZ" sz="1200" b="1" dirty="0" err="1"/>
              <a:t>Preisssig</a:t>
            </a:r>
            <a:r>
              <a:rPr lang="cs-CZ" sz="1200" b="1" dirty="0"/>
              <a:t> – </a:t>
            </a:r>
            <a:r>
              <a:rPr lang="cs-CZ" sz="1200" b="1" dirty="0" smtClean="0"/>
              <a:t>Foto</a:t>
            </a:r>
            <a:r>
              <a:rPr lang="cs-CZ" sz="1200" b="1" dirty="0"/>
              <a:t>: </a:t>
            </a:r>
            <a:r>
              <a:rPr lang="pt-BR" sz="1200" dirty="0"/>
              <a:t>AUTOR NEUVEDEN. http://prostor-ad.cz [online]. [cit. 18.4.2013]. Dostupný na WWW: </a:t>
            </a:r>
            <a:r>
              <a:rPr lang="pt-BR" sz="1200" dirty="0">
                <a:hlinkClick r:id="rId6"/>
              </a:rPr>
              <a:t>http://</a:t>
            </a:r>
            <a:r>
              <a:rPr lang="pt-BR" sz="1200" dirty="0" smtClean="0">
                <a:hlinkClick r:id="rId6"/>
              </a:rPr>
              <a:t>prostor-ad.cz/pruvodce/praha/sporilov/vytvarni/preissig.htm</a:t>
            </a:r>
            <a:endParaRPr lang="cs-CZ" sz="1200" dirty="0" smtClean="0"/>
          </a:p>
          <a:p>
            <a:pPr>
              <a:buFont typeface="+mj-lt"/>
              <a:buAutoNum type="arabicPeriod" startAt="15"/>
            </a:pPr>
            <a:r>
              <a:rPr lang="cs-CZ" sz="1200" b="1" dirty="0"/>
              <a:t>V.ojtěch Preissig: </a:t>
            </a:r>
            <a:r>
              <a:rPr lang="pt-BR" sz="1200" dirty="0"/>
              <a:t>AUTOR NEUVEDEN. </a:t>
            </a:r>
            <a:r>
              <a:rPr lang="pt-BR" sz="1200" i="1" dirty="0"/>
              <a:t>http://www.galerieart.cz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7"/>
              </a:rPr>
              <a:t>http://www.galerieart.cz/preissig_hrajici_jinoch.JPG</a:t>
            </a:r>
            <a:endParaRPr lang="cs-CZ" sz="1200" b="1" dirty="0"/>
          </a:p>
          <a:p>
            <a:pPr>
              <a:buFont typeface="+mj-lt"/>
              <a:buAutoNum type="arabicPeriod" startAt="15"/>
            </a:pPr>
            <a:r>
              <a:rPr lang="cs-CZ" sz="1200" b="1" dirty="0" smtClean="0"/>
              <a:t>Vojtěch </a:t>
            </a:r>
            <a:r>
              <a:rPr lang="cs-CZ" sz="1200" b="1" dirty="0" err="1"/>
              <a:t>Preisssig</a:t>
            </a:r>
            <a:r>
              <a:rPr lang="cs-CZ" sz="1200" b="1" dirty="0"/>
              <a:t> – </a:t>
            </a:r>
            <a:r>
              <a:rPr lang="cs-CZ" sz="1200" b="1" dirty="0" smtClean="0"/>
              <a:t>Meditace: </a:t>
            </a:r>
            <a:r>
              <a:rPr lang="pt-BR" sz="1200" dirty="0"/>
              <a:t>AUTOR NEUVEDEN. </a:t>
            </a:r>
            <a:r>
              <a:rPr lang="pt-BR" sz="1200" i="1" dirty="0"/>
              <a:t>http://www.marold.cz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8"/>
              </a:rPr>
              <a:t>http://</a:t>
            </a:r>
            <a:r>
              <a:rPr lang="pt-BR" sz="1200" dirty="0" smtClean="0">
                <a:hlinkClick r:id="rId8"/>
              </a:rPr>
              <a:t>www.marold.cz/blog/wp-content/uploads/2012/04/vojtech-preissig-big.jpg</a:t>
            </a:r>
            <a:endParaRPr lang="cs-CZ" sz="1200" dirty="0" smtClean="0"/>
          </a:p>
          <a:p>
            <a:pPr>
              <a:buFont typeface="+mj-lt"/>
              <a:buAutoNum type="arabicPeriod" startAt="15"/>
            </a:pPr>
            <a:r>
              <a:rPr lang="cs-CZ" sz="1200" b="1" dirty="0"/>
              <a:t>Vojtěch </a:t>
            </a:r>
            <a:r>
              <a:rPr lang="cs-CZ" sz="1200" b="1" dirty="0" err="1"/>
              <a:t>Preisssig</a:t>
            </a:r>
            <a:r>
              <a:rPr lang="cs-CZ" sz="1200" b="1" dirty="0"/>
              <a:t> – Rozkvetlý strom: </a:t>
            </a:r>
            <a:r>
              <a:rPr lang="pt-BR" sz="1200" dirty="0"/>
              <a:t>AUTOR NEUVEDEN. </a:t>
            </a:r>
            <a:r>
              <a:rPr lang="pt-BR" sz="1200" i="1" dirty="0"/>
              <a:t>http://www.galerie-narodni.cz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9"/>
              </a:rPr>
              <a:t>http://www.galerie-narodni.cz/predmety/1662/1s.jpg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cs-CZ" sz="1200" b="1" dirty="0" smtClean="0"/>
              <a:t>Vojtěch </a:t>
            </a:r>
            <a:r>
              <a:rPr lang="cs-CZ" sz="1200" b="1" dirty="0" err="1"/>
              <a:t>Preisssig</a:t>
            </a:r>
            <a:r>
              <a:rPr lang="cs-CZ" sz="1200" b="1" dirty="0"/>
              <a:t> – </a:t>
            </a:r>
            <a:r>
              <a:rPr lang="cs-CZ" sz="1200" b="1" dirty="0" smtClean="0"/>
              <a:t>Jaro v Praze: </a:t>
            </a:r>
            <a:r>
              <a:rPr lang="pt-BR" sz="1200" dirty="0" smtClean="0"/>
              <a:t>NEUVEDEN</a:t>
            </a:r>
            <a:r>
              <a:rPr lang="pt-BR" sz="1200" dirty="0"/>
              <a:t>. </a:t>
            </a:r>
            <a:r>
              <a:rPr lang="pt-BR" sz="1200" i="1" dirty="0"/>
              <a:t>http://www.galerieart.cz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10"/>
              </a:rPr>
              <a:t>http://</a:t>
            </a:r>
            <a:r>
              <a:rPr lang="pt-BR" sz="1200" dirty="0" smtClean="0">
                <a:hlinkClick r:id="rId10"/>
              </a:rPr>
              <a:t>www.galerieart.cz/preissig_jaro_v_praze.JPG</a:t>
            </a:r>
            <a:endParaRPr lang="cs-CZ" sz="1200" dirty="0" smtClean="0"/>
          </a:p>
          <a:p>
            <a:pPr>
              <a:buFont typeface="+mj-lt"/>
              <a:buAutoNum type="arabicPeriod" startAt="23"/>
            </a:pPr>
            <a:r>
              <a:rPr lang="cs-CZ" sz="1200" b="1" dirty="0"/>
              <a:t>Vojtěch Preissig: Příběh linie: </a:t>
            </a:r>
            <a:r>
              <a:rPr lang="cs-CZ" sz="1200" dirty="0"/>
              <a:t>UTOR NEUVEDEN. http://udu.ff.cuni.cz [online]. [cit. 9.7.2013]. Dostupný na WWW: </a:t>
            </a:r>
            <a:r>
              <a:rPr lang="cs-CZ" sz="1200" dirty="0">
                <a:hlinkClick r:id="rId11"/>
              </a:rPr>
              <a:t>http://udu.ff.cuni.cz/soubory/galerie/01%20Cechy/Lahoda%20-%20ceske%20umeni%201907-1945/slides/68_Vojtech_Preissig.Pribeh%20lite%20linie%20I.1937.jpg</a:t>
            </a:r>
            <a:endParaRPr lang="cs-CZ" sz="1200" dirty="0"/>
          </a:p>
          <a:p>
            <a:pPr>
              <a:buFont typeface="+mj-lt"/>
              <a:buAutoNum type="arabicPeriod" startAt="23"/>
            </a:pPr>
            <a:r>
              <a:rPr lang="cs-CZ" sz="1200" b="1" dirty="0"/>
              <a:t>Vojtěch Preissig – Dráhy barevných linií a geometrických forem v prostoru víření: </a:t>
            </a:r>
            <a:r>
              <a:rPr lang="pt-BR" sz="1200" dirty="0"/>
              <a:t>AUTOR NEUVEDEN. </a:t>
            </a:r>
            <a:r>
              <a:rPr lang="pt-BR" sz="1200" i="1" dirty="0"/>
              <a:t>http://www.galleryjk.cz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12"/>
              </a:rPr>
              <a:t>http://www.galleryjk.cz/images/756.jpg</a:t>
            </a:r>
            <a:endParaRPr lang="cs-CZ" sz="1200" b="1" dirty="0"/>
          </a:p>
          <a:p>
            <a:pPr>
              <a:buFont typeface="+mj-lt"/>
              <a:buAutoNum type="arabicPeriod" startAt="23"/>
            </a:pPr>
            <a:r>
              <a:rPr lang="cs-CZ" sz="1200" b="1" dirty="0"/>
              <a:t>Josef Váchal – foto: </a:t>
            </a:r>
            <a:r>
              <a:rPr lang="pt-BR" sz="1200" dirty="0"/>
              <a:t>AUTOR NEUVEDEN. http://www.reflex.cz [online]. [cit. 18.4.2013]. Dostupný na WWW: </a:t>
            </a:r>
            <a:r>
              <a:rPr lang="pt-BR" sz="1200" dirty="0">
                <a:hlinkClick r:id="rId13"/>
              </a:rPr>
              <a:t>http://www.reflex.cz/clanek/kultura-literatura/35557/v-ucte-vas-josef-vachal.html</a:t>
            </a:r>
            <a:endParaRPr lang="cs-CZ" sz="1200" dirty="0"/>
          </a:p>
          <a:p>
            <a:pPr>
              <a:buFont typeface="+mj-lt"/>
              <a:buAutoNum type="arabicPeriod" startAt="23"/>
            </a:pPr>
            <a:r>
              <a:rPr lang="pt-BR" sz="1200" b="1" dirty="0"/>
              <a:t>Josef Váchal – </a:t>
            </a:r>
            <a:r>
              <a:rPr lang="cs-CZ" sz="1200" b="1" dirty="0"/>
              <a:t>Ruce: </a:t>
            </a:r>
            <a:r>
              <a:rPr lang="pt-BR" sz="1200" dirty="0"/>
              <a:t>AUTOR NEUVEDEN. </a:t>
            </a:r>
            <a:r>
              <a:rPr lang="pt-BR" sz="1200" i="1" dirty="0"/>
              <a:t>http://www.artbohemia.cz</a:t>
            </a:r>
            <a:r>
              <a:rPr lang="pt-BR" sz="1200" dirty="0"/>
              <a:t> [online]. [cit. 9.7.2013]. Dostupný na WWW: </a:t>
            </a:r>
            <a:r>
              <a:rPr lang="pt-BR" sz="1200" dirty="0">
                <a:hlinkClick r:id="rId14"/>
              </a:rPr>
              <a:t>http://www.artbohemia.cz/img/vachal-josef/6882-hudbaslepcu4.jpg</a:t>
            </a:r>
            <a:endParaRPr lang="cs-CZ" sz="1200" dirty="0"/>
          </a:p>
          <a:p>
            <a:pPr>
              <a:buFont typeface="+mj-lt"/>
              <a:buAutoNum type="arabicPeriod" startAt="23"/>
            </a:pPr>
            <a:r>
              <a:rPr lang="pt-BR" sz="1200" b="1" dirty="0"/>
              <a:t>Josef Váchal – </a:t>
            </a:r>
            <a:r>
              <a:rPr lang="cs-CZ" sz="1200" b="1" dirty="0"/>
              <a:t>Démoni: </a:t>
            </a:r>
            <a:r>
              <a:rPr lang="pt-BR" sz="1200" dirty="0"/>
              <a:t>AUTOR NEUVEDEN. http://www.galerieart.cz [online]. [cit. 9.7.2013]. Dostupný na WWW: </a:t>
            </a:r>
            <a:r>
              <a:rPr lang="pt-BR" sz="1200" dirty="0">
                <a:hlinkClick r:id="rId15"/>
              </a:rPr>
              <a:t>http://</a:t>
            </a:r>
            <a:r>
              <a:rPr lang="pt-BR" sz="1200" dirty="0" smtClean="0">
                <a:hlinkClick r:id="rId15"/>
              </a:rPr>
              <a:t>www.galerieart.cz/vachal_demoni.JPG</a:t>
            </a:r>
            <a:endParaRPr lang="cs-CZ" sz="1200" dirty="0"/>
          </a:p>
          <a:p>
            <a:pPr>
              <a:buFont typeface="+mj-lt"/>
              <a:buAutoNum type="arabicPeriod" startAt="23"/>
            </a:pPr>
            <a:r>
              <a:rPr lang="cs-CZ" sz="1200" b="1" dirty="0" smtClean="0"/>
              <a:t>Váchal – </a:t>
            </a:r>
            <a:r>
              <a:rPr lang="cs-CZ" sz="1200" b="1" dirty="0" err="1"/>
              <a:t>Portmoneum</a:t>
            </a:r>
            <a:r>
              <a:rPr lang="cs-CZ" sz="1200" b="1" dirty="0"/>
              <a:t> v Litomyšli: </a:t>
            </a:r>
            <a:r>
              <a:rPr lang="cs-CZ" sz="1200" dirty="0"/>
              <a:t>LOUČ, Michal.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18.4.2013]. Dostupný pod licencí Creative Commons Attribution-Share </a:t>
            </a:r>
            <a:r>
              <a:rPr lang="cs-CZ" sz="1200" dirty="0" err="1"/>
              <a:t>Alike</a:t>
            </a:r>
            <a:r>
              <a:rPr lang="cs-CZ" sz="1200" dirty="0"/>
              <a:t> 3.0 na WWW: </a:t>
            </a:r>
            <a:r>
              <a:rPr lang="cs-CZ" sz="1200" dirty="0">
                <a:hlinkClick r:id="rId16"/>
              </a:rPr>
              <a:t>http://cs.wikipedia.org/wiki/Soubor:Litomy%C5%A1l_-_</a:t>
            </a:r>
            <a:r>
              <a:rPr lang="cs-CZ" sz="1200" dirty="0" smtClean="0">
                <a:hlinkClick r:id="rId16"/>
              </a:rPr>
              <a:t>Portmoneum_1.JPG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32142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 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29"/>
            </a:pPr>
            <a:r>
              <a:rPr lang="pt-BR" sz="1200" b="1" dirty="0" smtClean="0"/>
              <a:t>Josef </a:t>
            </a:r>
            <a:r>
              <a:rPr lang="pt-BR" sz="1200" b="1" dirty="0"/>
              <a:t>Váchal – </a:t>
            </a:r>
            <a:r>
              <a:rPr lang="cs-CZ" sz="1200" b="1" dirty="0" err="1" smtClean="0"/>
              <a:t>Portmoneum</a:t>
            </a:r>
            <a:r>
              <a:rPr lang="cs-CZ" sz="1200" b="1" dirty="0" smtClean="0"/>
              <a:t> I (interiér): </a:t>
            </a:r>
            <a:r>
              <a:rPr lang="pt-BR" sz="1200" dirty="0"/>
              <a:t>AUTOR NEUVEDEN. http://www.kudyznudy.cz [online]. [cit. 9.7.2013].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www.kudyznudy.cz/getmedia/c3f6d58b-2926-495b-a757-d3760ec431e0/foto.aspx?width=690&amp;height=460&amp;crop=1</a:t>
            </a:r>
            <a:endParaRPr lang="cs-CZ" sz="1200" dirty="0" smtClean="0"/>
          </a:p>
          <a:p>
            <a:pPr>
              <a:buFont typeface="+mj-lt"/>
              <a:buAutoNum type="arabicPeriod" startAt="29"/>
            </a:pPr>
            <a:r>
              <a:rPr lang="pt-BR" sz="1200" b="1" dirty="0" smtClean="0"/>
              <a:t>Josef </a:t>
            </a:r>
            <a:r>
              <a:rPr lang="pt-BR" sz="1200" b="1" dirty="0"/>
              <a:t>Váchal – Portmoneum </a:t>
            </a:r>
            <a:r>
              <a:rPr lang="pt-BR" sz="1200" b="1" dirty="0" smtClean="0"/>
              <a:t>I</a:t>
            </a:r>
            <a:r>
              <a:rPr lang="cs-CZ" sz="1200" b="1" dirty="0" smtClean="0"/>
              <a:t>I</a:t>
            </a:r>
            <a:r>
              <a:rPr lang="pt-BR" sz="1200" b="1" dirty="0" smtClean="0"/>
              <a:t> </a:t>
            </a:r>
            <a:r>
              <a:rPr lang="pt-BR" sz="1200" b="1" dirty="0"/>
              <a:t>(interiér):</a:t>
            </a:r>
            <a:r>
              <a:rPr lang="cs-CZ" sz="1200" b="1" dirty="0" smtClean="0"/>
              <a:t> </a:t>
            </a:r>
            <a:r>
              <a:rPr lang="pt-BR" sz="1200" dirty="0"/>
              <a:t>AUTOR NEUVEDEN. http://ptel.cz [online]. [cit. 9.7.2013]. Dostupný na WWW: </a:t>
            </a:r>
            <a:r>
              <a:rPr lang="pt-BR" sz="1200" dirty="0">
                <a:hlinkClick r:id="rId4"/>
              </a:rPr>
              <a:t>http://</a:t>
            </a:r>
            <a:r>
              <a:rPr lang="pt-BR" sz="1200" dirty="0" smtClean="0">
                <a:hlinkClick r:id="rId4"/>
              </a:rPr>
              <a:t>ptel.cz/wp-content/themes/advanced-newspaper202/timthumb.php?src=http%3A%2F%2Fptel.cz%2Fwp-content%2Fuploads%2F2013%2F05%2Flitomysl-portmoneum.jpg&amp;q=90&amp;w=479&amp;zc=1</a:t>
            </a:r>
            <a:endParaRPr lang="cs-CZ" sz="1200" dirty="0" smtClean="0"/>
          </a:p>
          <a:p>
            <a:pPr>
              <a:buFont typeface="+mj-lt"/>
              <a:buAutoNum type="arabicPeriod" startAt="29"/>
            </a:pPr>
            <a:r>
              <a:rPr lang="cs-CZ" sz="1200" b="1" dirty="0"/>
              <a:t>Motýl: </a:t>
            </a:r>
            <a:r>
              <a:rPr lang="pt-BR" sz="1200" dirty="0"/>
              <a:t>AUTOR NEUVEDEN. </a:t>
            </a:r>
            <a:r>
              <a:rPr lang="pt-BR" sz="1200" i="1" dirty="0"/>
              <a:t>http://picasaweb.google.com</a:t>
            </a:r>
            <a:r>
              <a:rPr lang="pt-BR" sz="1200" dirty="0"/>
              <a:t> [online]. [cit. 20.8.2013]. Dostupný na WWW: </a:t>
            </a:r>
            <a:r>
              <a:rPr lang="pt-BR" sz="1200" dirty="0">
                <a:hlinkClick r:id="rId5"/>
              </a:rPr>
              <a:t>http://picasaweb.google.com/lh/photo/BI-uHRNrDnKsxwcFF2Awb2a--VBGWB_TZEF_meDP0wY</a:t>
            </a:r>
            <a:endParaRPr lang="cs-CZ" sz="1200" dirty="0"/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4155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6153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3547</TotalTime>
  <Words>1219</Words>
  <Application>Microsoft Office PowerPoint</Application>
  <PresentationFormat>On-screen Show (4:3)</PresentationFormat>
  <Paragraphs>201</Paragraphs>
  <Slides>36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Wingdings</vt:lpstr>
      <vt:lpstr>Motiv sady Office</vt:lpstr>
      <vt:lpstr>PowerPoint Presentation</vt:lpstr>
      <vt:lpstr>ANOTACE</vt:lpstr>
      <vt:lpstr>PowerPoint Presentation</vt:lpstr>
      <vt:lpstr>PowerPoint Presentation</vt:lpstr>
      <vt:lpstr>Umělecké sdružení Sursum </vt:lpstr>
      <vt:lpstr>Jan Zrzavý  (1890 – 1977)</vt:lpstr>
      <vt:lpstr>Údolí smutku, 1908 </vt:lpstr>
      <vt:lpstr>Milenci (Posedlost), 1914</vt:lpstr>
      <vt:lpstr> Meditace, 1915</vt:lpstr>
      <vt:lpstr>Utrpení, 1916</vt:lpstr>
      <vt:lpstr>Kristus</vt:lpstr>
      <vt:lpstr>Přítelkyně, 1923</vt:lpstr>
      <vt:lpstr>Krucemburk, 1923</vt:lpstr>
      <vt:lpstr>San Salvatore, 1928</vt:lpstr>
      <vt:lpstr> Ostravské haldy II, 1933</vt:lpstr>
      <vt:lpstr>Haldy večer, 1933</vt:lpstr>
      <vt:lpstr>PowerPoint Presentation</vt:lpstr>
      <vt:lpstr>Panna Maria, Archanděl Gabriel, 1952 (Zvěstování)</vt:lpstr>
      <vt:lpstr>Kleopatra,  1942-1957</vt:lpstr>
      <vt:lpstr>Vojtěch Preissig (1873 – 1944)</vt:lpstr>
      <vt:lpstr>Meditace</vt:lpstr>
      <vt:lpstr>Jaro v Praze</vt:lpstr>
      <vt:lpstr>Příběh linie, 1937</vt:lpstr>
      <vt:lpstr>Dráhy barevných linií a geometrických forem v prostoru, víření a propadání kosmické hmoty, 1937-38</vt:lpstr>
      <vt:lpstr>Josef Váchal (1884 – 1969)</vt:lpstr>
      <vt:lpstr>PowerPoint Presentation</vt:lpstr>
      <vt:lpstr>Portmoneum v Litomyšli – Muzeum Josefa Váchala</vt:lpstr>
      <vt:lpstr>Portmoneum</vt:lpstr>
      <vt:lpstr>Portmoneum</vt:lpstr>
      <vt:lpstr>OPAKOVÁNÍ NA ZÁVĚR</vt:lpstr>
      <vt:lpstr>PowerPoint Presentation</vt:lpstr>
      <vt:lpstr>DOPLNĚK - odkazy na internetové stránky:</vt:lpstr>
      <vt:lpstr>Citace:</vt:lpstr>
      <vt:lpstr>Citace:</vt:lpstr>
      <vt:lpstr>Citace: </vt:lpstr>
      <vt:lpstr>Tento materiál je určen k interaktivní výuce.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Symbolismus</dc:title>
  <cp:lastModifiedBy>Marcela Jelínková</cp:lastModifiedBy>
  <cp:revision>237</cp:revision>
  <dcterms:modified xsi:type="dcterms:W3CDTF">2013-08-24T09:49:08Z</dcterms:modified>
</cp:coreProperties>
</file>