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371" r:id="rId2"/>
    <p:sldId id="372" r:id="rId3"/>
    <p:sldId id="373" r:id="rId4"/>
    <p:sldId id="472" r:id="rId5"/>
    <p:sldId id="451" r:id="rId6"/>
    <p:sldId id="447" r:id="rId7"/>
    <p:sldId id="497" r:id="rId8"/>
    <p:sldId id="476" r:id="rId9"/>
    <p:sldId id="481" r:id="rId10"/>
    <p:sldId id="500" r:id="rId11"/>
    <p:sldId id="469" r:id="rId12"/>
    <p:sldId id="436" r:id="rId13"/>
    <p:sldId id="435" r:id="rId14"/>
    <p:sldId id="434" r:id="rId15"/>
    <p:sldId id="338" r:id="rId16"/>
    <p:sldId id="498" r:id="rId17"/>
    <p:sldId id="499" r:id="rId18"/>
    <p:sldId id="376" r:id="rId19"/>
    <p:sldId id="480" r:id="rId20"/>
    <p:sldId id="479" r:id="rId21"/>
    <p:sldId id="486" r:id="rId22"/>
    <p:sldId id="487" r:id="rId23"/>
    <p:sldId id="488" r:id="rId24"/>
    <p:sldId id="489" r:id="rId25"/>
    <p:sldId id="490" r:id="rId26"/>
    <p:sldId id="491" r:id="rId27"/>
    <p:sldId id="492" r:id="rId28"/>
    <p:sldId id="495" r:id="rId29"/>
    <p:sldId id="496" r:id="rId30"/>
    <p:sldId id="455" r:id="rId31"/>
    <p:sldId id="493" r:id="rId32"/>
    <p:sldId id="502" r:id="rId33"/>
    <p:sldId id="501" r:id="rId34"/>
    <p:sldId id="375" r:id="rId3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521415D9-36F7-43E2-AB2F-B90AF26B5E84}">
      <p14:sectionLst xmlns:p14="http://schemas.microsoft.com/office/powerpoint/2010/main">
        <p14:section name="Výchozí oddíl" id="{9468BE43-9765-4551-B314-ECA97473DCB9}">
          <p14:sldIdLst>
            <p14:sldId id="371"/>
            <p14:sldId id="372"/>
            <p14:sldId id="373"/>
            <p14:sldId id="472"/>
            <p14:sldId id="451"/>
            <p14:sldId id="447"/>
            <p14:sldId id="497"/>
            <p14:sldId id="476"/>
            <p14:sldId id="481"/>
            <p14:sldId id="500"/>
            <p14:sldId id="469"/>
            <p14:sldId id="436"/>
            <p14:sldId id="435"/>
            <p14:sldId id="434"/>
            <p14:sldId id="338"/>
            <p14:sldId id="498"/>
            <p14:sldId id="499"/>
            <p14:sldId id="376"/>
            <p14:sldId id="480"/>
            <p14:sldId id="479"/>
            <p14:sldId id="486"/>
            <p14:sldId id="487"/>
            <p14:sldId id="488"/>
            <p14:sldId id="489"/>
            <p14:sldId id="490"/>
            <p14:sldId id="491"/>
            <p14:sldId id="492"/>
            <p14:sldId id="495"/>
            <p14:sldId id="496"/>
            <p14:sldId id="455"/>
            <p14:sldId id="493"/>
            <p14:sldId id="502"/>
            <p14:sldId id="501"/>
            <p14:sldId id="375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15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033"/>
    <a:srgbClr val="FFFFC1"/>
    <a:srgbClr val="FFFF99"/>
    <a:srgbClr val="0BA94B"/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5501" autoAdjust="0"/>
  </p:normalViewPr>
  <p:slideViewPr>
    <p:cSldViewPr>
      <p:cViewPr varScale="1">
        <p:scale>
          <a:sx n="100" d="100"/>
          <a:sy n="100" d="100"/>
        </p:scale>
        <p:origin x="-234" y="-102"/>
      </p:cViewPr>
      <p:guideLst>
        <p:guide orient="horz" pos="2115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DDF52-4551-4F97-8CD4-52E5025EB05B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686949-161D-4909-9374-721FF12FD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614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24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B47504E-8CB8-41EB-8BE1-9C67760583B0}" type="slidenum">
              <a:rPr lang="cs-CZ" sz="1200">
                <a:latin typeface="Arial" pitchFamily="34" charset="0"/>
              </a:rPr>
              <a:pPr/>
              <a:t>1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1859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34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6BE8C4A-6D24-4FE5-847F-55FEBD89DA46}" type="slidenum">
              <a:rPr lang="cs-CZ" sz="1200">
                <a:latin typeface="Arial" pitchFamily="34" charset="0"/>
              </a:rPr>
              <a:pPr/>
              <a:t>2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599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686949-161D-4909-9374-721FF12FD5B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48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 smtClean="0"/>
              <a:t>AUTOR NEUVEDEN. http://www.ccsh-ostrava-zabreh.websnadno.cz [online]. [cit. 31.8.2013]. Dostupný na WWW: http://www.ccsh-ostrava-zabreh.websnadno.cz/Velikonocni-svatecni-okruh.html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686949-161D-4909-9374-721FF12FD5B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1566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686949-161D-4909-9374-721FF12FD5B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607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686949-161D-4909-9374-721FF12FD5BE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8646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686949-161D-4909-9374-721FF12FD5BE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988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52DEF-7C38-4D68-ADE5-0AD30D73F21F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A85BB-4071-4057-8CEB-C0D404AD93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424936" cy="4525963"/>
          </a:xfrm>
        </p:spPr>
        <p:txBody>
          <a:bodyPr/>
          <a:lstStyle>
            <a:lvl1pPr marL="342900" indent="-342900">
              <a:buFontTx/>
              <a:buBlip>
                <a:blip r:embed="rId2"/>
              </a:buBlip>
              <a:defRPr/>
            </a:lvl1pPr>
            <a:lvl3pPr marL="1143000" indent="-228600">
              <a:buFont typeface="Book Antiqua" panose="02040602050305030304" pitchFamily="18" charset="0"/>
              <a:buChar char="→"/>
              <a:defRPr/>
            </a:lvl3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1B240-2E19-4FF6-9D3F-7D2C03F385FB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79787-4433-4F80-936F-6C02ECBCE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Úkol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424936" cy="4525963"/>
          </a:xfrm>
        </p:spPr>
        <p:txBody>
          <a:bodyPr/>
          <a:lstStyle>
            <a:lvl1pPr marL="342900" indent="-342900">
              <a:buClr>
                <a:schemeClr val="tx2">
                  <a:lumMod val="60000"/>
                  <a:lumOff val="40000"/>
                </a:schemeClr>
              </a:buClr>
              <a:buSzPct val="150000"/>
              <a:buFont typeface="Arial" panose="020B0604020202020204" pitchFamily="34" charset="0"/>
              <a:buChar char="•"/>
              <a:defRPr sz="2400"/>
            </a:lvl1pPr>
            <a:lvl2pPr marL="742950" indent="-285750">
              <a:buClr>
                <a:schemeClr val="tx2">
                  <a:lumMod val="60000"/>
                  <a:lumOff val="40000"/>
                </a:schemeClr>
              </a:buClr>
              <a:buSzPct val="150000"/>
              <a:buFont typeface="Calibri" panose="020F0502020204030204" pitchFamily="34" charset="0"/>
              <a:buChar char="‒"/>
              <a:defRPr sz="2400"/>
            </a:lvl2pPr>
            <a:lvl3pPr marL="1143000" indent="-228600">
              <a:buFont typeface="Book Antiqua" panose="02040602050305030304" pitchFamily="18" charset="0"/>
              <a:buChar char="→"/>
              <a:defRPr/>
            </a:lvl3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1B240-2E19-4FF6-9D3F-7D2C03F385FB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79787-4433-4F80-936F-6C02ECBCE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6490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áze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007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424936" cy="4525963"/>
          </a:xfrm>
        </p:spPr>
        <p:txBody>
          <a:bodyPr/>
          <a:lstStyle>
            <a:lvl1pPr marL="457200" indent="-457200">
              <a:buFontTx/>
              <a:buBlip>
                <a:blip r:embed="rId2"/>
              </a:buBlip>
              <a:defRPr/>
            </a:lvl1pPr>
          </a:lstStyle>
          <a:p>
            <a:pPr lvl="0"/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1B240-2E19-4FF6-9D3F-7D2C03F385FB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79787-4433-4F80-936F-6C02ECBCE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1454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22" presetClass="entr" presetSubtype="4" fill="hold" nodeType="afterEffect" nodePh="1">
                  <p:stCondLst>
                    <p:cond delay="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5BFB3E-882A-4CF9-9041-B3B74E8C01D8}" type="datetimeFigureOut">
              <a:rPr lang="cs-CZ" smtClean="0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D5C071-FB7E-4472-80F2-15C8C9C850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74883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362B2-F4C0-4311-8773-EB414282EBAB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8ABA6-58BE-47B9-BE9A-529EF82FE5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342900" indent="-342900">
              <a:buFontTx/>
              <a:buBlip>
                <a:blip r:embed="rId2"/>
              </a:buBlip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1CB16-2180-40F6-8DE3-8236CC116182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84D9B-5383-4A60-89FD-FD5171C3A8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66848-65A3-4E96-81B1-CAEB83DCA2A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1C92C-1640-4AA9-A8B6-E715E6865C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007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FC0CE-C630-4643-8F98-6F18C48D4493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92AB7-DD37-41D8-BD76-D52C24CA8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/>
          <a:lstStyle>
            <a:lvl1pPr>
              <a:defRPr sz="3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nadpisů</a:t>
            </a:r>
            <a:r>
              <a:rPr lang="en-US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836712"/>
            <a:ext cx="8712968" cy="5884763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400"/>
            </a:lvl1pPr>
            <a:lvl2pPr marL="971550" indent="-514350">
              <a:buFont typeface="+mj-lt"/>
              <a:buAutoNum type="arabicPeriod"/>
              <a:defRPr/>
            </a:lvl2pPr>
            <a:lvl3pPr marL="1371600" indent="-457200">
              <a:buFont typeface="+mj-lt"/>
              <a:buAutoNum type="arabicPeriod"/>
              <a:defRPr/>
            </a:lvl3pPr>
            <a:lvl4pPr marL="1828800" indent="-457200">
              <a:buFont typeface="+mj-lt"/>
              <a:buAutoNum type="arabicPeriod"/>
              <a:defRPr/>
            </a:lvl4pPr>
            <a:lvl5pPr marL="2286000" indent="-457200">
              <a:buFont typeface="+mj-lt"/>
              <a:buAutoNum type="arabicPeriod"/>
              <a:defRPr/>
            </a:lvl5pPr>
          </a:lstStyle>
          <a:p>
            <a:pPr lvl="0"/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styly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textu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46EA4-F8AB-4513-9792-F68E70AAA42D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40F6C-BDC2-44A8-80BE-EC3800919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0708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09EE4-B4E7-4FBB-A3F4-E2F3A5A420C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9D5FA-896C-4A5D-A557-531D6CC34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542B0-C846-4F04-88A4-1F25F9102BEF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28A95-1E03-44F5-8E86-56A9B205D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CC169-32D8-414D-ADD1-9783B3C7FC24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59B57-92B0-4E0D-BAC1-1B110F9933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CD507E-5DE4-4200-B10E-5C2F131A66A0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15AB7-2201-491C-A228-2F97BA876A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5CA3-133D-4217-9919-F8A8CD38181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48CCD-CC53-475A-943A-9FB679E05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nadpisů</a:t>
            </a:r>
            <a:r>
              <a:rPr lang="en-US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46EA4-F8AB-4513-9792-F68E70AAA42D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40F6C-BDC2-44A8-80BE-EC3800919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B3FC8-3BC3-4DAD-AAB6-FF4A21DACB90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9D9B9-F48D-48FB-8177-A18DD78D1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5BFB3E-882A-4CF9-9041-B3B74E8C01D8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7D5C071-FB7E-4472-80F2-15C8C9C850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62" r:id="rId2"/>
    <p:sldLayoutId id="2147483666" r:id="rId3"/>
    <p:sldLayoutId id="2147483664" r:id="rId4"/>
    <p:sldLayoutId id="2147483665" r:id="rId5"/>
    <p:sldLayoutId id="2147483651" r:id="rId6"/>
    <p:sldLayoutId id="2147483652" r:id="rId7"/>
    <p:sldLayoutId id="2147483653" r:id="rId8"/>
    <p:sldLayoutId id="2147483654" r:id="rId9"/>
    <p:sldLayoutId id="2147483663" r:id="rId10"/>
    <p:sldLayoutId id="2147483655" r:id="rId11"/>
    <p:sldLayoutId id="2147483656" r:id="rId12"/>
    <p:sldLayoutId id="2147483657" r:id="rId13"/>
    <p:sldLayoutId id="2147483658" r:id="rId14"/>
    <p:sldLayoutId id="2147483659" r:id="rId15"/>
    <p:sldLayoutId id="2147483660" r:id="rId16"/>
    <p:sldLayoutId id="2147483661" r:id="rId17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 kern="1200">
          <a:solidFill>
            <a:srgbClr val="7030A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3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slide" Target="slide22.xml"/><Relationship Id="rId3" Type="http://schemas.openxmlformats.org/officeDocument/2006/relationships/slide" Target="slide21.xml"/><Relationship Id="rId7" Type="http://schemas.openxmlformats.org/officeDocument/2006/relationships/slide" Target="slide26.xml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.png"/><Relationship Id="rId11" Type="http://schemas.openxmlformats.org/officeDocument/2006/relationships/slide" Target="slide23.xml"/><Relationship Id="rId5" Type="http://schemas.openxmlformats.org/officeDocument/2006/relationships/slide" Target="slide27.xml"/><Relationship Id="rId15" Type="http://schemas.openxmlformats.org/officeDocument/2006/relationships/slide" Target="slide24.xml"/><Relationship Id="rId10" Type="http://schemas.openxmlformats.org/officeDocument/2006/relationships/image" Target="../media/image15.png"/><Relationship Id="rId4" Type="http://schemas.openxmlformats.org/officeDocument/2006/relationships/image" Target="../media/image12.jpeg"/><Relationship Id="rId9" Type="http://schemas.openxmlformats.org/officeDocument/2006/relationships/slide" Target="slide25.xml"/><Relationship Id="rId1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zitivni-noviny.cz/cz/clanek-2011100027" TargetMode="External"/><Relationship Id="rId2" Type="http://schemas.openxmlformats.org/officeDocument/2006/relationships/hyperlink" Target="http://cs.wikipedia.org/wiki/Franti%C5%A1ek_B%C3%ADle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is.muni.cz/th/215275/ff_b/Ukrizovany_FB.pdf" TargetMode="External"/><Relationship Id="rId4" Type="http://schemas.openxmlformats.org/officeDocument/2006/relationships/hyperlink" Target="http://www.mc-galerie.cz/admin/files/archiv/pdf/Bilek-Frantisek.pdf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slide" Target="slide8.xml"/><Relationship Id="rId4" Type="http://schemas.openxmlformats.org/officeDocument/2006/relationships/slide" Target="slide2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5" Type="http://schemas.openxmlformats.org/officeDocument/2006/relationships/slide" Target="slide9.xml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slide" Target="slide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5" Type="http://schemas.openxmlformats.org/officeDocument/2006/relationships/slide" Target="slide20.xml"/><Relationship Id="rId4" Type="http://schemas.openxmlformats.org/officeDocument/2006/relationships/image" Target="../media/image3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archiv.ub.uni-heidelberg.de/ojs/index.php/transcultural/article/view/1928/1782" TargetMode="External"/><Relationship Id="rId2" Type="http://schemas.openxmlformats.org/officeDocument/2006/relationships/hyperlink" Target="http://cs.wikipedia.org/wiki/Soubor:Blacklake_preisler.jpg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://www.wikipaintings.org/en/frantisek-kupka/the-wave-1902" TargetMode="External"/><Relationship Id="rId5" Type="http://schemas.openxmlformats.org/officeDocument/2006/relationships/hyperlink" Target="http://www.wikipaintings.org/en/frantisek-kupka/the-way-of-silence" TargetMode="External"/><Relationship Id="rId4" Type="http://schemas.openxmlformats.org/officeDocument/2006/relationships/hyperlink" Target="http://vytvarkaznojmo.blogspot.cz/2012/09/max-svabinsky.html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picasaweb.google.com/108349608387870284952/PrahaHradAnyPraSkHrad?noredirect=1#5252078994597202786" TargetMode="External"/><Relationship Id="rId3" Type="http://schemas.openxmlformats.org/officeDocument/2006/relationships/hyperlink" Target="http://www.hofmann.estranky.cz/fotoalbum/bilek-frantisek/bilkova_vila_dum_symbolisty.html" TargetMode="External"/><Relationship Id="rId7" Type="http://schemas.openxmlformats.org/officeDocument/2006/relationships/hyperlink" Target="http://www.hofmann.estranky.cz/fotoalbum/bilek-frantisek/skenovat0017.html" TargetMode="External"/><Relationship Id="rId2" Type="http://schemas.openxmlformats.org/officeDocument/2006/relationships/hyperlink" Target="http://www.slavnevily.cz/vily/jihocesky/vila-frantiska-bilka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://ghmp.cz/cs/web/guest/katalog/-/dila/detail/CZK:GHMP:US.P-432;jsessionid=4B6370166285F945908BA6DD2DABDFFF" TargetMode="External"/><Relationship Id="rId5" Type="http://schemas.openxmlformats.org/officeDocument/2006/relationships/hyperlink" Target="http://www.hofmann.estranky.cz/fotoalbum/bilek-frantisek/skenovat0007.html" TargetMode="External"/><Relationship Id="rId4" Type="http://schemas.openxmlformats.org/officeDocument/2006/relationships/hyperlink" Target="http://picasaweb.google.com/lh/photo/Rtzc5OVOZ1JXdnPeQwV3Mi5C3RfAJwihnPD2yF2_Ais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Ruce,_Franti%C5%A1ek_B%C3%ADlek.jpg?uselang=cs" TargetMode="External"/><Relationship Id="rId13" Type="http://schemas.openxmlformats.org/officeDocument/2006/relationships/hyperlink" Target="http://cs.wikipedia.org/wiki/Soubor:Frantisek_Palacky_monumet_-_detail.jpg" TargetMode="External"/><Relationship Id="rId3" Type="http://schemas.openxmlformats.org/officeDocument/2006/relationships/hyperlink" Target="http://cs.wikipedia.org/wiki/Soubor:Frantisek_Bilek_1931.jpg" TargetMode="External"/><Relationship Id="rId7" Type="http://schemas.openxmlformats.org/officeDocument/2006/relationships/hyperlink" Target="http://www.hofmann.estranky.cz/fotoalbum/bilek-frantisek/skenovat0021.html" TargetMode="External"/><Relationship Id="rId12" Type="http://schemas.openxmlformats.org/officeDocument/2006/relationships/hyperlink" Target="http://commons.wikimedia.org/wiki/File:Stanislav_Sucharda.jpg" TargetMode="External"/><Relationship Id="rId2" Type="http://schemas.openxmlformats.org/officeDocument/2006/relationships/hyperlink" Target="http://picasaweb.google.com/lh/photo/BI-uHRNrDnKsxwcFF2Awb2a--VBGWB_TZEF_meDP0wY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://www.flickr.com/photos/calypsospots/3213456538/in/set-72157612747079031/" TargetMode="External"/><Relationship Id="rId11" Type="http://schemas.openxmlformats.org/officeDocument/2006/relationships/hyperlink" Target="http://commons.wikimedia.org/wiki/File:J.A._Komensk%C3%BD_se_lou%C4%8D%C3%AD_s_vlast%C3%AD,_Franti%C5%A1ek_B%C3%ADlek_(03).jpg" TargetMode="External"/><Relationship Id="rId5" Type="http://schemas.openxmlformats.org/officeDocument/2006/relationships/hyperlink" Target="http://www.flickr.com/photos/calypsospots/3212610565/in/set-72157612747079031/" TargetMode="External"/><Relationship Id="rId10" Type="http://schemas.openxmlformats.org/officeDocument/2006/relationships/hyperlink" Target="http://cs.wikipedia.org/wiki/Soubor:Kristus_Libcice_nad_Vltavou.jpg" TargetMode="External"/><Relationship Id="rId4" Type="http://schemas.openxmlformats.org/officeDocument/2006/relationships/hyperlink" Target="http://www.citygalleryprague.cz/cs/web/guest/objekt-detail/-/objekty/detail/11161" TargetMode="External"/><Relationship Id="rId9" Type="http://schemas.openxmlformats.org/officeDocument/2006/relationships/hyperlink" Target="http://cs.wikipedia.org/wiki/Soubor:Frantisek_Bilek_Moses.JPG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fmann.estranky.cz/fotoalbum/bilek-frantisek/zdenka-1.html" TargetMode="External"/><Relationship Id="rId2" Type="http://schemas.openxmlformats.org/officeDocument/2006/relationships/hyperlink" Target="http://commons.wikimedia.org/wiki/File:Frantisek_Palacky_monument.jpg?uselang=cs" TargetMode="Externa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://www.hofmann.estranky.cz/fotoalbum/bilek-frantisek/brezina_otokar.html" TargetMode="External"/><Relationship Id="rId4" Type="http://schemas.openxmlformats.org/officeDocument/2006/relationships/hyperlink" Target="http://www.hofmann.estranky.cz/fotoalbum/bilek-frantisek/482px-julius_zeyer.html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2701376"/>
              </p:ext>
            </p:extLst>
          </p:nvPr>
        </p:nvGraphicFramePr>
        <p:xfrm>
          <a:off x="614363" y="2816225"/>
          <a:ext cx="8137525" cy="26924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VY_32_INOVACE_05B_17_Symbolismus</a:t>
                      </a:r>
                      <a:r>
                        <a:rPr lang="cs-CZ" sz="1800" b="1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v českém sochařství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</a:t>
                      </a:r>
                      <a:r>
                        <a:rPr lang="pl-PL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umění 19</a:t>
                      </a:r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15.04.2013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43303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14660"/>
            <a:ext cx="8229600" cy="478036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ANOTACE</a:t>
            </a:r>
            <a:endParaRPr lang="cs-CZ" sz="3600" dirty="0" smtClean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640960" cy="5400600"/>
          </a:xfrm>
        </p:spPr>
        <p:txBody>
          <a:bodyPr>
            <a:noAutofit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400" dirty="0">
                <a:cs typeface="Arial" panose="020B0604020202020204" pitchFamily="34" charset="0"/>
              </a:rPr>
              <a:t>Prezentace je určena pro výklad, opakování a upevnění nového tématu z historie umění. Její součástí je motivační úkol pro interaktivní zapojení žáků do vyučovacího procesu.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Svým obsahem se zaměřuje na symbolismus v českém sochařství na konci 19. a počátku 20. století.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V úvodu si žáci připomenou symbolismus </a:t>
            </a:r>
            <a:r>
              <a:rPr lang="pl-PL" sz="1400" dirty="0" smtClean="0">
                <a:cs typeface="Arial" panose="020B0604020202020204" pitchFamily="34" charset="0"/>
              </a:rPr>
              <a:t>v </a:t>
            </a:r>
            <a:r>
              <a:rPr lang="pl-PL" sz="1400" dirty="0">
                <a:cs typeface="Arial" panose="020B0604020202020204" pitchFamily="34" charset="0"/>
              </a:rPr>
              <a:t>českém </a:t>
            </a:r>
            <a:r>
              <a:rPr lang="pl-PL" sz="1400" dirty="0" smtClean="0">
                <a:cs typeface="Arial" panose="020B0604020202020204" pitchFamily="34" charset="0"/>
              </a:rPr>
              <a:t>malířství, na který prezentace navazuje </a:t>
            </a:r>
            <a:r>
              <a:rPr lang="pl-PL" sz="1400" dirty="0">
                <a:cs typeface="Arial" panose="020B0604020202020204" pitchFamily="34" charset="0"/>
              </a:rPr>
              <a:t>a doplňuje </a:t>
            </a:r>
            <a:r>
              <a:rPr lang="pl-PL" sz="1400" dirty="0" smtClean="0">
                <a:cs typeface="Arial" panose="020B0604020202020204" pitchFamily="34" charset="0"/>
              </a:rPr>
              <a:t>toto </a:t>
            </a:r>
            <a:r>
              <a:rPr lang="pl-PL" sz="1400" dirty="0">
                <a:cs typeface="Arial" panose="020B0604020202020204" pitchFamily="34" charset="0"/>
              </a:rPr>
              <a:t>téma. </a:t>
            </a:r>
            <a:r>
              <a:rPr lang="pl-PL" sz="1400" dirty="0" smtClean="0">
                <a:cs typeface="Arial" panose="020B0604020202020204" pitchFamily="34" charset="0"/>
              </a:rPr>
              <a:t>Na snímku č. 5 mají za úkol spojit jména malířů s obrázky jejich děl a pojmenovat je. Animace snímku jim umožní kliknutím na jeho plochu kontrolovat správnost řešení úkolu.</a:t>
            </a:r>
            <a:endParaRPr lang="pl-PL" sz="1400" dirty="0">
              <a:cs typeface="Arial" panose="020B060402020202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Poté následuje nové téma – symbolismus v českém sochařství. Motivačním prvkem </a:t>
            </a:r>
            <a:r>
              <a:rPr lang="cs-CZ" sz="1400" dirty="0">
                <a:cs typeface="Arial" panose="020B0604020202020204" pitchFamily="34" charset="0"/>
              </a:rPr>
              <a:t>v</a:t>
            </a:r>
            <a:r>
              <a:rPr lang="cs-CZ" sz="1400" dirty="0" smtClean="0">
                <a:cs typeface="Arial" panose="020B0604020202020204" pitchFamily="34" charset="0"/>
              </a:rPr>
              <a:t> prezentaci je práce s internetem, jehož prostřednictvím </a:t>
            </a:r>
            <a:r>
              <a:rPr lang="cs-CZ" sz="1400" dirty="0">
                <a:cs typeface="Arial" panose="020B0604020202020204" pitchFamily="34" charset="0"/>
              </a:rPr>
              <a:t>se </a:t>
            </a:r>
            <a:r>
              <a:rPr lang="cs-CZ" sz="1400" dirty="0" smtClean="0">
                <a:cs typeface="Arial" panose="020B0604020202020204" pitchFamily="34" charset="0"/>
              </a:rPr>
              <a:t>žáci interaktivní formou seznámí </a:t>
            </a:r>
            <a:r>
              <a:rPr lang="cs-CZ" sz="1400" dirty="0">
                <a:cs typeface="Arial" panose="020B0604020202020204" pitchFamily="34" charset="0"/>
              </a:rPr>
              <a:t>s jeho </a:t>
            </a:r>
            <a:r>
              <a:rPr lang="cs-CZ" sz="1400" dirty="0" smtClean="0">
                <a:cs typeface="Arial" panose="020B0604020202020204" pitchFamily="34" charset="0"/>
              </a:rPr>
              <a:t>nejtypičtějším </a:t>
            </a:r>
            <a:r>
              <a:rPr lang="cs-CZ" sz="1400" dirty="0">
                <a:cs typeface="Arial" panose="020B0604020202020204" pitchFamily="34" charset="0"/>
              </a:rPr>
              <a:t>představitelem Františkem Bílkem. </a:t>
            </a:r>
            <a:endParaRPr lang="cs-CZ" sz="1400" dirty="0" smtClean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Po úvodu do tématu žáci pracují samostatně a plní dva úkoly na snímku č. 7. Nejprve vyhledávají na</a:t>
            </a:r>
            <a:r>
              <a:rPr lang="cs-CZ" sz="1400" dirty="0" smtClean="0"/>
              <a:t> internetu informace o sochaři Františku Bílkovi, dělají si poznámky k jednotlivým bodům prvního úkolu a připravují si podklady pro své odpovědi (na snímku č. 19 jsou odkazy na některé internetové stránky </a:t>
            </a:r>
            <a:r>
              <a:rPr lang="cs-CZ" sz="1400" dirty="0"/>
              <a:t>s informacemi </a:t>
            </a:r>
            <a:r>
              <a:rPr lang="cs-CZ" sz="1400" dirty="0" smtClean="0"/>
              <a:t>k tématu a řešení úkolu je zpracováno na snímku č. 20). Druhý úkol je zaměřen na ukázky z tvorby sochaře na snímku č. 8, se kterými se žáci seznámí nejprve pouze vizuálně a sami se pokusí vyhledat na internetu jejich názvy. Poté si vyberou jedno dílo a najdou si k němu doplňující </a:t>
            </a:r>
            <a:r>
              <a:rPr lang="cs-CZ" sz="1400" dirty="0"/>
              <a:t>informace </a:t>
            </a:r>
            <a:r>
              <a:rPr lang="cs-CZ" sz="1400" dirty="0" smtClean="0"/>
              <a:t>(například </a:t>
            </a:r>
            <a:r>
              <a:rPr lang="cs-CZ" sz="1400" dirty="0"/>
              <a:t>za jakých </a:t>
            </a:r>
            <a:r>
              <a:rPr lang="cs-CZ" sz="1400" dirty="0" smtClean="0"/>
              <a:t>okolností vzniklo</a:t>
            </a:r>
            <a:r>
              <a:rPr lang="cs-CZ" sz="1400" dirty="0"/>
              <a:t>, co představuje, čím bylo ovlivněno apod</a:t>
            </a:r>
            <a:r>
              <a:rPr lang="cs-CZ" sz="1400" dirty="0" smtClean="0"/>
              <a:t>.). </a:t>
            </a:r>
            <a:r>
              <a:rPr lang="cs-CZ" sz="1400" dirty="0"/>
              <a:t>N</a:t>
            </a:r>
            <a:r>
              <a:rPr lang="cs-CZ" sz="1400" dirty="0" smtClean="0"/>
              <a:t>ásleduje společná diskuse, během níž žáci </a:t>
            </a:r>
            <a:r>
              <a:rPr lang="cs-CZ" sz="1400" dirty="0" smtClean="0">
                <a:cs typeface="Arial" panose="020B0604020202020204" pitchFamily="34" charset="0"/>
              </a:rPr>
              <a:t>odpovídají na otázky v prvním úkolu a sdělují další informace, které se jim podařilo zjistit o díle F. Bílka. Pro kontrolu řešení úkolu jsou zpracovány snímky č. 21 až 29, které se zobrazí po kliknutí na příslušný obrázek. Zpět na stránku s obrázky odkazuje žlutá šipka v pravém horním rohu snímku.</a:t>
            </a:r>
          </a:p>
          <a:p>
            <a:pPr marL="0" indent="0"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Následuje výkladová část prezentace se shrnutím a doplněním tématu.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Látka </a:t>
            </a:r>
            <a:r>
              <a:rPr lang="cs-CZ" sz="1400" dirty="0">
                <a:cs typeface="Arial" panose="020B0604020202020204" pitchFamily="34" charset="0"/>
              </a:rPr>
              <a:t>je určena pro studenty 2</a:t>
            </a:r>
            <a:r>
              <a:rPr lang="cs-CZ" sz="1400" dirty="0" smtClean="0">
                <a:cs typeface="Arial" panose="020B0604020202020204" pitchFamily="34" charset="0"/>
              </a:rPr>
              <a:t>. </a:t>
            </a:r>
            <a:r>
              <a:rPr lang="cs-CZ" sz="1400" dirty="0">
                <a:cs typeface="Arial" panose="020B0604020202020204" pitchFamily="34" charset="0"/>
              </a:rPr>
              <a:t>ročníků </a:t>
            </a:r>
            <a:r>
              <a:rPr lang="cs-CZ" sz="1400" dirty="0" smtClean="0">
                <a:cs typeface="Arial" panose="020B0604020202020204" pitchFamily="34" charset="0"/>
              </a:rPr>
              <a:t>čtyřletého a 3. </a:t>
            </a:r>
            <a:r>
              <a:rPr lang="cs-CZ" sz="1400" dirty="0">
                <a:cs typeface="Arial" panose="020B0604020202020204" pitchFamily="34" charset="0"/>
              </a:rPr>
              <a:t>ročníků šestiletého gymnázia</a:t>
            </a:r>
            <a:r>
              <a:rPr lang="cs-CZ" sz="1400" dirty="0" smtClean="0">
                <a:cs typeface="Arial" panose="020B0604020202020204" pitchFamily="34" charset="0"/>
              </a:rPr>
              <a:t>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Může být využita i jako podklad pro samostatné studium žáků.</a:t>
            </a:r>
            <a:endParaRPr lang="cs-CZ" sz="1400" dirty="0">
              <a:cs typeface="Arial" panose="020B060402020202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400" b="1" dirty="0">
                <a:cs typeface="Arial" panose="020B0604020202020204" pitchFamily="34" charset="0"/>
              </a:rPr>
              <a:t>Vzdělávací cíle:</a:t>
            </a:r>
          </a:p>
          <a:p>
            <a:pPr>
              <a:buFont typeface="Arial" panose="020B0604020202020204" pitchFamily="34" charset="0"/>
              <a:buChar char="‒"/>
              <a:defRPr/>
            </a:pPr>
            <a:r>
              <a:rPr lang="cs-CZ" sz="1400" dirty="0" smtClean="0">
                <a:cs typeface="Arial" panose="020B0604020202020204" pitchFamily="34" charset="0"/>
              </a:rPr>
              <a:t>seznámit </a:t>
            </a:r>
            <a:r>
              <a:rPr lang="cs-CZ" sz="1400" dirty="0">
                <a:cs typeface="Arial" panose="020B0604020202020204" pitchFamily="34" charset="0"/>
              </a:rPr>
              <a:t>žáky </a:t>
            </a:r>
            <a:r>
              <a:rPr lang="cs-CZ" sz="1400" dirty="0" smtClean="0">
                <a:cs typeface="Arial" panose="020B0604020202020204" pitchFamily="34" charset="0"/>
              </a:rPr>
              <a:t>interaktivní formou se symbolismem v českém sochařství 19. a počátku 20. století a dílem F. Bílka</a:t>
            </a:r>
          </a:p>
          <a:p>
            <a:pPr>
              <a:buFont typeface="Arial" panose="020B0604020202020204" pitchFamily="34" charset="0"/>
              <a:buChar char="‒"/>
              <a:defRPr/>
            </a:pPr>
            <a:r>
              <a:rPr lang="cs-CZ" sz="1400" dirty="0" smtClean="0">
                <a:cs typeface="Arial" panose="020B0604020202020204" pitchFamily="34" charset="0"/>
              </a:rPr>
              <a:t>zopakovat symbolismus v českém malířství</a:t>
            </a:r>
            <a:r>
              <a:rPr lang="cs-CZ" sz="1400" dirty="0">
                <a:cs typeface="Arial" panose="020B0604020202020204" pitchFamily="34" charset="0"/>
              </a:rPr>
              <a:t> </a:t>
            </a:r>
            <a:r>
              <a:rPr lang="cs-CZ" sz="1400" dirty="0" smtClean="0">
                <a:cs typeface="Arial" panose="020B0604020202020204" pitchFamily="34" charset="0"/>
              </a:rPr>
              <a:t>a motivovat žáky k propojení nových poznatků s jejich předcházejícími znalostmi a zkušenostmi</a:t>
            </a:r>
          </a:p>
        </p:txBody>
      </p:sp>
    </p:spTree>
    <p:extLst>
      <p:ext uri="{BB962C8B-B14F-4D97-AF65-F5344CB8AC3E}">
        <p14:creationId xmlns:p14="http://schemas.microsoft.com/office/powerpoint/2010/main" val="5410281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7000"/>
                    </a14:imgEffect>
                    <a14:imgEffect>
                      <a14:brightnessContrast bright="18000" contrast="-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293096"/>
            <a:ext cx="2742969" cy="2051796"/>
          </a:xfrm>
          <a:prstGeom prst="rect">
            <a:avLst/>
          </a:prstGeom>
          <a:effectLst>
            <a:glow rad="647700">
              <a:schemeClr val="accent1">
                <a:lumMod val="60000"/>
                <a:lumOff val="40000"/>
                <a:alpha val="40000"/>
              </a:schemeClr>
            </a:glow>
            <a:reflection endPos="0" dist="50800" dir="5400000" sy="-100000" algn="bl" rotWithShape="0"/>
          </a:effectLst>
        </p:spPr>
      </p:pic>
      <p:sp>
        <p:nvSpPr>
          <p:cNvPr id="4" name="Rectangle 3"/>
          <p:cNvSpPr/>
          <p:nvPr/>
        </p:nvSpPr>
        <p:spPr>
          <a:xfrm>
            <a:off x="470876" y="1052736"/>
            <a:ext cx="8352928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0"/>
                <a:solidFill>
                  <a:srgbClr val="7030A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innerShdw blurRad="63500" dist="50800" dir="18900000">
                    <a:prstClr val="black">
                      <a:alpha val="50000"/>
                    </a:prstClr>
                  </a:innerShdw>
                  <a:reflection blurRad="6350" stA="55000" endA="50" endPos="85000" dist="60007" dir="5400000" sy="-100000" algn="bl" rotWithShape="0"/>
                </a:effectLst>
              </a:rPr>
              <a:t>SYMBOLISMUS V ČESKÉM SOCHAŘSTVÍ</a:t>
            </a:r>
            <a:endParaRPr lang="cs-CZ" sz="6000" b="1" cap="none" spc="0" dirty="0">
              <a:ln w="0"/>
              <a:solidFill>
                <a:srgbClr val="7030A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innerShdw blurRad="63500" dist="50800" dir="18900000">
                  <a:prstClr val="black">
                    <a:alpha val="50000"/>
                  </a:prstClr>
                </a:inn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076056" y="580526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3960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 -2.22222E-6 L 0 -0.07222 " pathEditMode="relative" rAng="0" ptsTypes="AA">
                                      <p:cBhvr>
                                        <p:cTn id="10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7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00"/>
                            </p:stCondLst>
                            <p:childTnLst>
                              <p:par>
                                <p:cTn id="20" presetID="30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OPAKOVÁNÍ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60000" endA="900" endPos="60000" dist="29997" dir="5400000" sy="-100000" algn="bl" rotWithShape="0"/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Zopakujte si představitele českého symbolistního malířství a jejich díla.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39286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/>
          <p:cNvSpPr/>
          <p:nvPr/>
        </p:nvSpPr>
        <p:spPr>
          <a:xfrm>
            <a:off x="4254204" y="2247002"/>
            <a:ext cx="17226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Kleopatra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5" name="Rectangle 24"/>
          <p:cNvSpPr/>
          <p:nvPr/>
        </p:nvSpPr>
        <p:spPr>
          <a:xfrm>
            <a:off x="7012075" y="3313491"/>
            <a:ext cx="151035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Chudý kraj</a:t>
            </a:r>
          </a:p>
        </p:txBody>
      </p:sp>
      <p:sp>
        <p:nvSpPr>
          <p:cNvPr id="23" name="Rectangle 22"/>
          <p:cNvSpPr/>
          <p:nvPr/>
        </p:nvSpPr>
        <p:spPr>
          <a:xfrm>
            <a:off x="7175584" y="5587865"/>
            <a:ext cx="7264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Vlna</a:t>
            </a:r>
            <a:endParaRPr lang="cs-CZ" b="1" dirty="0"/>
          </a:p>
        </p:txBody>
      </p:sp>
      <p:sp>
        <p:nvSpPr>
          <p:cNvPr id="26" name="Rectangle 25"/>
          <p:cNvSpPr/>
          <p:nvPr/>
        </p:nvSpPr>
        <p:spPr>
          <a:xfrm>
            <a:off x="4037669" y="4664996"/>
            <a:ext cx="1794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Splynutí duší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157492" y="5370675"/>
            <a:ext cx="155202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Cesta </a:t>
            </a:r>
            <a:r>
              <a:rPr lang="cs-CZ" sz="2000" b="1" dirty="0" smtClean="0"/>
              <a:t>ticha</a:t>
            </a:r>
            <a:endParaRPr lang="cs-CZ" sz="2000" b="1" dirty="0"/>
          </a:p>
        </p:txBody>
      </p:sp>
      <p:sp>
        <p:nvSpPr>
          <p:cNvPr id="22" name="Rectangle 21"/>
          <p:cNvSpPr/>
          <p:nvPr/>
        </p:nvSpPr>
        <p:spPr>
          <a:xfrm>
            <a:off x="6915794" y="956381"/>
            <a:ext cx="172354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Černé jezero</a:t>
            </a:r>
          </a:p>
        </p:txBody>
      </p:sp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251520" y="89187"/>
            <a:ext cx="5781880" cy="1143000"/>
          </a:xfrm>
        </p:spPr>
        <p:txBody>
          <a:bodyPr/>
          <a:lstStyle/>
          <a:p>
            <a:pPr algn="l"/>
            <a:r>
              <a:rPr lang="cs-CZ" sz="3200" dirty="0" smtClean="0"/>
              <a:t>Spojte do dvojic malíře a obrazy a připomeňte jejich názvy:</a:t>
            </a:r>
            <a:endParaRPr lang="cs-CZ" sz="3200" dirty="0"/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>
          <a:xfrm>
            <a:off x="168480" y="1462279"/>
            <a:ext cx="2886658" cy="2686801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Jan </a:t>
            </a:r>
            <a:r>
              <a:rPr lang="cs-CZ" b="1" dirty="0" smtClean="0"/>
              <a:t>Preisler</a:t>
            </a:r>
          </a:p>
          <a:p>
            <a:pPr marL="0" indent="0">
              <a:buNone/>
            </a:pPr>
            <a:r>
              <a:rPr lang="cs-CZ" b="1" dirty="0" smtClean="0"/>
              <a:t>František Kupka</a:t>
            </a:r>
          </a:p>
          <a:p>
            <a:pPr marL="0" indent="0">
              <a:buNone/>
            </a:pPr>
            <a:r>
              <a:rPr lang="cs-CZ" b="1" dirty="0" smtClean="0"/>
              <a:t>Max Švabinský</a:t>
            </a:r>
          </a:p>
          <a:p>
            <a:pPr marL="0" indent="0">
              <a:buNone/>
            </a:pPr>
            <a:r>
              <a:rPr lang="cs-CZ" b="1" dirty="0" smtClean="0"/>
              <a:t>Jan Zrzavý  </a:t>
            </a:r>
            <a:endParaRPr lang="cs-CZ" b="1" dirty="0"/>
          </a:p>
        </p:txBody>
      </p:sp>
      <p:grpSp>
        <p:nvGrpSpPr>
          <p:cNvPr id="55" name="Group 54"/>
          <p:cNvGrpSpPr/>
          <p:nvPr/>
        </p:nvGrpSpPr>
        <p:grpSpPr>
          <a:xfrm>
            <a:off x="6120343" y="4631187"/>
            <a:ext cx="2836964" cy="2075542"/>
            <a:chOff x="6120343" y="4631187"/>
            <a:chExt cx="2836964" cy="2075542"/>
          </a:xfrm>
        </p:grpSpPr>
        <p:pic>
          <p:nvPicPr>
            <p:cNvPr id="6" name="Picture 2" descr="The Wave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0343" y="4631187"/>
              <a:ext cx="2836964" cy="20696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TextBox 43"/>
            <p:cNvSpPr txBox="1"/>
            <p:nvPr/>
          </p:nvSpPr>
          <p:spPr>
            <a:xfrm>
              <a:off x="8620690" y="6337397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4" name="Group 53"/>
          <p:cNvGrpSpPr/>
          <p:nvPr/>
        </p:nvGrpSpPr>
        <p:grpSpPr>
          <a:xfrm>
            <a:off x="3790562" y="3825169"/>
            <a:ext cx="2143711" cy="2771448"/>
            <a:chOff x="3790562" y="3825169"/>
            <a:chExt cx="2143711" cy="2771448"/>
          </a:xfrm>
        </p:grpSpPr>
        <p:pic>
          <p:nvPicPr>
            <p:cNvPr id="15" name="Picture 4" descr="http://www.tfsimon.com/new_zielsverwantschap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0562" y="3825169"/>
              <a:ext cx="2143711" cy="277144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Box 44"/>
            <p:cNvSpPr txBox="1"/>
            <p:nvPr/>
          </p:nvSpPr>
          <p:spPr>
            <a:xfrm>
              <a:off x="5547451" y="6198006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3" name="Group 52"/>
          <p:cNvGrpSpPr/>
          <p:nvPr/>
        </p:nvGrpSpPr>
        <p:grpSpPr>
          <a:xfrm>
            <a:off x="474759" y="4365104"/>
            <a:ext cx="3050031" cy="2227749"/>
            <a:chOff x="474759" y="4365104"/>
            <a:chExt cx="3050031" cy="2227749"/>
          </a:xfrm>
        </p:grpSpPr>
        <p:pic>
          <p:nvPicPr>
            <p:cNvPr id="9" name="Picture 2" descr="The Way of Silence - Frantisek Kupka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4759" y="4365104"/>
              <a:ext cx="3050031" cy="222774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TextBox 45"/>
            <p:cNvSpPr txBox="1"/>
            <p:nvPr/>
          </p:nvSpPr>
          <p:spPr>
            <a:xfrm>
              <a:off x="3123840" y="6223521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2" name="Group 51"/>
          <p:cNvGrpSpPr/>
          <p:nvPr/>
        </p:nvGrpSpPr>
        <p:grpSpPr>
          <a:xfrm>
            <a:off x="6352171" y="2429217"/>
            <a:ext cx="2618178" cy="1999566"/>
            <a:chOff x="6352171" y="2429217"/>
            <a:chExt cx="2618178" cy="1999566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2171" y="2429217"/>
              <a:ext cx="2618178" cy="19995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7" name="TextBox 46"/>
            <p:cNvSpPr txBox="1"/>
            <p:nvPr/>
          </p:nvSpPr>
          <p:spPr>
            <a:xfrm>
              <a:off x="8585156" y="4059451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1" name="Group 50"/>
          <p:cNvGrpSpPr/>
          <p:nvPr/>
        </p:nvGrpSpPr>
        <p:grpSpPr>
          <a:xfrm>
            <a:off x="6353890" y="305088"/>
            <a:ext cx="2618178" cy="1941914"/>
            <a:chOff x="6353890" y="305088"/>
            <a:chExt cx="2618178" cy="1941914"/>
          </a:xfrm>
        </p:grpSpPr>
        <p:pic>
          <p:nvPicPr>
            <p:cNvPr id="3" name="Picture 2" descr="Soubor:Blacklake preisler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53890" y="305088"/>
              <a:ext cx="2618178" cy="194191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8" name="TextBox 47"/>
            <p:cNvSpPr txBox="1"/>
            <p:nvPr/>
          </p:nvSpPr>
          <p:spPr>
            <a:xfrm>
              <a:off x="8613110" y="1844824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0" name="Group 49"/>
          <p:cNvGrpSpPr/>
          <p:nvPr/>
        </p:nvGrpSpPr>
        <p:grpSpPr>
          <a:xfrm>
            <a:off x="3677590" y="1215471"/>
            <a:ext cx="2404083" cy="2456118"/>
            <a:chOff x="3677590" y="1215471"/>
            <a:chExt cx="2404083" cy="2456118"/>
          </a:xfrm>
        </p:grpSpPr>
        <p:pic>
          <p:nvPicPr>
            <p:cNvPr id="18" name="Picture 4" descr="Zravy Kleopatra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7590" y="1215471"/>
              <a:ext cx="2355810" cy="243239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9" name="TextBox 48"/>
            <p:cNvSpPr txBox="1"/>
            <p:nvPr/>
          </p:nvSpPr>
          <p:spPr>
            <a:xfrm>
              <a:off x="5730295" y="3302257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</a:p>
          </p:txBody>
        </p:sp>
      </p:grpSp>
      <p:cxnSp>
        <p:nvCxnSpPr>
          <p:cNvPr id="29" name="Straight Arrow Connector 28"/>
          <p:cNvCxnSpPr/>
          <p:nvPr/>
        </p:nvCxnSpPr>
        <p:spPr>
          <a:xfrm flipV="1">
            <a:off x="2300124" y="1148765"/>
            <a:ext cx="4470976" cy="641037"/>
          </a:xfrm>
          <a:prstGeom prst="straightConnector1">
            <a:avLst/>
          </a:prstGeom>
          <a:ln w="38100"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H="1">
            <a:off x="1939179" y="2398346"/>
            <a:ext cx="1115959" cy="2877018"/>
          </a:xfrm>
          <a:prstGeom prst="straightConnector1">
            <a:avLst/>
          </a:prstGeom>
          <a:ln w="38100"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3040874" y="2391312"/>
            <a:ext cx="4092075" cy="3087666"/>
          </a:xfrm>
          <a:prstGeom prst="straightConnector1">
            <a:avLst/>
          </a:prstGeom>
          <a:ln w="38100"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2907493" y="2963558"/>
            <a:ext cx="4054434" cy="563721"/>
          </a:xfrm>
          <a:prstGeom prst="straightConnector1">
            <a:avLst/>
          </a:prstGeom>
          <a:ln w="38100"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2897256" y="2979962"/>
            <a:ext cx="1784793" cy="1547846"/>
          </a:xfrm>
          <a:prstGeom prst="straightConnector1">
            <a:avLst/>
          </a:prstGeom>
          <a:ln w="38100"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 flipV="1">
            <a:off x="2146716" y="2497157"/>
            <a:ext cx="2058269" cy="1056497"/>
          </a:xfrm>
          <a:prstGeom prst="straightConnector1">
            <a:avLst/>
          </a:prstGeom>
          <a:ln w="38100"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990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7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7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7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856" y="116632"/>
            <a:ext cx="8229600" cy="1143000"/>
          </a:xfrm>
        </p:spPr>
        <p:txBody>
          <a:bodyPr/>
          <a:lstStyle/>
          <a:p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864" y="1124744"/>
            <a:ext cx="8424936" cy="5328592"/>
          </a:xfrm>
        </p:spPr>
        <p:txBody>
          <a:bodyPr/>
          <a:lstStyle/>
          <a:p>
            <a:r>
              <a:rPr lang="cs-CZ" sz="2200" dirty="0" smtClean="0"/>
              <a:t>v popředí zájmu již nestojí naturalistické zobrazení → skládání tvarů do jediného obrysu</a:t>
            </a:r>
          </a:p>
          <a:p>
            <a:pPr lvl="1"/>
            <a:r>
              <a:rPr lang="cs-CZ" sz="2200" dirty="0" smtClean="0"/>
              <a:t>obsah sochy se přesouvá z reflexe vnějšího světa do oblasti umělcova vnitřního prožitku</a:t>
            </a:r>
          </a:p>
          <a:p>
            <a:pPr marL="0" indent="0">
              <a:buNone/>
            </a:pPr>
            <a:r>
              <a:rPr lang="cs-CZ" sz="2200" dirty="0" smtClean="0"/>
              <a:t>témata </a:t>
            </a:r>
          </a:p>
          <a:p>
            <a:pPr lvl="1"/>
            <a:r>
              <a:rPr lang="cs-CZ" sz="2200" dirty="0" smtClean="0"/>
              <a:t>inspirace literárními předlohami, mysticismem a různými psychickými stavy, například sněním či spánkem…</a:t>
            </a:r>
          </a:p>
          <a:p>
            <a:pPr marL="0" indent="0">
              <a:buNone/>
            </a:pPr>
            <a:r>
              <a:rPr lang="cs-CZ" sz="2200" dirty="0" smtClean="0"/>
              <a:t>forma</a:t>
            </a:r>
          </a:p>
          <a:p>
            <a:pPr lvl="1"/>
            <a:r>
              <a:rPr lang="cs-CZ" sz="2200" dirty="0" smtClean="0"/>
              <a:t>má spíše dynamický ráz, je cyklicky uzavřena nebo plynule přechází z jednoho uzavřeného tvaru na druhý a vytváří dojem nepřetržitě se přelévající hmoty</a:t>
            </a:r>
          </a:p>
          <a:p>
            <a:pPr lvl="1"/>
            <a:r>
              <a:rPr lang="cs-CZ" sz="2200" dirty="0" smtClean="0"/>
              <a:t>povrchové ztvárnění sochy (sochařský impresionismus)</a:t>
            </a:r>
          </a:p>
          <a:p>
            <a:pPr lvl="2"/>
            <a:r>
              <a:rPr lang="cs-CZ" sz="2200" dirty="0" smtClean="0"/>
              <a:t>opomíjí detail, využívá stylizaci a nechává expresívně působit otisky rukou a nástrojů v již hotovém díle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7234378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5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25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442" y="188640"/>
            <a:ext cx="8229600" cy="1143000"/>
          </a:xfrm>
        </p:spPr>
        <p:txBody>
          <a:bodyPr/>
          <a:lstStyle/>
          <a:p>
            <a:r>
              <a:rPr lang="cs-CZ" dirty="0"/>
              <a:t>František Bílek</a:t>
            </a:r>
            <a:br>
              <a:rPr lang="cs-CZ" dirty="0"/>
            </a:br>
            <a:r>
              <a:rPr lang="cs-CZ" sz="3200" b="0" dirty="0">
                <a:solidFill>
                  <a:schemeClr val="tx1"/>
                </a:solidFill>
                <a:effectLst/>
              </a:rPr>
              <a:t>(1872 – 1941</a:t>
            </a:r>
            <a:r>
              <a:rPr lang="cs-CZ" sz="3200" b="0" dirty="0" smtClean="0">
                <a:solidFill>
                  <a:schemeClr val="tx1"/>
                </a:solidFill>
                <a:effectLst/>
              </a:rPr>
              <a:t>)</a:t>
            </a:r>
            <a:endParaRPr lang="cs-CZ" dirty="0">
              <a:effectLst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915816" y="1304764"/>
            <a:ext cx="5977226" cy="2412268"/>
          </a:xfrm>
        </p:spPr>
        <p:txBody>
          <a:bodyPr/>
          <a:lstStyle/>
          <a:p>
            <a:pPr eaLnBrk="1" hangingPunct="1"/>
            <a:r>
              <a:rPr lang="cs-CZ" sz="2200" dirty="0"/>
              <a:t>Jednou z nejtypičtějších postav českého symbolismu byl sochař František Bílek</a:t>
            </a:r>
            <a:r>
              <a:rPr lang="cs-CZ" sz="2200" dirty="0" smtClean="0"/>
              <a:t>.</a:t>
            </a:r>
          </a:p>
          <a:p>
            <a:pPr eaLnBrk="1" hangingPunct="1"/>
            <a:r>
              <a:rPr lang="cs-CZ" sz="2200" dirty="0" smtClean="0"/>
              <a:t>Ve své tvorbě se pokusil </a:t>
            </a:r>
            <a:r>
              <a:rPr lang="cs-CZ" sz="2200" dirty="0"/>
              <a:t>o nemožné </a:t>
            </a:r>
            <a:r>
              <a:rPr lang="cs-CZ" sz="2200" dirty="0" smtClean="0"/>
              <a:t>– své vize, </a:t>
            </a:r>
            <a:r>
              <a:rPr lang="cs-CZ" sz="2200" dirty="0"/>
              <a:t>které byly duchovního charakteru – </a:t>
            </a:r>
            <a:r>
              <a:rPr lang="cs-CZ" sz="2200" dirty="0" smtClean="0"/>
              <a:t>zobrazit a vyjádřit </a:t>
            </a:r>
            <a:r>
              <a:rPr lang="cs-CZ" sz="2200" dirty="0"/>
              <a:t>ve hmotě. </a:t>
            </a:r>
            <a:endParaRPr lang="cs-CZ" sz="2200" dirty="0" smtClean="0"/>
          </a:p>
          <a:p>
            <a:pPr marL="0" indent="0" eaLnBrk="1" hangingPunct="1">
              <a:buNone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1</a:t>
            </a:r>
          </a:p>
          <a:p>
            <a:pPr eaLnBrk="1" hangingPunct="1"/>
            <a:r>
              <a:rPr lang="cs-CZ" sz="2200" dirty="0" smtClean="0"/>
              <a:t>Najděte </a:t>
            </a:r>
            <a:r>
              <a:rPr lang="cs-CZ" sz="2200" dirty="0"/>
              <a:t>o něm na internetu informace a připravte si podklady pro odpovědi na otázky</a:t>
            </a:r>
            <a:r>
              <a:rPr lang="cs-CZ" sz="2200" dirty="0" smtClean="0"/>
              <a:t>.</a:t>
            </a:r>
          </a:p>
          <a:p>
            <a:pPr eaLnBrk="1" hangingPunct="1"/>
            <a:endParaRPr lang="cs-CZ" dirty="0"/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 bwMode="auto">
          <a:xfrm>
            <a:off x="250958" y="4077072"/>
            <a:ext cx="8642084" cy="2034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>
                  <a:lumMod val="60000"/>
                  <a:lumOff val="40000"/>
                </a:schemeClr>
              </a:buClr>
              <a:buSzPct val="150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>
                  <a:lumMod val="60000"/>
                  <a:lumOff val="40000"/>
                </a:schemeClr>
              </a:buClr>
              <a:buSzPct val="150000"/>
              <a:buFont typeface="Calibri" panose="020F0502020204030204" pitchFamily="34" charset="0"/>
              <a:buChar char="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Book Antiqua" panose="02040602050305030304" pitchFamily="18" charset="0"/>
              <a:buChar char="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None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2</a:t>
            </a:r>
          </a:p>
          <a:p>
            <a:pPr eaLnBrk="1" hangingPunct="1"/>
            <a:r>
              <a:rPr lang="cs-CZ" sz="2200" dirty="0" smtClean="0"/>
              <a:t>Na následujících obrázcích jsou ukázky z tvorby Františka Bílka. Prohlédněte si je a pokuste pomocí internetu určit, o jaká díla se jedná.</a:t>
            </a:r>
          </a:p>
          <a:p>
            <a:pPr eaLnBrk="1" hangingPunct="1"/>
            <a:r>
              <a:rPr lang="cs-CZ" sz="2200" dirty="0" smtClean="0"/>
              <a:t>Vyberte si jeden příklad a najděte si k němu nějaké doplňující informace.</a:t>
            </a:r>
          </a:p>
          <a:p>
            <a:pPr lvl="1" eaLnBrk="1" hangingPunct="1"/>
            <a:r>
              <a:rPr lang="cs-CZ" sz="2200" dirty="0" smtClean="0"/>
              <a:t>například za jakých okolností dílo vzniklo, co představuje, čím bylo ovlivněno apod.</a:t>
            </a:r>
          </a:p>
          <a:p>
            <a:pPr eaLnBrk="1" hangingPunct="1"/>
            <a:endParaRPr lang="cs-CZ" dirty="0"/>
          </a:p>
        </p:txBody>
      </p:sp>
      <p:sp>
        <p:nvSpPr>
          <p:cNvPr id="8" name="Right Arrow 7">
            <a:hlinkClick r:id="rId2" action="ppaction://hlinksldjump"/>
          </p:cNvPr>
          <p:cNvSpPr/>
          <p:nvPr/>
        </p:nvSpPr>
        <p:spPr>
          <a:xfrm>
            <a:off x="1619672" y="4168504"/>
            <a:ext cx="720080" cy="340616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396339" y="482635"/>
            <a:ext cx="2267511" cy="3500044"/>
            <a:chOff x="396339" y="482635"/>
            <a:chExt cx="2267511" cy="3500044"/>
          </a:xfrm>
        </p:grpSpPr>
        <p:pic>
          <p:nvPicPr>
            <p:cNvPr id="15362" name="Picture 2" descr="http://upload.wikimedia.org/wikipedia/commons/d/da/Frantisek_Bilek_1931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6339" y="482635"/>
              <a:ext cx="2160240" cy="3130712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2350944" y="361334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</p:grpSp>
      <p:sp>
        <p:nvSpPr>
          <p:cNvPr id="11" name="Right Arrow 10">
            <a:hlinkClick r:id="rId4" action="ppaction://hlinksldjump"/>
          </p:cNvPr>
          <p:cNvSpPr/>
          <p:nvPr/>
        </p:nvSpPr>
        <p:spPr>
          <a:xfrm>
            <a:off x="4211960" y="3212976"/>
            <a:ext cx="720080" cy="340616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512060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75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75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75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uiExpand="1" build="p"/>
      <p:bldP spid="6" grpId="0" uiExpand="1" build="p"/>
      <p:bldP spid="8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8712968" cy="5400600"/>
          </a:xfrm>
        </p:spPr>
        <p:txBody>
          <a:bodyPr/>
          <a:lstStyle/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800" dirty="0"/>
              <a:t>František </a:t>
            </a:r>
            <a:r>
              <a:rPr lang="cs-CZ" sz="1800" dirty="0" smtClean="0"/>
              <a:t>Bílek byl známý nejen jako sochař. Jakým oborům se ještě věnoval a vynikal v nich?</a:t>
            </a:r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800" dirty="0" smtClean="0"/>
              <a:t>Důležité místo v jeho životě sehrála jeho víra. Jaký byl jeho vztah k náboženství?</a:t>
            </a:r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800" dirty="0" smtClean="0"/>
              <a:t>Původně se věnoval studiu malířství na akademii. Co jej přivedlo k sochařství?</a:t>
            </a:r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800" dirty="0" smtClean="0"/>
              <a:t>Významnou etapou jeho rané tvorby byl stipendijní studijní pobyt, během něhož navázal významná přátelství. Kde to bylo a s kým se tam například poznal?</a:t>
            </a:r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800" dirty="0"/>
              <a:t>V té době vznikala Bílkova první díla inspirovaná jeho náboženským </a:t>
            </a:r>
            <a:r>
              <a:rPr lang="cs-CZ" sz="1800" dirty="0" smtClean="0"/>
              <a:t>cítěním, která vyrostla </a:t>
            </a:r>
            <a:r>
              <a:rPr lang="cs-CZ" sz="1800" dirty="0"/>
              <a:t>z </a:t>
            </a:r>
            <a:r>
              <a:rPr lang="cs-CZ" sz="1800" dirty="0" smtClean="0"/>
              <a:t>jeho pocitu </a:t>
            </a:r>
            <a:r>
              <a:rPr lang="cs-CZ" sz="1800" dirty="0"/>
              <a:t>zoufalství nad vinami </a:t>
            </a:r>
            <a:r>
              <a:rPr lang="cs-CZ" sz="1800" dirty="0" smtClean="0"/>
              <a:t>člověka. O jaká díla se jednalo a jak byla přijata?</a:t>
            </a:r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800" dirty="0" smtClean="0"/>
              <a:t>Se životem a osobností F. Bílka je neoddělitelně spojeno jeho rodiště, kde si postavil podle vlastního návrhu dům a ateliér. O jaké místo se jedná a jak pojmenoval svůj dům?</a:t>
            </a:r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800" dirty="0" smtClean="0"/>
              <a:t>Velký vliv na jeho tvorbu měla přátelství se dvěma významnými představiteli českého literárního symbolismu. O koho se jednalo a v čem se například tento vliv projevil?</a:t>
            </a:r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800" dirty="0" smtClean="0"/>
              <a:t>V roce 1902 se F. Bílek oženil a odstěhoval se do Prahy. Zde si roku </a:t>
            </a:r>
            <a:r>
              <a:rPr lang="cs-CZ" sz="1800" dirty="0"/>
              <a:t>1911 podle svého návrhu nechal postavit vilu s ateliérem </a:t>
            </a:r>
            <a:r>
              <a:rPr lang="cs-CZ" sz="1800" dirty="0" smtClean="0"/>
              <a:t>na </a:t>
            </a:r>
            <a:r>
              <a:rPr lang="cs-CZ" sz="1800" dirty="0"/>
              <a:t>Hradčanech</a:t>
            </a:r>
            <a:r>
              <a:rPr lang="cs-CZ" sz="1800" dirty="0" smtClean="0"/>
              <a:t>. Zjistěte, jakou představu v návrhu této vily Bílek ztvárnil a od čeho je odvozen její netradiční půdorys.</a:t>
            </a:r>
          </a:p>
        </p:txBody>
      </p:sp>
      <p:sp>
        <p:nvSpPr>
          <p:cNvPr id="4" name="Right Arrow 3">
            <a:hlinkClick r:id="rId3" action="ppaction://hlinksldjump"/>
          </p:cNvPr>
          <p:cNvSpPr/>
          <p:nvPr/>
        </p:nvSpPr>
        <p:spPr>
          <a:xfrm>
            <a:off x="7236296" y="5877272"/>
            <a:ext cx="1512168" cy="717176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ŘEŠENÍ</a:t>
            </a:r>
            <a:endParaRPr lang="cs-CZ" dirty="0">
              <a:ln w="0"/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953817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9616" y="2603832"/>
            <a:ext cx="3225362" cy="967959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ÚKOL 2</a:t>
            </a:r>
            <a:endParaRPr lang="cs-CZ" dirty="0">
              <a:solidFill>
                <a:srgbClr val="C00000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226567" y="191942"/>
            <a:ext cx="2781206" cy="2051444"/>
            <a:chOff x="226567" y="191942"/>
            <a:chExt cx="2781206" cy="2051444"/>
          </a:xfrm>
        </p:grpSpPr>
        <p:pic>
          <p:nvPicPr>
            <p:cNvPr id="1026" name="Picture 2" descr="Vila Františka Bílka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567" y="191942"/>
              <a:ext cx="2730902" cy="205144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2656395" y="1835341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7111267" y="3604447"/>
            <a:ext cx="1853221" cy="2965901"/>
            <a:chOff x="7111267" y="3604447"/>
            <a:chExt cx="1853221" cy="2965901"/>
          </a:xfrm>
        </p:grpSpPr>
        <p:pic>
          <p:nvPicPr>
            <p:cNvPr id="10" name="Picture 9">
              <a:hlinkClick r:id="rId5" action="ppaction://hlinksldjump"/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111267" y="3604447"/>
              <a:ext cx="1812466" cy="29659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3" name="TextBox 12"/>
            <p:cNvSpPr txBox="1"/>
            <p:nvPr/>
          </p:nvSpPr>
          <p:spPr>
            <a:xfrm>
              <a:off x="8600286" y="6156012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G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5281738" y="3604447"/>
            <a:ext cx="1702896" cy="2978817"/>
            <a:chOff x="5281738" y="3604447"/>
            <a:chExt cx="1702896" cy="2978817"/>
          </a:xfrm>
        </p:grpSpPr>
        <p:pic>
          <p:nvPicPr>
            <p:cNvPr id="8" name="Picture 7">
              <a:hlinkClick r:id="rId7" action="ppaction://hlinksldjump"/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281738" y="3604447"/>
              <a:ext cx="1702896" cy="297881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4" name="TextBox 13"/>
            <p:cNvSpPr txBox="1"/>
            <p:nvPr/>
          </p:nvSpPr>
          <p:spPr>
            <a:xfrm>
              <a:off x="6633256" y="6202336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2393237" y="4329796"/>
            <a:ext cx="2797661" cy="2177168"/>
            <a:chOff x="2393237" y="4329796"/>
            <a:chExt cx="2797661" cy="2177168"/>
          </a:xfrm>
        </p:grpSpPr>
        <p:pic>
          <p:nvPicPr>
            <p:cNvPr id="4" name="Picture 3">
              <a:hlinkClick r:id="rId9" action="ppaction://hlinksldjump"/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393237" y="4329796"/>
              <a:ext cx="2797661" cy="217716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5" name="TextBox 14"/>
            <p:cNvSpPr txBox="1"/>
            <p:nvPr/>
          </p:nvSpPr>
          <p:spPr>
            <a:xfrm>
              <a:off x="4818160" y="6137382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6915783" y="191614"/>
            <a:ext cx="2007950" cy="2911345"/>
            <a:chOff x="6915783" y="191614"/>
            <a:chExt cx="2007950" cy="2911345"/>
          </a:xfrm>
        </p:grpSpPr>
        <p:pic>
          <p:nvPicPr>
            <p:cNvPr id="3" name="Picture 2">
              <a:hlinkClick r:id="rId11" action="ppaction://hlinksldjump"/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6915783" y="191614"/>
              <a:ext cx="2001550" cy="291134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6" name="TextBox 15"/>
            <p:cNvSpPr txBox="1"/>
            <p:nvPr/>
          </p:nvSpPr>
          <p:spPr>
            <a:xfrm>
              <a:off x="8572355" y="2733627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3443070" y="191614"/>
            <a:ext cx="3118297" cy="2008963"/>
            <a:chOff x="3443070" y="191614"/>
            <a:chExt cx="3118297" cy="2008963"/>
          </a:xfrm>
        </p:grpSpPr>
        <p:pic>
          <p:nvPicPr>
            <p:cNvPr id="6" name="Picture 5">
              <a:hlinkClick r:id="rId13" action="ppaction://hlinksldjump"/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3443070" y="191614"/>
              <a:ext cx="3118297" cy="19997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7" name="TextBox 16"/>
            <p:cNvSpPr txBox="1"/>
            <p:nvPr/>
          </p:nvSpPr>
          <p:spPr>
            <a:xfrm>
              <a:off x="6227165" y="1831245"/>
              <a:ext cx="31540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259789" y="2379327"/>
            <a:ext cx="2042609" cy="4191021"/>
            <a:chOff x="259789" y="2379327"/>
            <a:chExt cx="2042609" cy="4191021"/>
          </a:xfrm>
        </p:grpSpPr>
        <p:pic>
          <p:nvPicPr>
            <p:cNvPr id="7" name="Picture 6">
              <a:hlinkClick r:id="rId15" action="ppaction://hlinksldjump"/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259789" y="2379327"/>
              <a:ext cx="2042609" cy="419102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8" name="TextBox 17"/>
            <p:cNvSpPr txBox="1"/>
            <p:nvPr/>
          </p:nvSpPr>
          <p:spPr>
            <a:xfrm>
              <a:off x="1915226" y="6137632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</a:t>
              </a:r>
            </a:p>
          </p:txBody>
        </p:sp>
      </p:grpSp>
      <p:sp>
        <p:nvSpPr>
          <p:cNvPr id="11" name="Right Arrow 10"/>
          <p:cNvSpPr/>
          <p:nvPr/>
        </p:nvSpPr>
        <p:spPr>
          <a:xfrm>
            <a:off x="2934166" y="3571791"/>
            <a:ext cx="1772666" cy="484632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 ukázky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81384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ukázky z tvorby F. Bílka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738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4258816" cy="1143000"/>
          </a:xfrm>
        </p:spPr>
        <p:txBody>
          <a:bodyPr/>
          <a:lstStyle/>
          <a:p>
            <a:pPr algn="l"/>
            <a:r>
              <a:rPr lang="pl-PL" dirty="0" smtClean="0">
                <a:solidFill>
                  <a:srgbClr val="007033"/>
                </a:solidFill>
              </a:rPr>
              <a:t>Výklad </a:t>
            </a:r>
            <a:r>
              <a:rPr lang="pl-PL" dirty="0">
                <a:solidFill>
                  <a:srgbClr val="007033"/>
                </a:solidFill>
              </a:rPr>
              <a:t>slova </a:t>
            </a:r>
            <a:r>
              <a:rPr lang="pl-PL" dirty="0" smtClean="0">
                <a:solidFill>
                  <a:srgbClr val="007033"/>
                </a:solidFill>
              </a:rPr>
              <a:t>Madona, </a:t>
            </a:r>
            <a:r>
              <a:rPr lang="pl-PL" dirty="0">
                <a:solidFill>
                  <a:srgbClr val="007033"/>
                </a:solidFill>
              </a:rPr>
              <a:t>1897</a:t>
            </a:r>
            <a:endParaRPr lang="cs-CZ" dirty="0">
              <a:solidFill>
                <a:srgbClr val="007033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7504" y="1988840"/>
            <a:ext cx="4680520" cy="5294714"/>
          </a:xfrm>
        </p:spPr>
        <p:txBody>
          <a:bodyPr/>
          <a:lstStyle/>
          <a:p>
            <a:r>
              <a:rPr lang="cs-CZ" dirty="0" smtClean="0"/>
              <a:t>dřevořez vytvořený </a:t>
            </a:r>
            <a:r>
              <a:rPr lang="cs-CZ" dirty="0"/>
              <a:t>na objednávku Zdenky </a:t>
            </a:r>
            <a:r>
              <a:rPr lang="cs-CZ" dirty="0" smtClean="0"/>
              <a:t>Braunerové na biblický námět</a:t>
            </a:r>
          </a:p>
          <a:p>
            <a:r>
              <a:rPr lang="cs-CZ" dirty="0" smtClean="0"/>
              <a:t>použil zde textu evangelia, symbolizovaného </a:t>
            </a:r>
            <a:r>
              <a:rPr lang="cs-CZ" dirty="0"/>
              <a:t>rozevřenou </a:t>
            </a:r>
            <a:r>
              <a:rPr lang="cs-CZ" dirty="0" smtClean="0"/>
              <a:t>biblí, </a:t>
            </a:r>
            <a:r>
              <a:rPr lang="cs-CZ" dirty="0"/>
              <a:t>k volné meditaci o vztahu duchovního světla a </a:t>
            </a:r>
            <a:r>
              <a:rPr lang="cs-CZ" dirty="0" smtClean="0"/>
              <a:t>tmy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5004048" y="282610"/>
            <a:ext cx="3676604" cy="6280864"/>
            <a:chOff x="5004048" y="282610"/>
            <a:chExt cx="3676604" cy="6280864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04048" y="282610"/>
              <a:ext cx="3676604" cy="628086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TextBox 5"/>
            <p:cNvSpPr txBox="1"/>
            <p:nvPr/>
          </p:nvSpPr>
          <p:spPr>
            <a:xfrm>
              <a:off x="8244408" y="619414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1869938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1161" y="198158"/>
            <a:ext cx="4114800" cy="1143000"/>
          </a:xfrm>
        </p:spPr>
        <p:txBody>
          <a:bodyPr/>
          <a:lstStyle/>
          <a:p>
            <a:r>
              <a:rPr lang="cs-CZ" dirty="0">
                <a:solidFill>
                  <a:srgbClr val="007033"/>
                </a:solidFill>
              </a:rPr>
              <a:t>Ruce, 1900-1901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40204" y="1652490"/>
            <a:ext cx="3888432" cy="4525963"/>
          </a:xfrm>
        </p:spPr>
        <p:txBody>
          <a:bodyPr/>
          <a:lstStyle/>
          <a:p>
            <a:r>
              <a:rPr lang="cs-CZ" dirty="0"/>
              <a:t>meditativní náplň poezie Otokara </a:t>
            </a:r>
            <a:r>
              <a:rPr lang="cs-CZ" dirty="0" smtClean="0"/>
              <a:t>Březiny</a:t>
            </a:r>
            <a:r>
              <a:rPr lang="cs-CZ" dirty="0"/>
              <a:t> </a:t>
            </a:r>
            <a:r>
              <a:rPr lang="cs-CZ" dirty="0" smtClean="0"/>
              <a:t> jej </a:t>
            </a:r>
            <a:r>
              <a:rPr lang="cs-CZ" dirty="0"/>
              <a:t>inspirovala k námětům soch i </a:t>
            </a:r>
            <a:r>
              <a:rPr lang="cs-CZ" dirty="0" smtClean="0"/>
              <a:t>ilustracím</a:t>
            </a:r>
            <a:endParaRPr lang="cs-CZ" dirty="0"/>
          </a:p>
        </p:txBody>
      </p:sp>
      <p:grpSp>
        <p:nvGrpSpPr>
          <p:cNvPr id="3" name="Group 2"/>
          <p:cNvGrpSpPr/>
          <p:nvPr/>
        </p:nvGrpSpPr>
        <p:grpSpPr>
          <a:xfrm>
            <a:off x="4211960" y="1341158"/>
            <a:ext cx="4570090" cy="4876192"/>
            <a:chOff x="2286955" y="1400689"/>
            <a:chExt cx="4570090" cy="4876192"/>
          </a:xfrm>
        </p:grpSpPr>
        <p:pic>
          <p:nvPicPr>
            <p:cNvPr id="19458" name="Picture 2" descr="http://upload.wikimedia.org/wikipedia/commons/2/2c/Ruce%2C_Franti%C5%A1ek_B%C3%ADlek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6955" y="1400689"/>
              <a:ext cx="4570090" cy="486993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1"/>
            <p:cNvSpPr txBox="1"/>
            <p:nvPr/>
          </p:nvSpPr>
          <p:spPr>
            <a:xfrm>
              <a:off x="6544139" y="590754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93638044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Mojžíš, 1905 </a:t>
            </a:r>
            <a:br>
              <a:rPr lang="cs-CZ" dirty="0" smtClean="0"/>
            </a:br>
            <a:r>
              <a:rPr lang="cs-CZ" sz="3600" b="0" dirty="0" smtClean="0">
                <a:solidFill>
                  <a:schemeClr val="tx1"/>
                </a:solidFill>
                <a:effectLst/>
              </a:rPr>
              <a:t>(</a:t>
            </a:r>
            <a:r>
              <a:rPr lang="cs-CZ" sz="3600" b="0" dirty="0">
                <a:solidFill>
                  <a:schemeClr val="tx1"/>
                </a:solidFill>
                <a:effectLst/>
              </a:rPr>
              <a:t>v sousedství Staronové synagogy v Praze)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499659" y="1700808"/>
            <a:ext cx="6144682" cy="4608512"/>
            <a:chOff x="1499659" y="1700808"/>
            <a:chExt cx="6144682" cy="4608512"/>
          </a:xfrm>
        </p:grpSpPr>
        <p:pic>
          <p:nvPicPr>
            <p:cNvPr id="18434" name="Picture 2" descr="http://upload.wikimedia.org/wikipedia/commons/8/80/Frantisek_Bilek_Moses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9659" y="1700808"/>
              <a:ext cx="6144682" cy="460851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1"/>
            <p:cNvSpPr txBox="1"/>
            <p:nvPr/>
          </p:nvSpPr>
          <p:spPr>
            <a:xfrm>
              <a:off x="7331435" y="593740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7322779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4608512" cy="2290266"/>
          </a:xfrm>
        </p:spPr>
        <p:txBody>
          <a:bodyPr/>
          <a:lstStyle/>
          <a:p>
            <a:pPr algn="l"/>
            <a:r>
              <a:rPr lang="cs-CZ" dirty="0"/>
              <a:t>Socha Krista v Libčicích nad </a:t>
            </a:r>
            <a:r>
              <a:rPr lang="cs-CZ" dirty="0" smtClean="0"/>
              <a:t>Vltavou, 1909</a:t>
            </a:r>
            <a:endParaRPr lang="cs-CZ" dirty="0"/>
          </a:p>
        </p:txBody>
      </p:sp>
      <p:grpSp>
        <p:nvGrpSpPr>
          <p:cNvPr id="3" name="Group 2"/>
          <p:cNvGrpSpPr/>
          <p:nvPr/>
        </p:nvGrpSpPr>
        <p:grpSpPr>
          <a:xfrm>
            <a:off x="4932040" y="190648"/>
            <a:ext cx="3672408" cy="6476704"/>
            <a:chOff x="4932040" y="190648"/>
            <a:chExt cx="3672408" cy="6476704"/>
          </a:xfrm>
        </p:grpSpPr>
        <p:pic>
          <p:nvPicPr>
            <p:cNvPr id="17410" name="Picture 2" descr="http://upload.wikimedia.org/wikipedia/commons/a/a9/Kristus_Libcice_nad_Vltavou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90648"/>
              <a:ext cx="3659212" cy="647670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1"/>
            <p:cNvSpPr txBox="1"/>
            <p:nvPr/>
          </p:nvSpPr>
          <p:spPr>
            <a:xfrm>
              <a:off x="8163302" y="629802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9392586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Komenský dává sbohem vlasti, 1926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931047" y="1556792"/>
            <a:ext cx="7264787" cy="5180109"/>
            <a:chOff x="971600" y="1417638"/>
            <a:chExt cx="7264787" cy="5180109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71600" y="1417638"/>
              <a:ext cx="7200800" cy="480053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7" name="TextovéPole 1"/>
            <p:cNvSpPr txBox="1"/>
            <p:nvPr/>
          </p:nvSpPr>
          <p:spPr>
            <a:xfrm>
              <a:off x="7812360" y="6228415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5491818" y="2060848"/>
            <a:ext cx="3531736" cy="4520789"/>
            <a:chOff x="5491818" y="2060848"/>
            <a:chExt cx="3531736" cy="4520789"/>
          </a:xfrm>
        </p:grpSpPr>
        <p:pic>
          <p:nvPicPr>
            <p:cNvPr id="1026" name="Picture 2" descr="http://upload.wikimedia.org/wikipedia/commons/0/0d/Stanislav_Sucharda.jpg?uselang=r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9239" y="2060848"/>
              <a:ext cx="2916895" cy="4030252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491818" y="6212305"/>
              <a:ext cx="35317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12. M. Švabinský – S. Sucharda </a:t>
              </a:r>
              <a:endParaRPr lang="cs-CZ" dirty="0"/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 smtClean="0"/>
              <a:t>Stanislav Sucharda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en-US" sz="3200" b="0" dirty="0" smtClean="0">
                <a:solidFill>
                  <a:schemeClr val="tx1"/>
                </a:solidFill>
                <a:effectLst/>
              </a:rPr>
              <a:t>(1866</a:t>
            </a:r>
            <a:r>
              <a:rPr lang="cs-CZ" sz="3200" b="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sz="3200" b="0" dirty="0" smtClean="0">
                <a:solidFill>
                  <a:schemeClr val="tx1"/>
                </a:solidFill>
                <a:effectLst/>
              </a:rPr>
              <a:t>–</a:t>
            </a:r>
            <a:r>
              <a:rPr lang="cs-CZ" sz="3200" b="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sz="3200" b="0" dirty="0" smtClean="0">
                <a:solidFill>
                  <a:schemeClr val="tx1"/>
                </a:solidFill>
                <a:effectLst/>
              </a:rPr>
              <a:t>1916</a:t>
            </a:r>
            <a:r>
              <a:rPr lang="cs-CZ" sz="3200" b="0" dirty="0" smtClean="0">
                <a:solidFill>
                  <a:schemeClr val="tx1"/>
                </a:solidFill>
                <a:effectLst/>
              </a:rPr>
              <a:t>)</a:t>
            </a:r>
            <a:endParaRPr lang="cs-CZ" sz="3200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556792"/>
            <a:ext cx="5703276" cy="1440160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007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Detail sochařské výzdoby </a:t>
            </a:r>
            <a:r>
              <a:rPr lang="cs-CZ" b="1" dirty="0" smtClean="0">
                <a:solidFill>
                  <a:srgbClr val="007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pomníku Františka </a:t>
            </a:r>
            <a:r>
              <a:rPr lang="cs-CZ" b="1" dirty="0">
                <a:solidFill>
                  <a:srgbClr val="007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Palackého v Praze na Palackého </a:t>
            </a:r>
            <a:r>
              <a:rPr lang="cs-CZ" b="1" dirty="0" smtClean="0">
                <a:solidFill>
                  <a:srgbClr val="007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náměstí</a:t>
            </a:r>
            <a:endParaRPr lang="cs-CZ" b="1" dirty="0">
              <a:solidFill>
                <a:srgbClr val="007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475674" y="3100001"/>
            <a:ext cx="3952310" cy="3641367"/>
            <a:chOff x="475674" y="3076056"/>
            <a:chExt cx="3952310" cy="3641367"/>
          </a:xfrm>
        </p:grpSpPr>
        <p:pic>
          <p:nvPicPr>
            <p:cNvPr id="22530" name="Picture 2" descr="http://upload.wikimedia.org/wikipedia/commons/d/da/Frantisek_Palacky_monumet_-_detail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3076056"/>
              <a:ext cx="3528392" cy="352839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1"/>
            <p:cNvSpPr txBox="1"/>
            <p:nvPr/>
          </p:nvSpPr>
          <p:spPr>
            <a:xfrm>
              <a:off x="475674" y="6348091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71254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968" y="406511"/>
            <a:ext cx="4032448" cy="3946450"/>
          </a:xfrm>
        </p:spPr>
        <p:txBody>
          <a:bodyPr/>
          <a:lstStyle/>
          <a:p>
            <a:pPr algn="l"/>
            <a:r>
              <a:rPr lang="cs-CZ" sz="4000" dirty="0" smtClean="0"/>
              <a:t>Památník Františka </a:t>
            </a:r>
            <a:r>
              <a:rPr lang="pt-BR" sz="4000" dirty="0" smtClean="0"/>
              <a:t>Palackého</a:t>
            </a:r>
            <a:r>
              <a:rPr lang="pt-BR" sz="4000" dirty="0"/>
              <a:t> v Praze na Palackého náměstí</a:t>
            </a:r>
            <a:r>
              <a:rPr lang="pt-BR" dirty="0"/>
              <a:t/>
            </a:r>
            <a:br>
              <a:rPr lang="pt-BR" dirty="0"/>
            </a:br>
            <a:endParaRPr lang="cs-CZ" dirty="0"/>
          </a:p>
        </p:txBody>
      </p:sp>
      <p:grpSp>
        <p:nvGrpSpPr>
          <p:cNvPr id="3" name="Group 2"/>
          <p:cNvGrpSpPr/>
          <p:nvPr/>
        </p:nvGrpSpPr>
        <p:grpSpPr>
          <a:xfrm>
            <a:off x="4355976" y="406511"/>
            <a:ext cx="4584844" cy="6406865"/>
            <a:chOff x="4355976" y="406511"/>
            <a:chExt cx="4584844" cy="6406865"/>
          </a:xfrm>
        </p:grpSpPr>
        <p:pic>
          <p:nvPicPr>
            <p:cNvPr id="23554" name="Picture 2" descr="http://upload.wikimedia.org/wikipedia/commons/6/60/Frantisek_Palacky_monument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406511"/>
              <a:ext cx="4533733" cy="60449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1"/>
            <p:cNvSpPr txBox="1"/>
            <p:nvPr/>
          </p:nvSpPr>
          <p:spPr>
            <a:xfrm>
              <a:off x="8499674" y="644404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6222465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7000"/>
                    </a14:imgEffect>
                    <a14:imgEffect>
                      <a14:brightnessContrast bright="18000" contrast="-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1957" y="4149080"/>
            <a:ext cx="2742969" cy="2051796"/>
          </a:xfrm>
          <a:prstGeom prst="rect">
            <a:avLst/>
          </a:prstGeom>
          <a:effectLst>
            <a:glow rad="647700">
              <a:schemeClr val="accent1">
                <a:lumMod val="60000"/>
                <a:lumOff val="40000"/>
                <a:alpha val="40000"/>
              </a:schemeClr>
            </a:glow>
            <a:reflection endPos="0" dist="50800" dir="5400000" sy="-100000" algn="bl" rotWithShape="0"/>
          </a:effectLst>
        </p:spPr>
      </p:pic>
      <p:sp>
        <p:nvSpPr>
          <p:cNvPr id="4" name="Rectangle 3"/>
          <p:cNvSpPr/>
          <p:nvPr/>
        </p:nvSpPr>
        <p:spPr>
          <a:xfrm>
            <a:off x="2267744" y="1859340"/>
            <a:ext cx="463139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0"/>
                <a:solidFill>
                  <a:srgbClr val="7030A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innerShdw blurRad="63500" dist="50800" dir="18900000">
                    <a:prstClr val="black">
                      <a:alpha val="50000"/>
                    </a:prstClr>
                  </a:innerShdw>
                  <a:reflection blurRad="6350" stA="55000" endA="50" endPos="85000" dist="60007" dir="5400000" sy="-100000" algn="bl" rotWithShape="0"/>
                </a:effectLst>
              </a:rPr>
              <a:t>KONEC</a:t>
            </a:r>
            <a:endParaRPr lang="cs-CZ" sz="9600" b="1" cap="none" spc="0" dirty="0">
              <a:ln w="0"/>
              <a:solidFill>
                <a:srgbClr val="7030A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innerShdw blurRad="63500" dist="50800" dir="18900000">
                  <a:prstClr val="black">
                    <a:alpha val="50000"/>
                  </a:prstClr>
                </a:inn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932040" y="5661248"/>
            <a:ext cx="312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47840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4.72222E-6 3.33333E-6 L 4.72222E-6 -0.07223 " pathEditMode="relative" rAng="0" ptsTypes="AA">
                                      <p:cBhvr>
                                        <p:cTn id="10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4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400"/>
                            </p:stCondLst>
                            <p:childTnLst>
                              <p:par>
                                <p:cTn id="20" presetID="30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400"/>
                            </p:stCondLst>
                            <p:childTnLst>
                              <p:par>
                                <p:cTn id="26" presetID="30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C00000"/>
                </a:solidFill>
              </a:rPr>
              <a:t>Příklady internetových stránek s informacemi o F. Bílkovi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75556" y="1772816"/>
            <a:ext cx="7992888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cs.wikipedia.org/wiki/Franti%C5%A1ek_B%C3%ADlek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Dobromila </a:t>
            </a:r>
            <a:r>
              <a:rPr lang="cs-CZ" sz="2000" dirty="0" err="1"/>
              <a:t>Lébrová</a:t>
            </a:r>
            <a:r>
              <a:rPr lang="cs-CZ" sz="2000" dirty="0"/>
              <a:t>: František Bílek – sochař, grafik, architekt a mystik – 70. výročí úmrtí</a:t>
            </a:r>
            <a:endParaRPr lang="cs-CZ" sz="2000" dirty="0">
              <a:hlinkClick r:id="rId3"/>
            </a:endParaRPr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www.pozitivni-noviny.cz/cz/clanek-2011100027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Archiv Národní Galerie V Praze: František Bílek</a:t>
            </a:r>
            <a:endParaRPr lang="cs-CZ" sz="2000" dirty="0" smtClean="0">
              <a:hlinkClick r:id="rId4"/>
            </a:endParaRPr>
          </a:p>
          <a:p>
            <a:pPr marL="0" indent="0">
              <a:buNone/>
            </a:pP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www.mc-galerie.cz/admin/files/archiv/pdf/Bilek-Frantisek.pdf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Veronika Trubačová: Ukřižovaný </a:t>
            </a:r>
            <a:r>
              <a:rPr lang="cs-CZ" sz="2000" dirty="0"/>
              <a:t>Františka Bílka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is.muni.cz/th/215275/ff_b/Ukrizovany_FB.pdf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600693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516" y="116632"/>
            <a:ext cx="8712968" cy="5400600"/>
          </a:xfrm>
        </p:spPr>
        <p:txBody>
          <a:bodyPr/>
          <a:lstStyle/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400" dirty="0"/>
              <a:t>František Bílek byl nejen sochař, řezbář a keramik, ale byl i grafik, kreslíř, ilustrátor, autor návrhů knižních vazeb i různých druhů užitého umění a také dobrý architekt, ale také náboženský myslitel – mystik s literárními </a:t>
            </a:r>
            <a:r>
              <a:rPr lang="cs-CZ" sz="1400" dirty="0" smtClean="0"/>
              <a:t>ambicemi.</a:t>
            </a:r>
            <a:endParaRPr lang="cs-CZ" sz="1400" dirty="0"/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400" dirty="0"/>
              <a:t>Již jako žák 1.třídy Bílek ministroval a tehdy započal a postupně narůstal jeho vztah k náboženství. Jako dospělý se pak, i přes své hluboké náboženské cítění, často rozcházel s oficiální katolickou církví a po roce 1920 přestoupil do Církve československé (dnešní Církev československá husitská) a stal se jejím oficiálním umělcem. Svou uměleckou práci bral jako službu bratřím a oběť ve prospěch druhých. Jako umělec byl známý též jako náboženský myslitel a mystik, ve svém díle často spojoval křesťanské a orientální náboženství v mystické jednotě světa.</a:t>
            </a:r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400" dirty="0"/>
              <a:t>Pokračovat ve studiu malířství na akademii mu znemožnila nemoc. V druhém roce studia u něj lékaři zjistili daltonismus, necitlivost pro určité barvy.</a:t>
            </a:r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400" dirty="0"/>
              <a:t>Po studiu malířství a sochařství odjíždí v roce 1891 na studijní pobyt do Paříže, kde navazuje trvalé přátelství s malířkou Zdenkou Braunerovou, Alfonsem Muchou, Vojtěchem </a:t>
            </a:r>
            <a:r>
              <a:rPr lang="cs-CZ" sz="1400" dirty="0" err="1"/>
              <a:t>Hynaisem</a:t>
            </a:r>
            <a:r>
              <a:rPr lang="cs-CZ" sz="1400" dirty="0"/>
              <a:t> či Luďkem </a:t>
            </a:r>
            <a:r>
              <a:rPr lang="cs-CZ" sz="1400" dirty="0" err="1"/>
              <a:t>Maroldem</a:t>
            </a:r>
            <a:r>
              <a:rPr lang="cs-CZ" sz="1400" dirty="0" smtClean="0"/>
              <a:t>. </a:t>
            </a:r>
            <a:endParaRPr lang="cs-CZ" sz="1400" dirty="0"/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400" dirty="0"/>
              <a:t>Jeho první díla vytvořená v Paříži roku 1892 „ Golgota“  a  „Orba jest naší viny trest “ se vyznačovala nezvyklým subjektivistickým pojetím. Jejich výchozí ideou byl pocit viny lidstva, která je vykupována úmornou námahou Krista - Orba, nebo jeho utrpením - Golgota. Nebyla však příznivě přijímána a stipendijní komise v Praze v čele s J. V. </a:t>
            </a:r>
            <a:r>
              <a:rPr lang="cs-CZ" sz="1400" dirty="0" err="1"/>
              <a:t>Myslbekem</a:t>
            </a:r>
            <a:r>
              <a:rPr lang="cs-CZ" sz="1400" dirty="0"/>
              <a:t> díla odsoudili a Bílkovi bylo stipendium odejmuto. </a:t>
            </a:r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400" dirty="0"/>
              <a:t>Bílek se narodil a je i pochován nedaleko Tábora v Chýnově,  kde si na zahradě u svých rodičů </a:t>
            </a:r>
            <a:r>
              <a:rPr lang="cs-CZ" sz="1400" dirty="0" smtClean="0"/>
              <a:t>postavil </a:t>
            </a:r>
            <a:r>
              <a:rPr lang="cs-CZ" sz="1400" dirty="0"/>
              <a:t>dům s ateliérem, kterému říkal „chaloupka“.</a:t>
            </a:r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400" dirty="0"/>
              <a:t>Výjimečný význam pro něho měla přátelství s duchovně spřízněnými českými básníky Juliem Zeyerem a Otokarem Březinou. S prvním z nich, J. Zeyerem, se setkal zásluhou malířky Z. Braunerové. Pozitivní vliv na Bílkův vývoj měl básník Otokar Březina. Březinovo dílo inspirovalo Bílka k vytvoření např. </a:t>
            </a:r>
            <a:r>
              <a:rPr lang="cs-CZ" sz="1400" dirty="0" smtClean="0"/>
              <a:t>„Slepců“, „Úžasu“, „Budoucích dobyvatelů“. </a:t>
            </a:r>
            <a:r>
              <a:rPr lang="cs-CZ" sz="1400" dirty="0"/>
              <a:t>Březina napsal úvod k Bílkovu </a:t>
            </a:r>
            <a:r>
              <a:rPr lang="cs-CZ" sz="1400" dirty="0" smtClean="0"/>
              <a:t>„Otčenáši“, </a:t>
            </a:r>
            <a:r>
              <a:rPr lang="cs-CZ" sz="1400" dirty="0"/>
              <a:t>Bílek vydal vlastním nákladem se svými doprovodnými obrazy Březinovy </a:t>
            </a:r>
            <a:r>
              <a:rPr lang="cs-CZ" sz="1400" dirty="0" smtClean="0"/>
              <a:t>„Ruce“.</a:t>
            </a:r>
            <a:endParaRPr lang="cs-CZ" sz="1400" dirty="0"/>
          </a:p>
          <a:p>
            <a:pPr marL="457200" indent="-457200">
              <a:buClr>
                <a:srgbClr val="E24268"/>
              </a:buClr>
              <a:buSzPct val="150000"/>
              <a:buFont typeface="+mj-lt"/>
              <a:buAutoNum type="arabicPeriod"/>
            </a:pPr>
            <a:r>
              <a:rPr lang="cs-CZ" sz="1400" dirty="0"/>
              <a:t>Architektura domu vyjadřovala promyšlený ideový obsah. Podle Bílka měla symbolizovat ideu obilného pole, půdorys objektu představuje stopu kosy v obilném lánu, kamenné sloupy jako stylizovaná stébla a klasy, pole symbolizovala i rovná střecha objektu, první tohoto typu v Praze. Bílek sám navrhoval a patrně i částečně prováděl bytové zařízení. Dnes dům slouží jako muzeum Bílkova díla, kromě ateliéru je přístupná i část interiérů s původním </a:t>
            </a:r>
            <a:r>
              <a:rPr lang="cs-CZ" sz="1400" dirty="0" smtClean="0"/>
              <a:t>zařízením.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904716" y="2550966"/>
            <a:ext cx="333456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ight Arrow 3">
            <a:hlinkClick r:id="rId3" action="ppaction://hlinksldjump"/>
          </p:cNvPr>
          <p:cNvSpPr/>
          <p:nvPr/>
        </p:nvSpPr>
        <p:spPr>
          <a:xfrm>
            <a:off x="7812360" y="2852936"/>
            <a:ext cx="330336" cy="268037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ight Arrow 4">
            <a:hlinkClick r:id="rId4" action="ppaction://hlinksldjump"/>
          </p:cNvPr>
          <p:cNvSpPr/>
          <p:nvPr/>
        </p:nvSpPr>
        <p:spPr>
          <a:xfrm>
            <a:off x="3851920" y="5301208"/>
            <a:ext cx="330336" cy="268037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ight Arrow 5">
            <a:hlinkClick r:id="rId5" action="ppaction://hlinksldjump"/>
          </p:cNvPr>
          <p:cNvSpPr/>
          <p:nvPr/>
        </p:nvSpPr>
        <p:spPr>
          <a:xfrm>
            <a:off x="7564137" y="6373368"/>
            <a:ext cx="1391743" cy="484632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614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5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/>
      <p:bldP spid="2" grpId="0"/>
      <p:bldP spid="2" grpId="1"/>
      <p:bldP spid="2" grpId="2"/>
      <p:bldP spid="4" grpId="0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593" y="174040"/>
            <a:ext cx="8229600" cy="1143000"/>
          </a:xfrm>
        </p:spPr>
        <p:txBody>
          <a:bodyPr/>
          <a:lstStyle/>
          <a:p>
            <a:r>
              <a:rPr lang="cs-CZ" dirty="0"/>
              <a:t>Vila Františka Bílka v Chýnově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5449" y="4137481"/>
            <a:ext cx="4355976" cy="2656473"/>
          </a:xfrm>
        </p:spPr>
        <p:txBody>
          <a:bodyPr/>
          <a:lstStyle/>
          <a:p>
            <a:pPr>
              <a:buClr>
                <a:schemeClr val="accent5"/>
              </a:buClr>
              <a:buSzPct val="150000"/>
              <a:buFont typeface="Arial" panose="020B0604020202020204" pitchFamily="34" charset="0"/>
              <a:buChar char="•"/>
            </a:pPr>
            <a:r>
              <a:rPr lang="cs-CZ" sz="2400" dirty="0" smtClean="0"/>
              <a:t>Fasáda </a:t>
            </a:r>
            <a:r>
              <a:rPr lang="cs-CZ" sz="2400" dirty="0"/>
              <a:t>domu je zdobena řadou symbolických reliéfů, doplněných Bílkovými mystickými </a:t>
            </a:r>
            <a:r>
              <a:rPr lang="cs-CZ" sz="2400" dirty="0" smtClean="0"/>
              <a:t>texty.</a:t>
            </a:r>
          </a:p>
          <a:p>
            <a:pPr>
              <a:buClr>
                <a:schemeClr val="accent5"/>
              </a:buClr>
              <a:buSzPct val="150000"/>
              <a:buFont typeface="Arial" panose="020B0604020202020204" pitchFamily="34" charset="0"/>
              <a:buChar char="•"/>
            </a:pPr>
            <a:r>
              <a:rPr lang="cs-CZ" sz="2400" dirty="0"/>
              <a:t>Od roku 1990 dům vlastní Galerie hlavního města Prahy.</a:t>
            </a:r>
          </a:p>
          <a:p>
            <a:pPr>
              <a:buClr>
                <a:schemeClr val="accent5"/>
              </a:buClr>
              <a:buSzPct val="150000"/>
              <a:buFont typeface="Arial" panose="020B0604020202020204" pitchFamily="34" charset="0"/>
              <a:buChar char="•"/>
            </a:pPr>
            <a:endParaRPr lang="cs-CZ" sz="2800" dirty="0" smtClean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37248" y="1244600"/>
            <a:ext cx="5082825" cy="2688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Blip>
                <a:blip r:embed="rId2"/>
              </a:buBlip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Book Antiqua" panose="02040602050305030304" pitchFamily="18" charset="0"/>
              <a:buChar char="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accent5"/>
              </a:buClr>
              <a:buSzPct val="150000"/>
              <a:buFont typeface="Arial" panose="020B0604020202020204" pitchFamily="34" charset="0"/>
              <a:buChar char="•"/>
            </a:pPr>
            <a:r>
              <a:rPr lang="cs-CZ" sz="2400" dirty="0" smtClean="0"/>
              <a:t>Bílek se narodil a je i pochován nedaleko Tábora v Chýnově,  kde si na zahradě u svých rodičů postavil dům s ateliérem, kterému říkal „chaloupka“.</a:t>
            </a:r>
          </a:p>
          <a:p>
            <a:pPr>
              <a:buClr>
                <a:schemeClr val="accent5"/>
              </a:buClr>
              <a:buSzPct val="150000"/>
              <a:buFont typeface="Arial" panose="020B0604020202020204" pitchFamily="34" charset="0"/>
              <a:buChar char="•"/>
            </a:pPr>
            <a:r>
              <a:rPr lang="cs-CZ" sz="2400" dirty="0" smtClean="0"/>
              <a:t>Dům postavený roku 1898 byl jeho první architektonickou realizací.</a:t>
            </a:r>
          </a:p>
        </p:txBody>
      </p:sp>
      <p:sp>
        <p:nvSpPr>
          <p:cNvPr id="8" name="Rectangle 7"/>
          <p:cNvSpPr/>
          <p:nvPr/>
        </p:nvSpPr>
        <p:spPr>
          <a:xfrm>
            <a:off x="158627" y="174040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5220073" y="1268760"/>
            <a:ext cx="3474120" cy="2604194"/>
            <a:chOff x="5220073" y="1268760"/>
            <a:chExt cx="3474120" cy="2604194"/>
          </a:xfrm>
        </p:grpSpPr>
        <p:pic>
          <p:nvPicPr>
            <p:cNvPr id="4" name="Picture 2" descr="Vila Františka Bílka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073" y="1268760"/>
              <a:ext cx="3466728" cy="260419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/>
            <p:cNvSpPr txBox="1"/>
            <p:nvPr/>
          </p:nvSpPr>
          <p:spPr>
            <a:xfrm>
              <a:off x="8342815" y="3476233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602979" y="4137481"/>
            <a:ext cx="4041029" cy="2397155"/>
            <a:chOff x="602979" y="4077072"/>
            <a:chExt cx="4041029" cy="2397155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2979" y="4077072"/>
              <a:ext cx="3827423" cy="239213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1" name="TextBox 10"/>
            <p:cNvSpPr txBox="1"/>
            <p:nvPr/>
          </p:nvSpPr>
          <p:spPr>
            <a:xfrm>
              <a:off x="4165728" y="6104895"/>
              <a:ext cx="4782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</p:grpSp>
      <p:sp>
        <p:nvSpPr>
          <p:cNvPr id="5" name="Right Arrow 4">
            <a:hlinkClick r:id="rId5" action="ppaction://hlinksldjump"/>
          </p:cNvPr>
          <p:cNvSpPr/>
          <p:nvPr/>
        </p:nvSpPr>
        <p:spPr>
          <a:xfrm>
            <a:off x="7596336" y="64048"/>
            <a:ext cx="1391743" cy="484632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3623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/>
              <a:t>Bílkova vila v Praze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458820" y="1408511"/>
            <a:ext cx="4504904" cy="3546322"/>
          </a:xfrm>
        </p:spPr>
        <p:txBody>
          <a:bodyPr/>
          <a:lstStyle/>
          <a:p>
            <a:r>
              <a:rPr lang="cs-CZ" dirty="0"/>
              <a:t>Architektonický návrh vlastní vily v Praze přizpůsobil Bílek nejen svým potřebám, ale i svému mystickému symbolismu. </a:t>
            </a:r>
            <a:endParaRPr lang="cs-CZ" dirty="0" smtClean="0"/>
          </a:p>
          <a:p>
            <a:r>
              <a:rPr lang="cs-CZ" dirty="0" smtClean="0"/>
              <a:t>Půdorys </a:t>
            </a:r>
            <a:r>
              <a:rPr lang="cs-CZ" dirty="0"/>
              <a:t>stavby je obloukovitě prohnutý, neboť napodobuje stopu kosy, kosící obilí na poli. Použité sloupoví má tvar obilných </a:t>
            </a:r>
            <a:r>
              <a:rPr lang="cs-CZ" dirty="0" smtClean="0"/>
              <a:t>snopů.</a:t>
            </a:r>
          </a:p>
        </p:txBody>
      </p:sp>
      <p:sp>
        <p:nvSpPr>
          <p:cNvPr id="7" name="Rectangle 6"/>
          <p:cNvSpPr/>
          <p:nvPr/>
        </p:nvSpPr>
        <p:spPr>
          <a:xfrm>
            <a:off x="158627" y="174040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302133" y="1268760"/>
            <a:ext cx="4419524" cy="3519195"/>
            <a:chOff x="4860032" y="1420232"/>
            <a:chExt cx="4419524" cy="3519195"/>
          </a:xfrm>
        </p:grpSpPr>
        <p:grpSp>
          <p:nvGrpSpPr>
            <p:cNvPr id="4" name="Group 3"/>
            <p:cNvGrpSpPr/>
            <p:nvPr/>
          </p:nvGrpSpPr>
          <p:grpSpPr>
            <a:xfrm>
              <a:off x="4860032" y="1420232"/>
              <a:ext cx="4181896" cy="2872864"/>
              <a:chOff x="3443070" y="191614"/>
              <a:chExt cx="3118297" cy="2008963"/>
            </a:xfrm>
          </p:grpSpPr>
          <p:pic>
            <p:nvPicPr>
              <p:cNvPr id="5" name="Picture 4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443070" y="191614"/>
                <a:ext cx="3118297" cy="1999777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6" name="TextBox 5"/>
              <p:cNvSpPr txBox="1"/>
              <p:nvPr/>
            </p:nvSpPr>
            <p:spPr>
              <a:xfrm>
                <a:off x="6227165" y="1831245"/>
                <a:ext cx="3154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FFFF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  <a:endParaRPr lang="cs-CZ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sp>
          <p:nvSpPr>
            <p:cNvPr id="10" name="Rectangle 9"/>
            <p:cNvSpPr/>
            <p:nvPr/>
          </p:nvSpPr>
          <p:spPr>
            <a:xfrm>
              <a:off x="5076056" y="4293096"/>
              <a:ext cx="420350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/>
                <a:t>Bílkova vila - Mickiewiczova 1, č</a:t>
              </a:r>
              <a:r>
                <a:rPr lang="cs-CZ" dirty="0" smtClean="0"/>
                <a:t>. p</a:t>
              </a:r>
              <a:r>
                <a:rPr lang="cs-CZ" dirty="0"/>
                <a:t>. 223/IV, Praha </a:t>
              </a:r>
              <a:r>
                <a:rPr lang="cs-CZ" dirty="0" smtClean="0"/>
                <a:t>6 – </a:t>
              </a:r>
              <a:r>
                <a:rPr lang="cs-CZ" dirty="0"/>
                <a:t>Hradčany</a:t>
              </a:r>
            </a:p>
          </p:txBody>
        </p:sp>
      </p:grpSp>
      <p:sp>
        <p:nvSpPr>
          <p:cNvPr id="12" name="Content Placeholder 8"/>
          <p:cNvSpPr txBox="1">
            <a:spLocks/>
          </p:cNvSpPr>
          <p:nvPr/>
        </p:nvSpPr>
        <p:spPr bwMode="auto">
          <a:xfrm>
            <a:off x="180367" y="4967162"/>
            <a:ext cx="9082580" cy="1687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>
                  <a:lumMod val="60000"/>
                  <a:lumOff val="40000"/>
                </a:schemeClr>
              </a:buClr>
              <a:buSzPct val="150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>
                  <a:lumMod val="60000"/>
                  <a:lumOff val="40000"/>
                </a:schemeClr>
              </a:buClr>
              <a:buSzPct val="150000"/>
              <a:buFont typeface="Calibri" panose="020F0502020204030204" pitchFamily="34" charset="0"/>
              <a:buChar char="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Book Antiqua" panose="02040602050305030304" pitchFamily="18" charset="0"/>
              <a:buChar char="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Dům měl vůbec první rovnou střechu v Praze. Obvodové zdi tvoří režné zdivo. Bílek sám navrhl pro stavbu řadu drobných prvků –  dveře, kamenné obklady, schodiště, nábytek, lustry, kování oken a dveří atd.</a:t>
            </a:r>
            <a:endParaRPr lang="cs-CZ" dirty="0"/>
          </a:p>
        </p:txBody>
      </p:sp>
      <p:sp>
        <p:nvSpPr>
          <p:cNvPr id="13" name="Right Arrow 12">
            <a:hlinkClick r:id="rId3" action="ppaction://hlinksldjump"/>
          </p:cNvPr>
          <p:cNvSpPr/>
          <p:nvPr/>
        </p:nvSpPr>
        <p:spPr>
          <a:xfrm>
            <a:off x="7596336" y="64048"/>
            <a:ext cx="1391743" cy="484632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8494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099" y="142588"/>
            <a:ext cx="8363272" cy="1143000"/>
          </a:xfrm>
        </p:spPr>
        <p:txBody>
          <a:bodyPr/>
          <a:lstStyle/>
          <a:p>
            <a:r>
              <a:rPr lang="cs-CZ" dirty="0" smtClean="0"/>
              <a:t>Modlitba </a:t>
            </a:r>
            <a:r>
              <a:rPr lang="cs-CZ" dirty="0"/>
              <a:t>nad </a:t>
            </a:r>
            <a:r>
              <a:rPr lang="cs-CZ" dirty="0" smtClean="0"/>
              <a:t>hroby, Chýnov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626" y="1333397"/>
            <a:ext cx="5421485" cy="5407971"/>
          </a:xfrm>
        </p:spPr>
        <p:txBody>
          <a:bodyPr/>
          <a:lstStyle/>
          <a:p>
            <a:r>
              <a:rPr lang="cs-CZ" dirty="0"/>
              <a:t>Dílo má dva názvy : Modlitba nad hroby a Génius smrti, které jako by symbolizovaly proměny tehdejšího vztahu ke </a:t>
            </a:r>
            <a:r>
              <a:rPr lang="cs-CZ" dirty="0" smtClean="0"/>
              <a:t>smrti.</a:t>
            </a:r>
          </a:p>
          <a:p>
            <a:r>
              <a:rPr lang="cs-CZ" dirty="0" smtClean="0"/>
              <a:t>Bílek </a:t>
            </a:r>
            <a:r>
              <a:rPr lang="cs-CZ" dirty="0"/>
              <a:t>je pochován </a:t>
            </a:r>
            <a:r>
              <a:rPr lang="cs-CZ" dirty="0" smtClean="0"/>
              <a:t>na hřbitově v rodném Chýnově pod touto monumentální sochou z roku 1905</a:t>
            </a:r>
          </a:p>
          <a:p>
            <a:r>
              <a:rPr lang="cs-CZ" dirty="0"/>
              <a:t>V</a:t>
            </a:r>
            <a:r>
              <a:rPr lang="cs-CZ" dirty="0" smtClean="0"/>
              <a:t>znikla </a:t>
            </a:r>
            <a:r>
              <a:rPr lang="cs-CZ" dirty="0"/>
              <a:t>obezděním </a:t>
            </a:r>
            <a:r>
              <a:rPr lang="cs-CZ" dirty="0" smtClean="0"/>
              <a:t>stromu, ale po </a:t>
            </a:r>
            <a:r>
              <a:rPr lang="cs-CZ" dirty="0"/>
              <a:t>jeho </a:t>
            </a:r>
            <a:r>
              <a:rPr lang="cs-CZ" dirty="0" smtClean="0"/>
              <a:t>zetlení </a:t>
            </a:r>
            <a:r>
              <a:rPr lang="cs-CZ" dirty="0"/>
              <a:t>byla v roce </a:t>
            </a:r>
            <a:r>
              <a:rPr lang="cs-CZ" dirty="0" smtClean="0"/>
              <a:t>1970 </a:t>
            </a:r>
            <a:r>
              <a:rPr lang="cs-CZ" dirty="0"/>
              <a:t>nahrazena kopií</a:t>
            </a:r>
            <a:r>
              <a:rPr lang="cs-CZ" dirty="0" smtClean="0"/>
              <a:t>.</a:t>
            </a:r>
          </a:p>
          <a:p>
            <a:r>
              <a:rPr lang="cs-CZ" dirty="0"/>
              <a:t>P</a:t>
            </a:r>
            <a:r>
              <a:rPr lang="cs-CZ" dirty="0" smtClean="0"/>
              <a:t>lastika je </a:t>
            </a:r>
            <a:r>
              <a:rPr lang="cs-CZ" dirty="0"/>
              <a:t>5 m vysoká, zobrazuje postavu v dlouhém rouchu s levou vztyčenou a pravou napřaženou </a:t>
            </a:r>
            <a:r>
              <a:rPr lang="cs-CZ" dirty="0" smtClean="0"/>
              <a:t>rukou.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5580111" y="1621656"/>
            <a:ext cx="3221260" cy="4687069"/>
            <a:chOff x="6915783" y="191614"/>
            <a:chExt cx="2096296" cy="3011199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915783" y="191614"/>
              <a:ext cx="2001550" cy="291134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7" name="TextBox 6"/>
            <p:cNvSpPr txBox="1"/>
            <p:nvPr/>
          </p:nvSpPr>
          <p:spPr>
            <a:xfrm>
              <a:off x="8660701" y="2833481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8" name="Rectangle 7"/>
          <p:cNvSpPr/>
          <p:nvPr/>
        </p:nvSpPr>
        <p:spPr>
          <a:xfrm>
            <a:off x="158627" y="174040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Right Arrow 8">
            <a:hlinkClick r:id="rId3" action="ppaction://hlinksldjump"/>
          </p:cNvPr>
          <p:cNvSpPr/>
          <p:nvPr/>
        </p:nvSpPr>
        <p:spPr>
          <a:xfrm>
            <a:off x="7596336" y="64048"/>
            <a:ext cx="1391743" cy="484632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693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/>
          <a:lstStyle/>
          <a:p>
            <a:r>
              <a:rPr lang="cs-CZ" dirty="0"/>
              <a:t>Golgota – Hora lebek, 1892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34" y="1181210"/>
            <a:ext cx="5668102" cy="3769263"/>
          </a:xfrm>
        </p:spPr>
        <p:txBody>
          <a:bodyPr/>
          <a:lstStyle/>
          <a:p>
            <a:r>
              <a:rPr lang="cs-CZ" sz="2200" dirty="0" smtClean="0"/>
              <a:t>Golgota je vrch </a:t>
            </a:r>
            <a:r>
              <a:rPr lang="cs-CZ" sz="2200" dirty="0"/>
              <a:t>v Jeruzalémě, kde byl ukřižován </a:t>
            </a:r>
            <a:r>
              <a:rPr lang="cs-CZ" sz="2200" dirty="0" smtClean="0"/>
              <a:t>Kristus. </a:t>
            </a:r>
          </a:p>
          <a:p>
            <a:r>
              <a:rPr lang="cs-CZ" sz="2200" dirty="0" smtClean="0"/>
              <a:t>Jedna </a:t>
            </a:r>
            <a:r>
              <a:rPr lang="cs-CZ" sz="2200" dirty="0"/>
              <a:t>ze dvou plastik, které Bílek vytvořil během svého stipendijního pobytu v </a:t>
            </a:r>
            <a:r>
              <a:rPr lang="cs-CZ" sz="2200" dirty="0" smtClean="0"/>
              <a:t>Paříži.</a:t>
            </a:r>
          </a:p>
          <a:p>
            <a:pPr lvl="1"/>
            <a:r>
              <a:rPr lang="cs-CZ" sz="2000" dirty="0" smtClean="0"/>
              <a:t>Pod </a:t>
            </a:r>
            <a:r>
              <a:rPr lang="cs-CZ" sz="2000" dirty="0"/>
              <a:t>opuštěným křížem se spadlým příčným ramenem sedí vzpřímeně Panna Maria, zatímco apoštol Jan si zoufá; před křížem se povalují provazy, jimiž byl Kristus svázán, a trnová koruna je znázorněna ostnatým drátem, což je působivější, než jakékoliv naturalistické pojetí vlastního Kristova těla</a:t>
            </a:r>
            <a:r>
              <a:rPr lang="cs-CZ" sz="2000" dirty="0" smtClean="0"/>
              <a:t>.</a:t>
            </a:r>
          </a:p>
          <a:p>
            <a:endParaRPr lang="cs-CZ" sz="22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158627" y="174040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 bwMode="auto">
          <a:xfrm>
            <a:off x="128034" y="4978966"/>
            <a:ext cx="8908463" cy="1906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>
                  <a:lumMod val="60000"/>
                  <a:lumOff val="40000"/>
                </a:schemeClr>
              </a:buClr>
              <a:buSzPct val="150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>
                  <a:lumMod val="60000"/>
                  <a:lumOff val="40000"/>
                </a:schemeClr>
              </a:buClr>
              <a:buSzPct val="150000"/>
              <a:buFont typeface="Calibri" panose="020F0502020204030204" pitchFamily="34" charset="0"/>
              <a:buChar char="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Book Antiqua" panose="02040602050305030304" pitchFamily="18" charset="0"/>
              <a:buChar char="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/>
              <a:t>Představuje expresívně a naturalisticky pojaté nové, moderní ztvárnění náboženského námětu, jež se zde záměrně vzdává jakékoliv výtvarné estetizace formy.</a:t>
            </a:r>
          </a:p>
          <a:p>
            <a:r>
              <a:rPr lang="cs-CZ" sz="2200" dirty="0" smtClean="0"/>
              <a:t>Plastika vyvolala skandál, pobouřila členy stipendijní komise natolik, že mu bylo stipendium odňato.</a:t>
            </a:r>
            <a:endParaRPr lang="cs-CZ" sz="2200" dirty="0"/>
          </a:p>
        </p:txBody>
      </p:sp>
      <p:grpSp>
        <p:nvGrpSpPr>
          <p:cNvPr id="11" name="Group 10"/>
          <p:cNvGrpSpPr/>
          <p:nvPr/>
        </p:nvGrpSpPr>
        <p:grpSpPr>
          <a:xfrm>
            <a:off x="6040067" y="1116120"/>
            <a:ext cx="2890664" cy="4047512"/>
            <a:chOff x="6040067" y="1116120"/>
            <a:chExt cx="2890664" cy="4047512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40067" y="1116120"/>
              <a:ext cx="2646733" cy="380119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8617825" y="479430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</p:grpSp>
      <p:sp>
        <p:nvSpPr>
          <p:cNvPr id="12" name="Right Arrow 11">
            <a:hlinkClick r:id="rId4" action="ppaction://hlinksldjump"/>
          </p:cNvPr>
          <p:cNvSpPr/>
          <p:nvPr/>
        </p:nvSpPr>
        <p:spPr>
          <a:xfrm>
            <a:off x="7596336" y="64048"/>
            <a:ext cx="1391743" cy="484632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6281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Orba je naší viny trest, 1892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626" y="1340768"/>
            <a:ext cx="8877869" cy="4525963"/>
          </a:xfrm>
        </p:spPr>
        <p:txBody>
          <a:bodyPr/>
          <a:lstStyle/>
          <a:p>
            <a:r>
              <a:rPr lang="cs-CZ" dirty="0"/>
              <a:t>Podobně i druhá plastika, kterou Bílek vytvořil za svého pařížského pobytu, vyniká expresívně ztvárněnou symbolikou zobrazující asketicky vyhublého Krista, jenž zde </a:t>
            </a:r>
            <a:r>
              <a:rPr lang="cs-CZ" dirty="0" smtClean="0"/>
              <a:t>vlastníma rukama  </a:t>
            </a:r>
            <a:r>
              <a:rPr lang="cs-CZ" dirty="0"/>
              <a:t>„orá“ tvrdou půdu (zřejmě představující desky Desatera), zatímco se před ním, jako úroda boží setby, vynořují z hlíny nesrovnatelně menší postavičky </a:t>
            </a:r>
            <a:r>
              <a:rPr lang="cs-CZ" dirty="0" smtClean="0"/>
              <a:t>lidí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Rectangle 3"/>
          <p:cNvSpPr/>
          <p:nvPr/>
        </p:nvSpPr>
        <p:spPr>
          <a:xfrm>
            <a:off x="158627" y="174040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 bwMode="auto">
          <a:xfrm>
            <a:off x="188383" y="3680316"/>
            <a:ext cx="3807554" cy="2902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>
                  <a:lumMod val="60000"/>
                  <a:lumOff val="40000"/>
                </a:schemeClr>
              </a:buClr>
              <a:buSzPct val="150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>
                  <a:lumMod val="60000"/>
                  <a:lumOff val="40000"/>
                </a:schemeClr>
              </a:buClr>
              <a:buSzPct val="150000"/>
              <a:buFont typeface="Calibri" panose="020F0502020204030204" pitchFamily="34" charset="0"/>
              <a:buChar char="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Book Antiqua" panose="02040602050305030304" pitchFamily="18" charset="0"/>
              <a:buChar char="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S</a:t>
            </a:r>
            <a:r>
              <a:rPr lang="cs-CZ" dirty="0" smtClean="0"/>
              <a:t>ochař chtěl znázornit úmornou Ježíšovu snahu vyvést lidstvo z jeho vin.</a:t>
            </a:r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11" name="Group 10"/>
          <p:cNvGrpSpPr/>
          <p:nvPr/>
        </p:nvGrpSpPr>
        <p:grpSpPr>
          <a:xfrm>
            <a:off x="4194262" y="3557911"/>
            <a:ext cx="4743070" cy="3285574"/>
            <a:chOff x="4194262" y="3557911"/>
            <a:chExt cx="4743070" cy="3285574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194262" y="3557911"/>
              <a:ext cx="4643907" cy="295232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8624426" y="647415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</p:grpSp>
      <p:sp>
        <p:nvSpPr>
          <p:cNvPr id="12" name="Right Arrow 11">
            <a:hlinkClick r:id="rId3" action="ppaction://hlinksldjump"/>
          </p:cNvPr>
          <p:cNvSpPr/>
          <p:nvPr/>
        </p:nvSpPr>
        <p:spPr>
          <a:xfrm>
            <a:off x="7596336" y="64048"/>
            <a:ext cx="1391743" cy="484632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9231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Slepci</a:t>
            </a:r>
            <a:r>
              <a:rPr lang="cs-CZ" dirty="0"/>
              <a:t>, (1902, realizace 1926)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854" y="1518236"/>
            <a:ext cx="5838298" cy="4747982"/>
          </a:xfrm>
        </p:spPr>
        <p:txBody>
          <a:bodyPr/>
          <a:lstStyle/>
          <a:p>
            <a:r>
              <a:rPr lang="cs-CZ" dirty="0" smtClean="0"/>
              <a:t>Téma </a:t>
            </a:r>
            <a:r>
              <a:rPr lang="cs-CZ" dirty="0"/>
              <a:t>Slepců, k </a:t>
            </a:r>
            <a:r>
              <a:rPr lang="cs-CZ" dirty="0" smtClean="0"/>
              <a:t>němuž </a:t>
            </a:r>
            <a:r>
              <a:rPr lang="cs-CZ" dirty="0"/>
              <a:t>se Bílek několikrát ve své tvorbě vracel, zde představuje dvojici, muže a ženu, kteří bloudí a tápají pozemským životem, ale nikoliv jako slepci postižení fyzickou slepotou, ale jako slepci hledající Světlo v duchovním slova smyslu, jak naznačuje vertikálně-diagonální orientace sochy a gesto muže směřující vzhůru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</a:t>
            </a:r>
            <a:r>
              <a:rPr lang="cs-CZ" dirty="0"/>
              <a:t>Slepci“ pro něj byli symbolem „oněch, kteří mají oči a nevidí“, případně těch, kteří osleplýma očima hledají světlo.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6156176" y="1700808"/>
            <a:ext cx="2664296" cy="4909827"/>
            <a:chOff x="5281738" y="3604447"/>
            <a:chExt cx="1702897" cy="2978817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281738" y="3604447"/>
              <a:ext cx="1702896" cy="297881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TextBox 5"/>
            <p:cNvSpPr txBox="1"/>
            <p:nvPr/>
          </p:nvSpPr>
          <p:spPr>
            <a:xfrm>
              <a:off x="6745602" y="6297229"/>
              <a:ext cx="239033" cy="2430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</a:t>
              </a:r>
              <a:endPara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7" name="Rectangle 6"/>
          <p:cNvSpPr/>
          <p:nvPr/>
        </p:nvSpPr>
        <p:spPr>
          <a:xfrm>
            <a:off x="158627" y="174040"/>
            <a:ext cx="4042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Right Arrow 7">
            <a:hlinkClick r:id="rId3" action="ppaction://hlinksldjump"/>
          </p:cNvPr>
          <p:cNvSpPr/>
          <p:nvPr/>
        </p:nvSpPr>
        <p:spPr>
          <a:xfrm>
            <a:off x="7596336" y="64048"/>
            <a:ext cx="1391743" cy="484632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410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8396" y="260648"/>
            <a:ext cx="7859216" cy="792088"/>
          </a:xfrm>
        </p:spPr>
        <p:txBody>
          <a:bodyPr/>
          <a:lstStyle/>
          <a:p>
            <a:r>
              <a:rPr lang="cs-CZ" sz="4000" dirty="0" smtClean="0"/>
              <a:t>Ukřižovaný</a:t>
            </a:r>
            <a:endParaRPr lang="cs-CZ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94581"/>
            <a:ext cx="5328592" cy="5358755"/>
          </a:xfrm>
        </p:spPr>
        <p:txBody>
          <a:bodyPr/>
          <a:lstStyle/>
          <a:p>
            <a:r>
              <a:rPr lang="cs-CZ" dirty="0"/>
              <a:t>Dílo Bílek dokončil v r. 1899. Reliéf </a:t>
            </a:r>
            <a:r>
              <a:rPr lang="cs-CZ" dirty="0" smtClean="0"/>
              <a:t>se </a:t>
            </a:r>
            <a:r>
              <a:rPr lang="cs-CZ" dirty="0"/>
              <a:t>v konečné podobě stal hlavním motivem bočního oltáře v pražské katedrále sv</a:t>
            </a:r>
            <a:r>
              <a:rPr lang="cs-CZ" dirty="0" smtClean="0"/>
              <a:t>. Víta </a:t>
            </a:r>
            <a:r>
              <a:rPr lang="cs-CZ" dirty="0"/>
              <a:t>(1927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Postava Krista symbolizuje protiváhu </a:t>
            </a:r>
            <a:r>
              <a:rPr lang="cs-CZ" dirty="0"/>
              <a:t>lidské malosti v </a:t>
            </a:r>
            <a:r>
              <a:rPr lang="cs-CZ" dirty="0" smtClean="0"/>
              <a:t>náboženství. Trpící </a:t>
            </a:r>
            <a:r>
              <a:rPr lang="cs-CZ" dirty="0"/>
              <a:t>Kristus </a:t>
            </a:r>
            <a:r>
              <a:rPr lang="cs-CZ" dirty="0" smtClean="0"/>
              <a:t>je symbolem </a:t>
            </a:r>
            <a:r>
              <a:rPr lang="cs-CZ" dirty="0"/>
              <a:t>lidského zápasu o vyšší </a:t>
            </a:r>
            <a:r>
              <a:rPr lang="cs-CZ" dirty="0" smtClean="0"/>
              <a:t>existenci. </a:t>
            </a:r>
          </a:p>
          <a:p>
            <a:r>
              <a:rPr lang="cs-CZ" dirty="0" smtClean="0"/>
              <a:t>Bílkovi byla inspirací </a:t>
            </a:r>
            <a:r>
              <a:rPr lang="cs-CZ" dirty="0"/>
              <a:t>Zeyerova kniha tři povídek „Tři legendy o krucifixu“. Hmotně mu na Zeyerovu přímluvu pomohl velký český mecenáš Josef Hlávka (1831–1908).</a:t>
            </a:r>
          </a:p>
          <a:p>
            <a:endParaRPr lang="cs-CZ" dirty="0"/>
          </a:p>
        </p:txBody>
      </p:sp>
      <p:sp>
        <p:nvSpPr>
          <p:cNvPr id="4" name="Rectangle 3"/>
          <p:cNvSpPr/>
          <p:nvPr/>
        </p:nvSpPr>
        <p:spPr>
          <a:xfrm>
            <a:off x="158627" y="174040"/>
            <a:ext cx="4635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5940152" y="971013"/>
            <a:ext cx="2890536" cy="5605889"/>
            <a:chOff x="5940152" y="971013"/>
            <a:chExt cx="2890536" cy="5605889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940152" y="971013"/>
              <a:ext cx="2890536" cy="560588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TextBox 5"/>
            <p:cNvSpPr txBox="1"/>
            <p:nvPr/>
          </p:nvSpPr>
          <p:spPr>
            <a:xfrm>
              <a:off x="8467973" y="614090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6</a:t>
              </a:r>
            </a:p>
          </p:txBody>
        </p:sp>
      </p:grpSp>
      <p:sp>
        <p:nvSpPr>
          <p:cNvPr id="8" name="Right Arrow 7">
            <a:hlinkClick r:id="rId3" action="ppaction://hlinksldjump"/>
          </p:cNvPr>
          <p:cNvSpPr/>
          <p:nvPr/>
        </p:nvSpPr>
        <p:spPr>
          <a:xfrm>
            <a:off x="7596336" y="64048"/>
            <a:ext cx="1391743" cy="484632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314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Zdenka </a:t>
            </a:r>
            <a:r>
              <a:rPr lang="cs-CZ" dirty="0" smtClean="0"/>
              <a:t>Braunerová</a:t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(1858 – 1934</a:t>
            </a:r>
            <a:r>
              <a:rPr lang="cs-CZ" sz="3200" b="0" dirty="0">
                <a:solidFill>
                  <a:schemeClr val="tx1"/>
                </a:solidFill>
                <a:effectLst/>
              </a:rPr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62459"/>
            <a:ext cx="4608512" cy="3926781"/>
          </a:xfrm>
        </p:spPr>
        <p:txBody>
          <a:bodyPr/>
          <a:lstStyle/>
          <a:p>
            <a:r>
              <a:rPr lang="cs-CZ" sz="2800" dirty="0"/>
              <a:t>Česká významná malířka a </a:t>
            </a:r>
            <a:r>
              <a:rPr lang="cs-CZ" sz="2800" dirty="0" smtClean="0"/>
              <a:t>vynikající </a:t>
            </a:r>
            <a:r>
              <a:rPr lang="cs-CZ" sz="2800" dirty="0"/>
              <a:t>grafička </a:t>
            </a:r>
            <a:r>
              <a:rPr lang="cs-CZ" sz="2800" dirty="0" smtClean="0"/>
              <a:t>se </a:t>
            </a:r>
            <a:r>
              <a:rPr lang="cs-CZ" sz="2800" dirty="0"/>
              <a:t>poprvé setkala s Bílkem v Paříži, kde </a:t>
            </a:r>
            <a:r>
              <a:rPr lang="cs-CZ" sz="2800" dirty="0" smtClean="0"/>
              <a:t>jej </a:t>
            </a:r>
            <a:r>
              <a:rPr lang="cs-CZ" sz="2800" dirty="0"/>
              <a:t>seznámila s dalšími našimi umělci. Stala se Bílkovou celoživotní přítelkyní, obdivovatelkou i zastánkyní. Psala o jeho díle eseje.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5324723" y="1780551"/>
            <a:ext cx="3143250" cy="4410075"/>
            <a:chOff x="5324723" y="1780551"/>
            <a:chExt cx="3143250" cy="4410075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324723" y="1780551"/>
              <a:ext cx="3143250" cy="44100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TextBox 5"/>
            <p:cNvSpPr txBox="1"/>
            <p:nvPr/>
          </p:nvSpPr>
          <p:spPr>
            <a:xfrm>
              <a:off x="8026827" y="582129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</p:grpSp>
      <p:sp>
        <p:nvSpPr>
          <p:cNvPr id="8" name="Right Arrow 7">
            <a:hlinkClick r:id="rId3" action="ppaction://hlinksldjump"/>
          </p:cNvPr>
          <p:cNvSpPr/>
          <p:nvPr/>
        </p:nvSpPr>
        <p:spPr>
          <a:xfrm>
            <a:off x="7596336" y="64048"/>
            <a:ext cx="1391743" cy="484632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4317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Julius </a:t>
            </a:r>
            <a:r>
              <a:rPr lang="cs-CZ" dirty="0" smtClean="0"/>
              <a:t>Zeyer</a:t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(1841 – 1901</a:t>
            </a:r>
            <a:r>
              <a:rPr lang="cs-CZ" sz="3200" b="0" dirty="0">
                <a:solidFill>
                  <a:schemeClr val="tx1"/>
                </a:solidFill>
                <a:effectLst/>
              </a:rPr>
              <a:t>) </a:t>
            </a:r>
            <a:endParaRPr lang="cs-CZ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030" y="1545929"/>
            <a:ext cx="5528098" cy="1877049"/>
          </a:xfrm>
        </p:spPr>
        <p:txBody>
          <a:bodyPr/>
          <a:lstStyle/>
          <a:p>
            <a:r>
              <a:rPr lang="cs-CZ" sz="2400" dirty="0"/>
              <a:t>Český spisovatel </a:t>
            </a:r>
            <a:r>
              <a:rPr lang="cs-CZ" sz="2400" dirty="0" smtClean="0"/>
              <a:t>se </a:t>
            </a:r>
            <a:r>
              <a:rPr lang="cs-CZ" sz="2400" dirty="0"/>
              <a:t>s Bílkem poznal též v Paříži. Jejich přátelství přetrhlo až Zeyerovo </a:t>
            </a:r>
            <a:r>
              <a:rPr lang="cs-CZ" sz="2400" dirty="0" smtClean="0"/>
              <a:t>úmrtí. </a:t>
            </a:r>
            <a:r>
              <a:rPr lang="cs-CZ" sz="2400" dirty="0"/>
              <a:t>Bílek zesnulému příteli navrhl náhrobek.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 bwMode="auto">
          <a:xfrm>
            <a:off x="3380544" y="3612730"/>
            <a:ext cx="468716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Otokar Březina </a:t>
            </a:r>
            <a:r>
              <a:rPr lang="cs-CZ" sz="3200" b="0" dirty="0">
                <a:solidFill>
                  <a:schemeClr val="tx1"/>
                </a:solidFill>
                <a:effectLst/>
              </a:rPr>
              <a:t>(</a:t>
            </a:r>
            <a:r>
              <a:rPr lang="cs-CZ" sz="3200" b="0" dirty="0" smtClean="0">
                <a:solidFill>
                  <a:schemeClr val="tx1"/>
                </a:solidFill>
                <a:effectLst/>
              </a:rPr>
              <a:t>1868 – 1929</a:t>
            </a:r>
            <a:r>
              <a:rPr lang="cs-CZ" sz="3200" b="0" dirty="0">
                <a:solidFill>
                  <a:schemeClr val="tx1"/>
                </a:solidFill>
                <a:effectLst/>
              </a:rPr>
              <a:t>) 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 bwMode="auto">
          <a:xfrm>
            <a:off x="2734453" y="4825514"/>
            <a:ext cx="6380967" cy="193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Blip>
                <a:blip r:embed="rId2"/>
              </a:buBlip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Book Antiqua" panose="02040602050305030304" pitchFamily="18" charset="0"/>
              <a:buChar char="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2"/>
              </a:buClr>
              <a:buSzPct val="150000"/>
              <a:buFont typeface="Arial" panose="020B0604020202020204" pitchFamily="34" charset="0"/>
              <a:buChar char="•"/>
            </a:pPr>
            <a:r>
              <a:rPr lang="cs-CZ" sz="2400" dirty="0"/>
              <a:t>Č</a:t>
            </a:r>
            <a:r>
              <a:rPr lang="cs-CZ" sz="2400" dirty="0" smtClean="0"/>
              <a:t>eský </a:t>
            </a:r>
            <a:r>
              <a:rPr lang="cs-CZ" sz="2400" dirty="0"/>
              <a:t>básník a </a:t>
            </a:r>
            <a:r>
              <a:rPr lang="cs-CZ" sz="2400" dirty="0" smtClean="0"/>
              <a:t>spisovatel. Povoláním </a:t>
            </a:r>
            <a:r>
              <a:rPr lang="cs-CZ" sz="2400" dirty="0"/>
              <a:t>středoškolský profesor. S Bílkem si nesmírně rozuměli, byli naladěni na stejnou vlnu. Březina byl 8x navržen na Nobelovu cenu za literaturu. Bílek ilustroval řadu jeho knih.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6285578" y="618464"/>
            <a:ext cx="2447775" cy="3321116"/>
            <a:chOff x="6242224" y="419734"/>
            <a:chExt cx="2557311" cy="3454587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242224" y="419734"/>
              <a:ext cx="2506240" cy="31146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8338648" y="3490146"/>
              <a:ext cx="460887" cy="3841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16</a:t>
              </a:r>
              <a:endParaRPr lang="cs-CZ" dirty="0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539552" y="3422978"/>
            <a:ext cx="2110611" cy="3332725"/>
            <a:chOff x="870136" y="3534335"/>
            <a:chExt cx="2110611" cy="3332725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70136" y="3534335"/>
              <a:ext cx="2026320" cy="296339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2" name="TextBox 11"/>
            <p:cNvSpPr txBox="1"/>
            <p:nvPr/>
          </p:nvSpPr>
          <p:spPr>
            <a:xfrm>
              <a:off x="2539601" y="649772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17</a:t>
              </a:r>
              <a:endParaRPr lang="cs-CZ" dirty="0"/>
            </a:p>
          </p:txBody>
        </p:sp>
      </p:grpSp>
      <p:sp>
        <p:nvSpPr>
          <p:cNvPr id="14" name="Right Arrow 13">
            <a:hlinkClick r:id="rId5" action="ppaction://hlinksldjump"/>
          </p:cNvPr>
          <p:cNvSpPr/>
          <p:nvPr/>
        </p:nvSpPr>
        <p:spPr>
          <a:xfrm>
            <a:off x="7596336" y="64048"/>
            <a:ext cx="1391743" cy="484632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1089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6358" y="404664"/>
            <a:ext cx="8471284" cy="864096"/>
          </a:xfrm>
        </p:spPr>
        <p:txBody>
          <a:bodyPr/>
          <a:lstStyle/>
          <a:p>
            <a:r>
              <a:rPr lang="cs-CZ" sz="2800" dirty="0" smtClean="0"/>
              <a:t>Citace k opakování děl českého symbolistního malířství: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516" y="1556792"/>
            <a:ext cx="8712968" cy="4824536"/>
          </a:xfrm>
        </p:spPr>
        <p:txBody>
          <a:bodyPr/>
          <a:lstStyle/>
          <a:p>
            <a:pPr>
              <a:buClr>
                <a:srgbClr val="FFFF00"/>
              </a:buClr>
              <a:buSzPct val="150000"/>
              <a:buFont typeface="+mj-lt"/>
              <a:buAutoNum type="alphaUcPeriod"/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600" b="1" dirty="0"/>
              <a:t>an Preisler – Černé jezero: </a:t>
            </a:r>
            <a:r>
              <a:rPr lang="cs-CZ" sz="1600" dirty="0"/>
              <a:t>AUTOR NEUVEDEN. </a:t>
            </a:r>
            <a:r>
              <a:rPr lang="cs-CZ" sz="1600" i="1" dirty="0"/>
              <a:t>http://cs.wikipedia.org</a:t>
            </a:r>
            <a:r>
              <a:rPr lang="cs-CZ" sz="1600" dirty="0"/>
              <a:t> [online]. [cit. 10.4.2013]. Dostupný pod licencí public </a:t>
            </a:r>
            <a:r>
              <a:rPr lang="cs-CZ" sz="1600" dirty="0" err="1"/>
              <a:t>domain</a:t>
            </a:r>
            <a:r>
              <a:rPr lang="cs-CZ" sz="1600" dirty="0"/>
              <a:t> na WWW: </a:t>
            </a:r>
            <a:r>
              <a:rPr lang="cs-CZ" sz="1600" dirty="0">
                <a:hlinkClick r:id="rId2"/>
              </a:rPr>
              <a:t>http://cs.wikipedia.org/wiki/Soubor:Blacklake_preisler.jpg</a:t>
            </a:r>
            <a:endParaRPr lang="cs-CZ" sz="1600" dirty="0"/>
          </a:p>
          <a:p>
            <a:pPr>
              <a:buClr>
                <a:srgbClr val="FFFF00"/>
              </a:buClr>
              <a:buSzPct val="150000"/>
              <a:buFont typeface="+mj-lt"/>
              <a:buAutoNum type="alphaUcPeriod"/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600" b="1" dirty="0"/>
              <a:t>an Zrzavý – Kleopatra: </a:t>
            </a:r>
            <a:r>
              <a:rPr lang="pt-BR" sz="1600" dirty="0"/>
              <a:t>AUTOR NEUVEDEN. http://archiv.ub.uni-heidelberg.de [online]. [cit. 18.4.2013]. Dostupný na WWW: </a:t>
            </a:r>
            <a:r>
              <a:rPr lang="pt-BR" sz="1600" dirty="0">
                <a:hlinkClick r:id="rId3"/>
              </a:rPr>
              <a:t>http://archiv.ub.uni-heidelberg.de/ojs/index.php/transcultural/article/view/1928/1782</a:t>
            </a:r>
            <a:endParaRPr lang="cs-CZ" sz="1600" dirty="0"/>
          </a:p>
          <a:p>
            <a:pPr>
              <a:buClr>
                <a:srgbClr val="FFFF00"/>
              </a:buClr>
              <a:buSzPct val="150000"/>
              <a:buFont typeface="+mj-lt"/>
              <a:buAutoNum type="alphaUcPeriod"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1600" b="1" dirty="0" smtClean="0"/>
              <a:t>ax </a:t>
            </a:r>
            <a:r>
              <a:rPr lang="cs-CZ" sz="1600" b="1" dirty="0"/>
              <a:t>Švabinský – Chudý kraj: </a:t>
            </a:r>
            <a:r>
              <a:rPr lang="cs-CZ" sz="1600" dirty="0"/>
              <a:t>AUTOR NEUVEDEN. </a:t>
            </a:r>
            <a:r>
              <a:rPr lang="cs-CZ" sz="1600" i="1" dirty="0"/>
              <a:t>ttp://vytvarkaznojmo.blogspot.cz</a:t>
            </a:r>
            <a:r>
              <a:rPr lang="cs-CZ" sz="1600" dirty="0"/>
              <a:t> [online]. [cit. 11.4.2013]. Dostupný na WWW: </a:t>
            </a:r>
            <a:r>
              <a:rPr lang="cs-CZ" sz="1600" dirty="0">
                <a:hlinkClick r:id="rId4"/>
              </a:rPr>
              <a:t>http://vytvarkaznojmo.blogspot.cz/2012/09/max-svabinsky.html</a:t>
            </a:r>
            <a:endParaRPr lang="cs-CZ" sz="1600" dirty="0"/>
          </a:p>
          <a:p>
            <a:pPr>
              <a:buClr>
                <a:srgbClr val="FFFF00"/>
              </a:buClr>
              <a:buSzPct val="150000"/>
              <a:buFont typeface="+mj-lt"/>
              <a:buAutoNum type="alphaUcPeriod"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sz="1600" b="1" dirty="0" smtClean="0"/>
              <a:t>rantišek </a:t>
            </a:r>
            <a:r>
              <a:rPr lang="cs-CZ" sz="1600" b="1" dirty="0"/>
              <a:t>Kupka – Cesta ticha: </a:t>
            </a:r>
            <a:r>
              <a:rPr lang="cs-CZ" sz="1600" dirty="0"/>
              <a:t>AUTOR NEUVEDEN. http://www.wikipaintings.org [online]. [cit. 13.2.2013]. Dostupný pod licencí public domain na WWW: </a:t>
            </a:r>
            <a:r>
              <a:rPr lang="cs-CZ" sz="1600" dirty="0">
                <a:hlinkClick r:id="rId5"/>
              </a:rPr>
              <a:t>http://www.wikipaintings.org/en/frantisek-kupka/the-way-of-silence</a:t>
            </a:r>
            <a:endParaRPr lang="cs-CZ" sz="1600" dirty="0"/>
          </a:p>
          <a:p>
            <a:pPr>
              <a:buClr>
                <a:srgbClr val="FFFF00"/>
              </a:buClr>
              <a:buSzPct val="150000"/>
              <a:buFont typeface="+mj-lt"/>
              <a:buAutoNum type="alphaUcPeriod"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1600" b="1" dirty="0" smtClean="0"/>
              <a:t>ax </a:t>
            </a:r>
            <a:r>
              <a:rPr lang="cs-CZ" sz="1600" b="1" dirty="0"/>
              <a:t>Švabinský – Splynutí duší: </a:t>
            </a:r>
            <a:r>
              <a:rPr lang="cs-CZ" sz="1600" dirty="0"/>
              <a:t>AUTOR NEUVEDEN. thttp://www.tfsimon.com [online]. [cit. 11.4.2013]. Dostupný na WWW: http://</a:t>
            </a:r>
            <a:r>
              <a:rPr lang="cs-CZ" sz="1600" dirty="0" smtClean="0"/>
              <a:t>www.tfsimon.com/Max-Svabinsky.html</a:t>
            </a:r>
            <a:endParaRPr lang="cs-CZ" sz="1600" dirty="0"/>
          </a:p>
          <a:p>
            <a:pPr>
              <a:buClr>
                <a:srgbClr val="FFFF00"/>
              </a:buClr>
              <a:buSzPct val="150000"/>
              <a:buFont typeface="+mj-lt"/>
              <a:buAutoNum type="alphaUcPeriod"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sz="1600" b="1" dirty="0" smtClean="0"/>
              <a:t>rantišek </a:t>
            </a:r>
            <a:r>
              <a:rPr lang="cs-CZ" sz="1600" b="1" dirty="0"/>
              <a:t>Kupka – Vlna: </a:t>
            </a:r>
            <a:r>
              <a:rPr lang="cs-CZ" sz="1600" dirty="0"/>
              <a:t>AUTOR NEUVEDEN. http://www.wikipaintings.org [online]. [cit. 13.2.2013]. Dostupný pod licencí public domain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www.wikipaintings.org/en/frantisek-kupka/the-wave-1902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95793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</p:spPr>
        <p:txBody>
          <a:bodyPr/>
          <a:lstStyle/>
          <a:p>
            <a:r>
              <a:rPr lang="cs-CZ" dirty="0" smtClean="0"/>
              <a:t>Citace k obrázkům na snímku č. </a:t>
            </a:r>
            <a:r>
              <a:rPr lang="cs-CZ" dirty="0"/>
              <a:t>9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516" y="1360661"/>
            <a:ext cx="8712968" cy="5884763"/>
          </a:xfrm>
        </p:spPr>
        <p:txBody>
          <a:bodyPr/>
          <a:lstStyle/>
          <a:p>
            <a:pPr>
              <a:buClr>
                <a:srgbClr val="FFFF00"/>
              </a:buClr>
              <a:buSzPct val="170000"/>
              <a:buFont typeface="+mj-lt"/>
              <a:buAutoNum type="alphaUcPeriod"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b="1" dirty="0"/>
              <a:t>ila Františka </a:t>
            </a:r>
            <a:r>
              <a:rPr lang="cs-CZ" b="1" dirty="0" smtClean="0"/>
              <a:t>Bílka v Chýnově: </a:t>
            </a:r>
            <a:r>
              <a:rPr lang="pt-BR" dirty="0"/>
              <a:t>AUTOR NEUVEDEN. </a:t>
            </a:r>
            <a:r>
              <a:rPr lang="pt-BR" i="1" dirty="0"/>
              <a:t>http://www.slavnevily.cz</a:t>
            </a:r>
            <a:r>
              <a:rPr lang="pt-BR" dirty="0"/>
              <a:t> [online]. [cit. 31.8.2013].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www.slavnevily.cz/vily/jihocesky/vila-frantiska-bilka</a:t>
            </a:r>
            <a:endParaRPr lang="cs-CZ" dirty="0" smtClean="0"/>
          </a:p>
          <a:p>
            <a:pPr>
              <a:buClr>
                <a:srgbClr val="FFFF00"/>
              </a:buClr>
              <a:buSzPct val="170000"/>
              <a:buFont typeface="+mj-lt"/>
              <a:buAutoNum type="alphaUcPeriod"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b="1" dirty="0"/>
              <a:t>ílkova vila v Praze: </a:t>
            </a:r>
            <a:r>
              <a:rPr lang="pt-BR" dirty="0"/>
              <a:t>AUTOR NEUVEDEN. </a:t>
            </a:r>
            <a:r>
              <a:rPr lang="pt-BR" i="1" dirty="0"/>
              <a:t>http://www.hofmann.estranky.cz</a:t>
            </a:r>
            <a:r>
              <a:rPr lang="pt-BR" dirty="0"/>
              <a:t> [online]. [cit. 31.8.2013]. Dostupný na WWW: </a:t>
            </a:r>
            <a:r>
              <a:rPr lang="pt-BR" dirty="0">
                <a:hlinkClick r:id="rId3"/>
              </a:rPr>
              <a:t>http://www.hofmann.estranky.cz/fotoalbum/bilek-frantisek/bilkova_vila_dum_symbolisty.html</a:t>
            </a:r>
            <a:endParaRPr lang="cs-CZ" dirty="0"/>
          </a:p>
          <a:p>
            <a:pPr>
              <a:buClr>
                <a:srgbClr val="FFFF00"/>
              </a:buClr>
              <a:buSzPct val="170000"/>
              <a:buFont typeface="+mj-lt"/>
              <a:buAutoNum type="alphaU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b="1" dirty="0" smtClean="0"/>
              <a:t>. Bílek – Modlitba nad hroby na </a:t>
            </a:r>
            <a:r>
              <a:rPr lang="cs-CZ" b="1" dirty="0"/>
              <a:t>chýnovském </a:t>
            </a:r>
            <a:r>
              <a:rPr lang="cs-CZ" b="1" dirty="0" smtClean="0"/>
              <a:t>hřbitově: </a:t>
            </a:r>
            <a:r>
              <a:rPr lang="cs-CZ" dirty="0" smtClean="0"/>
              <a:t>HLAVÁČEK, Ladislav</a:t>
            </a:r>
            <a:r>
              <a:rPr lang="cs-CZ" dirty="0"/>
              <a:t>. </a:t>
            </a:r>
            <a:r>
              <a:rPr lang="cs-CZ" i="1" dirty="0"/>
              <a:t>http://picasaweb.google.com</a:t>
            </a:r>
            <a:r>
              <a:rPr lang="cs-CZ" dirty="0"/>
              <a:t> [online]. [cit. 31.8.2013].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picasaweb.google.com/lh/photo/Rtzc5OVOZ1JXdnPeQwV3Mi5C3RfAJwihnPD2yF2_Ais</a:t>
            </a:r>
            <a:endParaRPr lang="cs-CZ" dirty="0" smtClean="0"/>
          </a:p>
          <a:p>
            <a:pPr>
              <a:buClr>
                <a:srgbClr val="FFFF00"/>
              </a:buClr>
              <a:buSzPct val="170000"/>
              <a:buFont typeface="+mj-lt"/>
              <a:buAutoNum type="alphaUcPeriod"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b="1" dirty="0"/>
              <a:t>. Bílek- Golgota: </a:t>
            </a:r>
            <a:r>
              <a:rPr lang="pt-BR" dirty="0"/>
              <a:t>AUTOR NEUVEDEN. </a:t>
            </a:r>
            <a:r>
              <a:rPr lang="pt-BR" i="1" dirty="0"/>
              <a:t>http://www.hofmann.estranky.cz</a:t>
            </a:r>
            <a:r>
              <a:rPr lang="pt-BR" dirty="0"/>
              <a:t> [online]. [cit. 31.8.2013]. Dostupný na WWW: </a:t>
            </a:r>
            <a:r>
              <a:rPr lang="pt-BR" dirty="0">
                <a:hlinkClick r:id="rId5"/>
              </a:rPr>
              <a:t>http://www.hofmann.estranky.cz/fotoalbum/bilek-frantisek/skenovat0007.html</a:t>
            </a:r>
            <a:endParaRPr lang="cs-CZ" dirty="0"/>
          </a:p>
          <a:p>
            <a:pPr>
              <a:buClr>
                <a:srgbClr val="FFFF00"/>
              </a:buClr>
              <a:buSzPct val="170000"/>
              <a:buFont typeface="+mj-lt"/>
              <a:buAutoNum type="alphaU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F. </a:t>
            </a:r>
            <a:r>
              <a:rPr lang="cs-CZ" b="1" dirty="0" smtClean="0"/>
              <a:t>Bílek –  </a:t>
            </a:r>
            <a:r>
              <a:rPr lang="cs-CZ" b="1" dirty="0"/>
              <a:t>Orba je naší viny trest, </a:t>
            </a:r>
            <a:r>
              <a:rPr lang="cs-CZ" b="1" dirty="0" smtClean="0"/>
              <a:t>1892: </a:t>
            </a:r>
            <a:r>
              <a:rPr lang="pt-BR" dirty="0"/>
              <a:t>AUTOR NEUVEDEN. </a:t>
            </a:r>
            <a:r>
              <a:rPr lang="pt-BR" i="1" dirty="0"/>
              <a:t>http://ghmp.cz/cs</a:t>
            </a:r>
            <a:r>
              <a:rPr lang="pt-BR" dirty="0"/>
              <a:t> [online]. [cit. 31.8.2013]. Dostupný na WWW: </a:t>
            </a:r>
            <a:r>
              <a:rPr lang="pt-BR" dirty="0">
                <a:hlinkClick r:id="rId6"/>
              </a:rPr>
              <a:t>http://ghmp.cz/cs/web/guest/katalog/-/</a:t>
            </a:r>
            <a:r>
              <a:rPr lang="pt-BR" dirty="0" smtClean="0">
                <a:hlinkClick r:id="rId6"/>
              </a:rPr>
              <a:t>dila/detail/CZK:GHMP:US.P-432;jsessionid=4B6370166285F945908BA6DD2DABDFFF</a:t>
            </a:r>
            <a:endParaRPr lang="cs-CZ" dirty="0" smtClean="0"/>
          </a:p>
          <a:p>
            <a:pPr>
              <a:buClr>
                <a:srgbClr val="FFFF00"/>
              </a:buClr>
              <a:buSzPct val="170000"/>
              <a:buFont typeface="+mj-lt"/>
              <a:buAutoNum type="alphaU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b="1" dirty="0" smtClean="0"/>
              <a:t>. Bílek František – Slepci: </a:t>
            </a:r>
            <a:r>
              <a:rPr lang="pt-BR" dirty="0"/>
              <a:t>AUTOR NEUVEDEN. http://www.hofmann.estranky.cz [online]. [cit. 31.8.2013].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www.hofmann.estranky.cz/fotoalbum/bilek-frantisek/skenovat0017.html</a:t>
            </a:r>
            <a:endParaRPr lang="cs-CZ" dirty="0" smtClean="0"/>
          </a:p>
          <a:p>
            <a:pPr>
              <a:buClr>
                <a:srgbClr val="FFFF00"/>
              </a:buClr>
              <a:buSzPct val="170000"/>
              <a:buFont typeface="+mj-lt"/>
              <a:buAutoNum type="alphaU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F. </a:t>
            </a:r>
            <a:r>
              <a:rPr lang="cs-CZ" b="1" dirty="0" smtClean="0"/>
              <a:t>Bílek – </a:t>
            </a:r>
            <a:r>
              <a:rPr lang="cs-CZ" b="1" dirty="0"/>
              <a:t>katedrála sv. Víta </a:t>
            </a:r>
            <a:r>
              <a:rPr lang="cs-CZ" b="1" dirty="0" smtClean="0"/>
              <a:t>– Ukřižování: </a:t>
            </a:r>
            <a:r>
              <a:rPr lang="cs-CZ" dirty="0"/>
              <a:t>MAŠÍNOVÁ, Vlaďka. </a:t>
            </a:r>
            <a:r>
              <a:rPr lang="cs-CZ" i="1" dirty="0"/>
              <a:t>https://picasaweb.google.com</a:t>
            </a:r>
            <a:r>
              <a:rPr lang="cs-CZ" dirty="0"/>
              <a:t> [online]. [cit. 31.8.2013]. Dostupný na WWW: </a:t>
            </a:r>
            <a:r>
              <a:rPr lang="cs-CZ" dirty="0">
                <a:hlinkClick r:id="rId8"/>
              </a:rPr>
              <a:t>https://</a:t>
            </a:r>
            <a:r>
              <a:rPr lang="cs-CZ" dirty="0" smtClean="0">
                <a:hlinkClick r:id="rId8"/>
              </a:rPr>
              <a:t>picasaweb.google.com/108349608387870284952/PrahaHradAnyPraSkHrad?noredirect=1#5252078994597202786</a:t>
            </a:r>
            <a:endParaRPr lang="cs-CZ" dirty="0" smtClean="0"/>
          </a:p>
          <a:p>
            <a:pPr marL="0" indent="0">
              <a:buClr>
                <a:srgbClr val="FFFF00"/>
              </a:buClr>
              <a:buSzPct val="150000"/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5021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856605"/>
            <a:ext cx="8712968" cy="5884763"/>
          </a:xfrm>
        </p:spPr>
        <p:txBody>
          <a:bodyPr/>
          <a:lstStyle/>
          <a:p>
            <a:r>
              <a:rPr lang="cs-CZ" sz="1200" b="1" dirty="0"/>
              <a:t>Motýl: </a:t>
            </a:r>
            <a:r>
              <a:rPr lang="pt-BR" sz="1200" dirty="0"/>
              <a:t>AUTOR NEUVEDEN. </a:t>
            </a:r>
            <a:r>
              <a:rPr lang="pt-BR" sz="1200" i="1" dirty="0"/>
              <a:t>http://picasaweb.google.com</a:t>
            </a:r>
            <a:r>
              <a:rPr lang="pt-BR" sz="1200" dirty="0"/>
              <a:t> [online]. [cit. 20.8.2013]. Dostupný na WWW: </a:t>
            </a:r>
            <a:r>
              <a:rPr lang="pt-BR" sz="1200" dirty="0">
                <a:hlinkClick r:id="rId2"/>
              </a:rPr>
              <a:t>http://picasaweb.google.com/lh/photo/BI-uHRNrDnKsxwcFF2Awb2a--VBGWB_TZEF_meDP0wY</a:t>
            </a:r>
            <a:endParaRPr lang="cs-CZ" sz="1200" dirty="0"/>
          </a:p>
          <a:p>
            <a:r>
              <a:rPr lang="cs-CZ" sz="1200" b="1" dirty="0" smtClean="0"/>
              <a:t>František </a:t>
            </a:r>
            <a:r>
              <a:rPr lang="cs-CZ" sz="1200" b="1" dirty="0"/>
              <a:t>Bílek - Foto: </a:t>
            </a:r>
            <a:r>
              <a:rPr lang="cs-CZ" sz="1200" dirty="0"/>
              <a:t>AUTOR NEUVEDEN. </a:t>
            </a:r>
            <a:r>
              <a:rPr lang="cs-CZ" sz="1200" i="1" dirty="0"/>
              <a:t>http://cs.wikipedia.org</a:t>
            </a:r>
            <a:r>
              <a:rPr lang="cs-CZ" sz="1200" dirty="0"/>
              <a:t> [online]. [cit. 18.4.2013].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WWW: </a:t>
            </a:r>
            <a:r>
              <a:rPr lang="cs-CZ" sz="1200" dirty="0">
                <a:hlinkClick r:id="rId3"/>
              </a:rPr>
              <a:t>http://cs.wikipedia.org/wiki/Soubor:Frantisek_Bilek_1931.jpg</a:t>
            </a:r>
            <a:endParaRPr lang="cs-CZ" sz="1200" b="1" dirty="0"/>
          </a:p>
          <a:p>
            <a:r>
              <a:rPr lang="cs-CZ" sz="1200" b="1" dirty="0"/>
              <a:t>Interiér Bílkovy vily v Chýnově: </a:t>
            </a:r>
            <a:r>
              <a:rPr lang="pt-BR" sz="1200" dirty="0"/>
              <a:t>AUTOR NEUVEDEN. </a:t>
            </a:r>
            <a:r>
              <a:rPr lang="pt-BR" sz="1200" i="1" dirty="0"/>
              <a:t>http://www.citygalleryprague.cz/cs</a:t>
            </a:r>
            <a:r>
              <a:rPr lang="pt-BR" sz="1200" dirty="0"/>
              <a:t> [online]. [cit. 31.8.2013]. Dostupný na WWW: </a:t>
            </a:r>
            <a:r>
              <a:rPr lang="pt-BR" sz="1200" dirty="0">
                <a:hlinkClick r:id="rId4"/>
              </a:rPr>
              <a:t>http://www.citygalleryprague.cz/cs/web/guest/objekt-detail/-/objekty/detail/11161</a:t>
            </a:r>
            <a:endParaRPr lang="cs-CZ" sz="1200" dirty="0"/>
          </a:p>
          <a:p>
            <a:r>
              <a:rPr lang="cs-CZ" sz="1200" b="1" dirty="0"/>
              <a:t>F. Bílek – Golgota: </a:t>
            </a:r>
            <a:r>
              <a:rPr lang="pt-BR" sz="1200" dirty="0"/>
              <a:t>AUTOR NEUVEDEN. </a:t>
            </a:r>
            <a:r>
              <a:rPr lang="pt-BR" sz="1200" i="1" dirty="0"/>
              <a:t>http://www.citygalleryprague.cz/cs</a:t>
            </a:r>
            <a:r>
              <a:rPr lang="pt-BR" sz="1200" dirty="0"/>
              <a:t> [online]. [cit. 31.8.2013]. Dostupný na WWW: </a:t>
            </a:r>
            <a:r>
              <a:rPr lang="pt-BR" sz="1200" dirty="0">
                <a:hlinkClick r:id="rId4"/>
              </a:rPr>
              <a:t>http://www.citygalleryprague.cz/cs/web/guest/objekt-detail/-/objekty/detail/11161</a:t>
            </a:r>
            <a:endParaRPr lang="cs-CZ" sz="1200" dirty="0"/>
          </a:p>
          <a:p>
            <a:r>
              <a:rPr lang="cs-CZ" sz="1200" b="1" dirty="0"/>
              <a:t>F. Bílek – Orba: </a:t>
            </a:r>
            <a:r>
              <a:rPr lang="pt-BR" sz="1200" dirty="0"/>
              <a:t>AUTOR NEUVEDEN. </a:t>
            </a:r>
            <a:r>
              <a:rPr lang="pt-BR" sz="1200" i="1" dirty="0"/>
              <a:t>http://www.flickr.com</a:t>
            </a:r>
            <a:r>
              <a:rPr lang="pt-BR" sz="1200" dirty="0"/>
              <a:t> [online]. [cit. 31.8.2013]. Dostupný na WWW: </a:t>
            </a:r>
            <a:r>
              <a:rPr lang="pt-BR" sz="1200" dirty="0">
                <a:hlinkClick r:id="rId5"/>
              </a:rPr>
              <a:t>http://www.flickr.com/photos/calypsospots/3212610565/in/set-72157612747079031/</a:t>
            </a:r>
            <a:endParaRPr lang="cs-CZ" sz="1200" dirty="0"/>
          </a:p>
          <a:p>
            <a:r>
              <a:rPr lang="cs-CZ" sz="1200" b="1" dirty="0"/>
              <a:t>F. Bílek – Ukřižovaný: </a:t>
            </a:r>
            <a:r>
              <a:rPr lang="pt-BR" sz="1200" dirty="0"/>
              <a:t>AUTOR NEUVEDEN. </a:t>
            </a:r>
            <a:r>
              <a:rPr lang="pt-BR" sz="1200" i="1" dirty="0"/>
              <a:t>http://www.flickr.com</a:t>
            </a:r>
            <a:r>
              <a:rPr lang="pt-BR" sz="1200" dirty="0"/>
              <a:t> [online]. [cit. 31.8.2013]. Dostupný na WWW: </a:t>
            </a:r>
            <a:r>
              <a:rPr lang="pt-BR" sz="1200" dirty="0">
                <a:hlinkClick r:id="rId6"/>
              </a:rPr>
              <a:t>http://www.flickr.com/photos/calypsospots/3213456538/in/set-72157612747079031/</a:t>
            </a:r>
            <a:endParaRPr lang="cs-CZ" sz="1200" dirty="0"/>
          </a:p>
          <a:p>
            <a:r>
              <a:rPr lang="cs-CZ" sz="1200" b="1" dirty="0"/>
              <a:t>František Bílek – Výklad slova Madona: </a:t>
            </a:r>
            <a:r>
              <a:rPr lang="pt-BR" sz="1200" dirty="0"/>
              <a:t>AUTOR NEUVEDEN. </a:t>
            </a:r>
            <a:r>
              <a:rPr lang="pt-BR" sz="1200" i="1" dirty="0"/>
              <a:t>http://www.hofmann.estranky.cz</a:t>
            </a:r>
            <a:r>
              <a:rPr lang="pt-BR" sz="1200" dirty="0"/>
              <a:t> [online]. [cit. 31.8.2013]. Dostupný na WWW: </a:t>
            </a:r>
            <a:r>
              <a:rPr lang="pt-BR" sz="1200" dirty="0">
                <a:hlinkClick r:id="rId7"/>
              </a:rPr>
              <a:t>http://www.hofmann.estranky.cz/fotoalbum/bilek-frantisek/skenovat0021.html</a:t>
            </a:r>
            <a:endParaRPr lang="cs-CZ" sz="1200" dirty="0"/>
          </a:p>
          <a:p>
            <a:r>
              <a:rPr lang="cs-CZ" sz="1200" b="1" dirty="0"/>
              <a:t>František Bílek – Ruce: </a:t>
            </a:r>
            <a:r>
              <a:rPr lang="cs-CZ" sz="1200" dirty="0"/>
              <a:t>AUTOR NEUVEDEN. </a:t>
            </a:r>
            <a:r>
              <a:rPr lang="cs-CZ" sz="1200" i="1" dirty="0"/>
              <a:t>http://commons.wikimedia.org</a:t>
            </a:r>
            <a:r>
              <a:rPr lang="cs-CZ" sz="1200" dirty="0"/>
              <a:t> [online]. [cit. 18.4.2013]. Dostupný pod licencí Public domain na WWW: </a:t>
            </a:r>
            <a:r>
              <a:rPr lang="cs-CZ" sz="1200" dirty="0">
                <a:hlinkClick r:id="rId8"/>
              </a:rPr>
              <a:t>http://commons.wikimedia.org/wiki/File:Ruce,_Franti%C5%A1ek_B%C3%ADlek.jpg?uselang=cs</a:t>
            </a:r>
            <a:endParaRPr lang="cs-CZ" sz="1200" b="1" dirty="0"/>
          </a:p>
          <a:p>
            <a:r>
              <a:rPr lang="cs-CZ" sz="1200" b="1" dirty="0"/>
              <a:t>František Bílek – Mojžíš: </a:t>
            </a:r>
            <a:r>
              <a:rPr lang="pl-PL" sz="1200" dirty="0"/>
              <a:t>BUCHHÄNDLER. </a:t>
            </a:r>
            <a:r>
              <a:rPr lang="pl-PL" sz="1200" i="1" dirty="0"/>
              <a:t>http://cs.wikipedia.org</a:t>
            </a:r>
            <a:r>
              <a:rPr lang="pl-PL" sz="1200" dirty="0"/>
              <a:t> [online]. [cit. 18.4.2013]. Dostupný pod licencí Public domain na WWW: </a:t>
            </a:r>
            <a:r>
              <a:rPr lang="pl-PL" sz="1200" dirty="0">
                <a:hlinkClick r:id="rId9"/>
              </a:rPr>
              <a:t>http://cs.wikipedia.org/wiki/Soubor:Frantisek_Bilek_Moses.JPG</a:t>
            </a:r>
            <a:endParaRPr lang="pl-PL" sz="1200" dirty="0"/>
          </a:p>
          <a:p>
            <a:r>
              <a:rPr lang="cs-CZ" sz="1200" b="1" dirty="0"/>
              <a:t>František Bílek – Socha Krista v Libčicích nad Vltavou: </a:t>
            </a:r>
            <a:r>
              <a:rPr lang="cs-CZ" sz="1200" dirty="0"/>
              <a:t>MIAOW, </a:t>
            </a:r>
            <a:r>
              <a:rPr lang="cs-CZ" sz="1200" dirty="0" err="1"/>
              <a:t>Miaow</a:t>
            </a:r>
            <a:r>
              <a:rPr lang="cs-CZ" sz="1200" dirty="0"/>
              <a:t>. http://cs.wikipedia.org [online]. [cit. 18.4.2013]. Dostupný pod licencí Public domain na WWW: </a:t>
            </a:r>
            <a:r>
              <a:rPr lang="cs-CZ" sz="1200" dirty="0">
                <a:hlinkClick r:id="rId10"/>
              </a:rPr>
              <a:t>http://cs.wikipedia.org/wiki/Soubor:Kristus_Libcice_nad_Vltavou.jpg</a:t>
            </a:r>
            <a:endParaRPr lang="cs-CZ" sz="1200" b="1" dirty="0"/>
          </a:p>
          <a:p>
            <a:r>
              <a:rPr lang="cs-CZ" sz="1200" b="1" dirty="0"/>
              <a:t>František Bílek – Komenský dává sbohem vlasti: </a:t>
            </a:r>
            <a:r>
              <a:rPr lang="cs-CZ" sz="1200" dirty="0"/>
              <a:t>REJHA, Miloslav. http://commons.wikimedia.org/ [online]. [cit. 9.7.2013]. Dostupný pod licencí Creative Commons Attribution-Share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</a:t>
            </a:r>
            <a:r>
              <a:rPr lang="cs-CZ" sz="1200" dirty="0" err="1"/>
              <a:t>license</a:t>
            </a:r>
            <a:r>
              <a:rPr lang="cs-CZ" sz="1200" dirty="0"/>
              <a:t> na WWW: </a:t>
            </a:r>
            <a:r>
              <a:rPr lang="cs-CZ" sz="1200" dirty="0">
                <a:hlinkClick r:id="rId11"/>
              </a:rPr>
              <a:t>http://commons.wikimedia.org/wiki/File:J.A._Komensk%C3%BD_se_lou%C4%8D%C3%AD_s_vlast%C3%AD,_Franti%C5%A1ek_B%C3%ADlek_(03).jpg</a:t>
            </a:r>
            <a:endParaRPr lang="pl-PL" sz="1200" dirty="0"/>
          </a:p>
          <a:p>
            <a:r>
              <a:rPr lang="cs-CZ" sz="1200" b="1" dirty="0"/>
              <a:t>M. Švabinský – S. Sucharda: </a:t>
            </a:r>
            <a:r>
              <a:rPr lang="cs-CZ" sz="1200" dirty="0"/>
              <a:t>AUTOR NEUVEDEN. http://commons.wikimedia.org [online]. [cit. 11.4.2013]. Dostupný pod licencí public domain na WWW: </a:t>
            </a:r>
            <a:r>
              <a:rPr lang="cs-CZ" sz="1200" dirty="0">
                <a:hlinkClick r:id="rId12"/>
              </a:rPr>
              <a:t>http://commons.wikimedia.org/wiki/File:Stanislav_Sucharda.jpg</a:t>
            </a:r>
            <a:endParaRPr lang="cs-CZ" sz="1200" dirty="0"/>
          </a:p>
          <a:p>
            <a:r>
              <a:rPr lang="pl-PL" sz="1200" b="1" dirty="0"/>
              <a:t>Stanislav Sucharda </a:t>
            </a:r>
            <a:r>
              <a:rPr lang="pl-PL" sz="1200" b="1" dirty="0" smtClean="0"/>
              <a:t>– </a:t>
            </a:r>
            <a:r>
              <a:rPr lang="cs-CZ" sz="1200" b="1" dirty="0" smtClean="0"/>
              <a:t>Detail </a:t>
            </a:r>
            <a:r>
              <a:rPr lang="cs-CZ" sz="1200" b="1" dirty="0"/>
              <a:t>sochařské výzdoby pomníku</a:t>
            </a:r>
            <a:r>
              <a:rPr lang="pl-PL" sz="1200" b="1" dirty="0"/>
              <a:t>: </a:t>
            </a:r>
            <a:r>
              <a:rPr lang="cs-CZ" sz="1200" dirty="0"/>
              <a:t>BAŤHA, Matěj. </a:t>
            </a:r>
            <a:r>
              <a:rPr lang="cs-CZ" sz="1200" i="1" dirty="0"/>
              <a:t>http://cs.wikipedia.org</a:t>
            </a:r>
            <a:r>
              <a:rPr lang="cs-CZ" sz="1200" dirty="0"/>
              <a:t> [online]. [cit. 18.4.2013]. Dostupný pod licencí Creative Commons na WWW: </a:t>
            </a:r>
            <a:r>
              <a:rPr lang="cs-CZ" sz="1200" dirty="0">
                <a:hlinkClick r:id="rId13"/>
              </a:rPr>
              <a:t>http://cs.wikipedia.org/wiki/Soubor:Frantisek_Palacky_monumet_-_</a:t>
            </a:r>
            <a:r>
              <a:rPr lang="cs-CZ" sz="1200" dirty="0" smtClean="0">
                <a:hlinkClick r:id="rId13"/>
              </a:rPr>
              <a:t>detail.jpg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926633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14"/>
            </a:pPr>
            <a:r>
              <a:rPr lang="pl-PL" b="1" dirty="0"/>
              <a:t>Stanislav Sucharda – Palackého pomník: </a:t>
            </a:r>
            <a:r>
              <a:rPr lang="cs-CZ" dirty="0"/>
              <a:t>DILIGENT, </a:t>
            </a:r>
            <a:r>
              <a:rPr lang="cs-CZ" dirty="0" err="1"/>
              <a:t>Rémi</a:t>
            </a:r>
            <a:r>
              <a:rPr lang="cs-CZ" dirty="0"/>
              <a:t>. </a:t>
            </a:r>
            <a:r>
              <a:rPr lang="cs-CZ" i="1" dirty="0"/>
              <a:t>http://commons.wikimedia.org</a:t>
            </a:r>
            <a:r>
              <a:rPr lang="cs-CZ" dirty="0"/>
              <a:t> [online]. [cit. 18.4.2013]. Dostupný pod licencí Public domain na WWW: </a:t>
            </a:r>
            <a:r>
              <a:rPr lang="cs-CZ" dirty="0">
                <a:hlinkClick r:id="rId2"/>
              </a:rPr>
              <a:t>http://commons.wikimedia.org/wiki/File:Frantisek_Palacky_monument.jpg?uselang=cs</a:t>
            </a:r>
            <a:endParaRPr lang="cs-CZ" dirty="0"/>
          </a:p>
          <a:p>
            <a:pPr>
              <a:buFont typeface="+mj-lt"/>
              <a:buAutoNum type="arabicPeriod" startAt="14"/>
            </a:pPr>
            <a:r>
              <a:rPr lang="cs-CZ" b="1" dirty="0"/>
              <a:t>Zdenka Braunerová: </a:t>
            </a:r>
            <a:r>
              <a:rPr lang="pt-BR" dirty="0"/>
              <a:t>AUTOR NEUVEDEN. http://www.hofmann.estranky.cz [online]. [cit. 31.8.2013]. Dostupný na WWW: </a:t>
            </a:r>
            <a:r>
              <a:rPr lang="pt-BR" dirty="0">
                <a:hlinkClick r:id="rId3"/>
              </a:rPr>
              <a:t>http://www.hofmann.estranky.cz/fotoalbum/bilek-frantisek/zdenka-1.html</a:t>
            </a:r>
            <a:endParaRPr lang="cs-CZ" dirty="0"/>
          </a:p>
          <a:p>
            <a:pPr>
              <a:buFont typeface="+mj-lt"/>
              <a:buAutoNum type="arabicPeriod" startAt="14"/>
            </a:pPr>
            <a:r>
              <a:rPr lang="cs-CZ" b="1" dirty="0"/>
              <a:t>Julius Zeyer: </a:t>
            </a:r>
            <a:r>
              <a:rPr lang="pt-BR" dirty="0"/>
              <a:t>AUTOR NEUVEDEN. http://www.hofmann.estranky.cz [online]. [cit. 31.8.2013]. Dostupný na WWW: </a:t>
            </a:r>
            <a:r>
              <a:rPr lang="pt-BR" dirty="0">
                <a:hlinkClick r:id="rId4"/>
              </a:rPr>
              <a:t>http://www.hofmann.estranky.cz/fotoalbum/bilek-frantisek/482px-julius_zeyer.html</a:t>
            </a:r>
            <a:endParaRPr lang="cs-CZ" dirty="0"/>
          </a:p>
          <a:p>
            <a:pPr>
              <a:buFont typeface="+mj-lt"/>
              <a:buAutoNum type="arabicPeriod" startAt="14"/>
            </a:pPr>
            <a:r>
              <a:rPr lang="cs-CZ" b="1" dirty="0"/>
              <a:t>Otokar Březina: </a:t>
            </a:r>
            <a:r>
              <a:rPr lang="pt-BR" dirty="0"/>
              <a:t>AUTOR NEUVEDEN. http://www.hofmann.estranky.cz [online]. [cit. 31.8.2013]. Dostupný na WWW: </a:t>
            </a:r>
            <a:r>
              <a:rPr lang="pt-BR" dirty="0">
                <a:hlinkClick r:id="rId5"/>
              </a:rPr>
              <a:t>http://www.hofmann.estranky.cz/fotoalbum/bilek-frantisek/brezina_otokar.html</a:t>
            </a:r>
            <a:endParaRPr lang="cs-CZ" dirty="0"/>
          </a:p>
          <a:p>
            <a:pPr>
              <a:buFont typeface="+mj-lt"/>
              <a:buAutoNum type="arabicPeriod" startAt="14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0830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61530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4724</TotalTime>
  <Words>2159</Words>
  <Application>Microsoft Office PowerPoint</Application>
  <PresentationFormat>Předvádění na obrazovce (4:3)</PresentationFormat>
  <Paragraphs>229</Paragraphs>
  <Slides>34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sady Office</vt:lpstr>
      <vt:lpstr>Prezentace aplikace PowerPoint</vt:lpstr>
      <vt:lpstr>ANOTACE</vt:lpstr>
      <vt:lpstr>Prezentace aplikace PowerPoint</vt:lpstr>
      <vt:lpstr>OPAKOVÁNÍ</vt:lpstr>
      <vt:lpstr>Spojte do dvojic malíře a obrazy a připomeňte jejich názvy:</vt:lpstr>
      <vt:lpstr>Úvod</vt:lpstr>
      <vt:lpstr>František Bílek (1872 – 1941)</vt:lpstr>
      <vt:lpstr>Prezentace aplikace PowerPoint</vt:lpstr>
      <vt:lpstr>ÚKOL 2</vt:lpstr>
      <vt:lpstr>Další ukázky z tvorby F. Bílka</vt:lpstr>
      <vt:lpstr>Výklad slova Madona, 1897</vt:lpstr>
      <vt:lpstr>Ruce, 1900-1901</vt:lpstr>
      <vt:lpstr>Mojžíš, 1905  (v sousedství Staronové synagogy v Praze)</vt:lpstr>
      <vt:lpstr>Socha Krista v Libčicích nad Vltavou, 1909</vt:lpstr>
      <vt:lpstr>Komenský dává sbohem vlasti, 1926</vt:lpstr>
      <vt:lpstr>Stanislav Sucharda (1866 – 1916)</vt:lpstr>
      <vt:lpstr>Památník Františka Palackého v Praze na Palackého náměstí </vt:lpstr>
      <vt:lpstr>Prezentace aplikace PowerPoint</vt:lpstr>
      <vt:lpstr>Příklady internetových stránek s informacemi o F. Bílkovi</vt:lpstr>
      <vt:lpstr>Prezentace aplikace PowerPoint</vt:lpstr>
      <vt:lpstr>Vila Františka Bílka v Chýnově</vt:lpstr>
      <vt:lpstr>Bílkova vila v Praze</vt:lpstr>
      <vt:lpstr>Modlitba nad hroby, Chýnov</vt:lpstr>
      <vt:lpstr>Golgota – Hora lebek, 1892</vt:lpstr>
      <vt:lpstr>Orba je naší viny trest, 1892</vt:lpstr>
      <vt:lpstr>Slepci, (1902, realizace 1926)</vt:lpstr>
      <vt:lpstr>Ukřižovaný</vt:lpstr>
      <vt:lpstr>Zdenka Braunerová (1858 – 1934)</vt:lpstr>
      <vt:lpstr>Julius Zeyer (1841 – 1901) </vt:lpstr>
      <vt:lpstr>Citace k opakování děl českého symbolistního malířství:</vt:lpstr>
      <vt:lpstr>Citace k obrázkům na snímku č. 9:</vt:lpstr>
      <vt:lpstr>Citace:</vt:lpstr>
      <vt:lpstr>Citace:</vt:lpstr>
      <vt:lpstr>Tento materiál je určen k interaktivní výuce.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Symbolismus</dc:title>
  <cp:lastModifiedBy>Marcela Jelínková</cp:lastModifiedBy>
  <cp:revision>300</cp:revision>
  <dcterms:modified xsi:type="dcterms:W3CDTF">2013-09-27T11:21:52Z</dcterms:modified>
</cp:coreProperties>
</file>