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58" r:id="rId4"/>
    <p:sldId id="262" r:id="rId5"/>
    <p:sldId id="259" r:id="rId6"/>
    <p:sldId id="260" r:id="rId7"/>
    <p:sldId id="261" r:id="rId8"/>
    <p:sldId id="264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8E417-735E-471A-B6E0-FF4E02324FF1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0E9D8-3E6B-4F12-8554-C516A6DB0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026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8E417-735E-471A-B6E0-FF4E02324FF1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0E9D8-3E6B-4F12-8554-C516A6DB0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767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8E417-735E-471A-B6E0-FF4E02324FF1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0E9D8-3E6B-4F12-8554-C516A6DB0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225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8E417-735E-471A-B6E0-FF4E02324FF1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0E9D8-3E6B-4F12-8554-C516A6DB0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267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8E417-735E-471A-B6E0-FF4E02324FF1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0E9D8-3E6B-4F12-8554-C516A6DB0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649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8E417-735E-471A-B6E0-FF4E02324FF1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0E9D8-3E6B-4F12-8554-C516A6DB0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061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8E417-735E-471A-B6E0-FF4E02324FF1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0E9D8-3E6B-4F12-8554-C516A6DB0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907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8E417-735E-471A-B6E0-FF4E02324FF1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0E9D8-3E6B-4F12-8554-C516A6DB0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05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8E417-735E-471A-B6E0-FF4E02324FF1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0E9D8-3E6B-4F12-8554-C516A6DB0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772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8E417-735E-471A-B6E0-FF4E02324FF1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0E9D8-3E6B-4F12-8554-C516A6DB0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195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8E417-735E-471A-B6E0-FF4E02324FF1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0E9D8-3E6B-4F12-8554-C516A6DB0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217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8E417-735E-471A-B6E0-FF4E02324FF1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D0E9D8-3E6B-4F12-8554-C516A6DB0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373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92488854"/>
              </p:ext>
            </p:extLst>
          </p:nvPr>
        </p:nvGraphicFramePr>
        <p:xfrm>
          <a:off x="1609725" y="115888"/>
          <a:ext cx="5821363" cy="6554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0" name="Dokument" r:id="rId3" imgW="5902889" imgH="6663771" progId="Word.Document.12">
                  <p:embed/>
                </p:oleObj>
              </mc:Choice>
              <mc:Fallback>
                <p:oleObj name="Dokument" r:id="rId3" imgW="5902889" imgH="666377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09725" y="115888"/>
                        <a:ext cx="5821363" cy="65547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8297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68523" y="332656"/>
            <a:ext cx="7846640" cy="1296144"/>
          </a:xfrm>
        </p:spPr>
        <p:txBody>
          <a:bodyPr>
            <a:noAutofit/>
          </a:bodyPr>
          <a:lstStyle/>
          <a:p>
            <a:r>
              <a:rPr lang="cs-CZ" sz="5400" b="1" u="sng" dirty="0" smtClean="0"/>
              <a:t>VIRY- </a:t>
            </a:r>
            <a:r>
              <a:rPr lang="cs-CZ" sz="6000" b="1" u="sng" dirty="0" smtClean="0"/>
              <a:t>„život“ bez buňky</a:t>
            </a:r>
            <a:endParaRPr lang="cs-CZ" sz="6000" b="1" u="sng" dirty="0"/>
          </a:p>
        </p:txBody>
      </p:sp>
      <p:pic>
        <p:nvPicPr>
          <p:cNvPr id="3074" name="Picture 2" descr="C:\Users\jitka.kopalova\AppData\Local\Microsoft\Windows\Temporary Internet Files\Content.IE5\KNTVMGP5\MC9004387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44824"/>
            <a:ext cx="6096337" cy="4572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277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cs-CZ" sz="6700" b="1" u="sng" dirty="0" smtClean="0">
                <a:latin typeface="Arial" pitchFamily="34" charset="0"/>
                <a:cs typeface="Arial" pitchFamily="34" charset="0"/>
              </a:rPr>
              <a:t>VELIKOST VIRŮ</a:t>
            </a:r>
            <a:r>
              <a:rPr lang="cs-CZ" sz="67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6700" b="1" dirty="0" smtClean="0">
                <a:latin typeface="Arial" pitchFamily="34" charset="0"/>
                <a:cs typeface="Arial" pitchFamily="34" charset="0"/>
              </a:rPr>
            </a:b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 výkladu si zapiš do sešitu/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dirty="0" smtClean="0"/>
              <a:t>v</a:t>
            </a:r>
            <a:r>
              <a:rPr lang="cs-CZ" sz="7200" dirty="0" smtClean="0"/>
              <a:t>elmi </a:t>
            </a:r>
            <a:r>
              <a:rPr lang="cs-CZ" sz="7200" dirty="0" smtClean="0"/>
              <a:t>malé, viditelné pouze elektronovým mikroskopem</a:t>
            </a:r>
          </a:p>
          <a:p>
            <a:pPr algn="l"/>
            <a:endParaRPr lang="cs-CZ" sz="7200" dirty="0" smtClean="0"/>
          </a:p>
          <a:p>
            <a:endParaRPr lang="cs-CZ" sz="4800" dirty="0" smtClean="0"/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43016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/>
          <a:lstStyle/>
          <a:p>
            <a:r>
              <a:rPr lang="cs-CZ" sz="6000" b="1" u="sng" dirty="0" smtClean="0"/>
              <a:t>ROZMNOŽOVÁNÍ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7200" dirty="0"/>
              <a:t>j</a:t>
            </a:r>
            <a:r>
              <a:rPr lang="cs-CZ" sz="7200" dirty="0" smtClean="0"/>
              <a:t>en </a:t>
            </a:r>
            <a:r>
              <a:rPr lang="cs-CZ" sz="7200" dirty="0" smtClean="0"/>
              <a:t>uvnitř jiné buňky = vnitřní parazit</a:t>
            </a:r>
          </a:p>
        </p:txBody>
      </p:sp>
    </p:spTree>
    <p:extLst>
      <p:ext uri="{BB962C8B-B14F-4D97-AF65-F5344CB8AC3E}">
        <p14:creationId xmlns:p14="http://schemas.microsoft.com/office/powerpoint/2010/main" val="236948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395536" y="0"/>
            <a:ext cx="8424936" cy="1619672"/>
          </a:xfrm>
        </p:spPr>
        <p:txBody>
          <a:bodyPr>
            <a:noAutofit/>
          </a:bodyPr>
          <a:lstStyle/>
          <a:p>
            <a:r>
              <a:rPr lang="cs-CZ" sz="5400" b="1" u="sng" dirty="0" smtClean="0"/>
              <a:t>PŘÍKLADY VIRŮ</a:t>
            </a:r>
            <a:r>
              <a:rPr lang="cs-CZ" sz="5400" b="1" dirty="0" smtClean="0"/>
              <a:t>/NÁZEV PODLE ONEMOCNĚNÍ/</a:t>
            </a:r>
            <a:endParaRPr lang="cs-CZ" sz="54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755576" y="1700809"/>
            <a:ext cx="8229600" cy="4536504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cs-CZ" sz="4400" b="1" dirty="0" smtClean="0"/>
              <a:t>VIRY:</a:t>
            </a:r>
          </a:p>
          <a:p>
            <a:r>
              <a:rPr lang="cs-CZ" sz="4400" dirty="0" smtClean="0"/>
              <a:t>rýmy</a:t>
            </a:r>
          </a:p>
          <a:p>
            <a:r>
              <a:rPr lang="cs-CZ" sz="4400" dirty="0" smtClean="0"/>
              <a:t>infekční žloutenky</a:t>
            </a:r>
          </a:p>
          <a:p>
            <a:r>
              <a:rPr lang="cs-CZ" sz="4400" dirty="0" smtClean="0"/>
              <a:t>dětské obrny</a:t>
            </a:r>
          </a:p>
          <a:p>
            <a:r>
              <a:rPr lang="cs-CZ" sz="4400" dirty="0" smtClean="0"/>
              <a:t>zarděnek</a:t>
            </a:r>
          </a:p>
          <a:p>
            <a:endParaRPr lang="cs-CZ" sz="4400" dirty="0" smtClean="0"/>
          </a:p>
          <a:p>
            <a:r>
              <a:rPr lang="cs-CZ" sz="4400" dirty="0" smtClean="0"/>
              <a:t>vztekliny</a:t>
            </a:r>
          </a:p>
          <a:p>
            <a:r>
              <a:rPr lang="cs-CZ" sz="4400" dirty="0"/>
              <a:t>c</a:t>
            </a:r>
            <a:r>
              <a:rPr lang="cs-CZ" sz="4400" dirty="0" smtClean="0"/>
              <a:t>hřipky</a:t>
            </a:r>
          </a:p>
          <a:p>
            <a:r>
              <a:rPr lang="cs-CZ" sz="4400" dirty="0" smtClean="0"/>
              <a:t>oparu</a:t>
            </a:r>
          </a:p>
          <a:p>
            <a:r>
              <a:rPr lang="cs-CZ" sz="4400" dirty="0"/>
              <a:t>z</a:t>
            </a:r>
            <a:r>
              <a:rPr lang="cs-CZ" sz="4400" dirty="0" smtClean="0"/>
              <a:t>ánětu mozkových blan</a:t>
            </a:r>
          </a:p>
        </p:txBody>
      </p:sp>
    </p:spTree>
    <p:extLst>
      <p:ext uri="{BB962C8B-B14F-4D97-AF65-F5344CB8AC3E}">
        <p14:creationId xmlns:p14="http://schemas.microsoft.com/office/powerpoint/2010/main" val="442439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6000" b="1" u="sng" dirty="0" smtClean="0"/>
              <a:t>OCHRANA PŘED VIRY</a:t>
            </a:r>
            <a:endParaRPr lang="cs-CZ" sz="6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5257800"/>
          </a:xfrm>
        </p:spPr>
        <p:txBody>
          <a:bodyPr>
            <a:noAutofit/>
          </a:bodyPr>
          <a:lstStyle/>
          <a:p>
            <a:r>
              <a:rPr lang="cs-CZ" sz="4800" dirty="0" smtClean="0"/>
              <a:t>zvyšování imunity např. otužováním</a:t>
            </a:r>
          </a:p>
          <a:p>
            <a:r>
              <a:rPr lang="cs-CZ" sz="4800" dirty="0" smtClean="0"/>
              <a:t>hygienické návyky </a:t>
            </a:r>
            <a:r>
              <a:rPr lang="cs-CZ" sz="4800" dirty="0" smtClean="0"/>
              <a:t>(důkladná hygiena rukou, těla)</a:t>
            </a:r>
          </a:p>
          <a:p>
            <a:r>
              <a:rPr lang="cs-CZ" sz="4800" dirty="0" smtClean="0"/>
              <a:t>očkování</a:t>
            </a:r>
            <a:endParaRPr lang="cs-CZ" sz="4800" dirty="0" smtClean="0"/>
          </a:p>
          <a:p>
            <a:r>
              <a:rPr lang="cs-CZ" sz="4800" dirty="0"/>
              <a:t>z</a:t>
            </a:r>
            <a:r>
              <a:rPr lang="cs-CZ" sz="4800" dirty="0" smtClean="0"/>
              <a:t>dravá výživa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43186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844824"/>
          </a:xfrm>
        </p:spPr>
        <p:txBody>
          <a:bodyPr>
            <a:normAutofit fontScale="90000"/>
          </a:bodyPr>
          <a:lstStyle/>
          <a:p>
            <a:pPr algn="l"/>
            <a:r>
              <a:rPr lang="cs-CZ" sz="4800" b="1" dirty="0" smtClean="0"/>
              <a:t>ZAMYSLI SE A DOPLŇ </a:t>
            </a:r>
            <a:r>
              <a:rPr lang="cs-CZ" sz="4000" b="1" dirty="0" smtClean="0"/>
              <a:t>- můžeš použít učebnici</a:t>
            </a:r>
            <a:r>
              <a:rPr lang="cs-CZ" sz="4000" b="1" i="1" dirty="0" smtClean="0"/>
              <a:t>/žáci píší do sešitu, na tabuli mohou použít program </a:t>
            </a:r>
            <a:r>
              <a:rPr lang="cs-CZ" sz="4000" b="1" i="1" dirty="0" err="1"/>
              <a:t>A</a:t>
            </a:r>
            <a:r>
              <a:rPr lang="cs-CZ" sz="4000" b="1" i="1" dirty="0" err="1" smtClean="0"/>
              <a:t>ctivInspire</a:t>
            </a:r>
            <a:r>
              <a:rPr lang="cs-CZ" sz="4000" b="1" i="1" dirty="0" smtClean="0"/>
              <a:t>/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8229600" cy="47971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5200" b="1" u="sng" dirty="0" smtClean="0"/>
              <a:t>Jaké jsou příčiny onemocnění:</a:t>
            </a:r>
          </a:p>
          <a:p>
            <a:pPr marL="0" indent="0">
              <a:buNone/>
            </a:pPr>
            <a:r>
              <a:rPr lang="cs-CZ" sz="5200" dirty="0" smtClean="0"/>
              <a:t>rýmou…………………………………..</a:t>
            </a:r>
          </a:p>
          <a:p>
            <a:pPr marL="0" indent="0">
              <a:buNone/>
            </a:pPr>
            <a:r>
              <a:rPr lang="cs-CZ" sz="5200" dirty="0"/>
              <a:t>c</a:t>
            </a:r>
            <a:r>
              <a:rPr lang="cs-CZ" sz="5200" dirty="0" smtClean="0"/>
              <a:t>hřipkou………………………………. AIDS……………………………………..</a:t>
            </a:r>
          </a:p>
          <a:p>
            <a:pPr marL="0" indent="0">
              <a:buNone/>
            </a:pPr>
            <a:r>
              <a:rPr lang="cs-CZ" sz="5200" dirty="0" smtClean="0"/>
              <a:t>infekční žloutenkou………………</a:t>
            </a:r>
          </a:p>
          <a:p>
            <a:pPr marL="0" indent="0">
              <a:buNone/>
            </a:pPr>
            <a:r>
              <a:rPr lang="cs-CZ" sz="5200" dirty="0"/>
              <a:t>v</a:t>
            </a:r>
            <a:r>
              <a:rPr lang="cs-CZ" sz="5200" dirty="0" smtClean="0"/>
              <a:t>zteklinou…………………………….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243416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709"/>
            <a:ext cx="8229600" cy="1152453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ŘEŠENÍ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u="sng" dirty="0"/>
              <a:t>P</a:t>
            </a:r>
            <a:r>
              <a:rPr lang="cs-CZ" sz="4400" b="1" u="sng" dirty="0" smtClean="0"/>
              <a:t>říčiny onemocnění:</a:t>
            </a:r>
          </a:p>
          <a:p>
            <a:pPr marL="0" indent="0">
              <a:buNone/>
            </a:pPr>
            <a:r>
              <a:rPr lang="cs-CZ" sz="3600" dirty="0"/>
              <a:t>r</a:t>
            </a:r>
            <a:r>
              <a:rPr lang="cs-CZ" sz="3600" dirty="0" smtClean="0"/>
              <a:t>ýmou:  </a:t>
            </a:r>
            <a:r>
              <a:rPr lang="cs-CZ" sz="3600" dirty="0" smtClean="0">
                <a:solidFill>
                  <a:srgbClr val="FF0000"/>
                </a:solidFill>
              </a:rPr>
              <a:t>nachlazení, nízká imunita</a:t>
            </a:r>
          </a:p>
          <a:p>
            <a:pPr marL="0" indent="0">
              <a:buNone/>
            </a:pPr>
            <a:r>
              <a:rPr lang="cs-CZ" sz="3600" dirty="0"/>
              <a:t>c</a:t>
            </a:r>
            <a:r>
              <a:rPr lang="cs-CZ" sz="3600" dirty="0" smtClean="0"/>
              <a:t>hřipkou:  </a:t>
            </a:r>
            <a:r>
              <a:rPr lang="cs-CZ" sz="3600" dirty="0" smtClean="0">
                <a:solidFill>
                  <a:srgbClr val="FF0000"/>
                </a:solidFill>
              </a:rPr>
              <a:t>kontakt s nakaženou osobou, nízká imunita</a:t>
            </a:r>
          </a:p>
          <a:p>
            <a:pPr marL="0" indent="0">
              <a:buNone/>
            </a:pPr>
            <a:r>
              <a:rPr lang="cs-CZ" sz="3600" dirty="0" smtClean="0"/>
              <a:t>AIDS:</a:t>
            </a:r>
            <a:r>
              <a:rPr lang="cs-CZ" sz="3600" dirty="0" smtClean="0">
                <a:solidFill>
                  <a:srgbClr val="FF0000"/>
                </a:solidFill>
              </a:rPr>
              <a:t>   nechráněný pohlavní styk, přenos krví</a:t>
            </a:r>
          </a:p>
          <a:p>
            <a:pPr marL="0" indent="0">
              <a:buNone/>
            </a:pPr>
            <a:r>
              <a:rPr lang="cs-CZ" sz="3600" dirty="0" smtClean="0"/>
              <a:t>infekční žloutenkou</a:t>
            </a:r>
            <a:r>
              <a:rPr lang="cs-CZ" sz="3600" dirty="0"/>
              <a:t>:</a:t>
            </a:r>
            <a:r>
              <a:rPr lang="cs-CZ" sz="3600" dirty="0" smtClean="0"/>
              <a:t>  </a:t>
            </a:r>
            <a:r>
              <a:rPr lang="cs-CZ" sz="3600" dirty="0" smtClean="0">
                <a:solidFill>
                  <a:srgbClr val="FF0000"/>
                </a:solidFill>
              </a:rPr>
              <a:t>přenos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krví</a:t>
            </a:r>
          </a:p>
          <a:p>
            <a:pPr marL="0" indent="0">
              <a:buNone/>
            </a:pPr>
            <a:r>
              <a:rPr lang="cs-CZ" sz="3600" dirty="0" smtClean="0"/>
              <a:t>vzteklinou: </a:t>
            </a:r>
            <a:r>
              <a:rPr lang="cs-CZ" sz="3600" dirty="0" smtClean="0">
                <a:solidFill>
                  <a:srgbClr val="FF0000"/>
                </a:solidFill>
              </a:rPr>
              <a:t> kontakt s nakaženým zvířetem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56759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420888"/>
          </a:xfrm>
        </p:spPr>
        <p:txBody>
          <a:bodyPr>
            <a:noAutofit/>
          </a:bodyPr>
          <a:lstStyle/>
          <a:p>
            <a:r>
              <a:rPr lang="cs-CZ" b="1" u="sng" dirty="0" smtClean="0"/>
              <a:t>Napiš opatření, kterými se budeš řídit při chřipkové epidemii. </a:t>
            </a:r>
            <a:br>
              <a:rPr lang="cs-CZ" b="1" u="sng" dirty="0" smtClean="0"/>
            </a:br>
            <a:r>
              <a:rPr lang="cs-CZ" sz="3600" b="1" i="1" dirty="0" smtClean="0"/>
              <a:t>/žáci </a:t>
            </a:r>
            <a:r>
              <a:rPr lang="cs-CZ" sz="3600" b="1" i="1" dirty="0"/>
              <a:t>píší do sešitu, na tabuli mohou použít program </a:t>
            </a:r>
            <a:r>
              <a:rPr lang="cs-CZ" sz="3600" b="1" i="1" dirty="0" err="1"/>
              <a:t>ActivInspire</a:t>
            </a:r>
            <a:r>
              <a:rPr lang="cs-CZ" sz="3600" b="1" i="1" dirty="0"/>
              <a:t>/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82453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4000" dirty="0" smtClean="0"/>
              <a:t>………………………………………………………</a:t>
            </a:r>
          </a:p>
          <a:p>
            <a:r>
              <a:rPr lang="cs-CZ" sz="4000" dirty="0" smtClean="0"/>
              <a:t>………………………………………………………</a:t>
            </a:r>
          </a:p>
          <a:p>
            <a:r>
              <a:rPr lang="cs-CZ" sz="4000" dirty="0" smtClean="0"/>
              <a:t>………………………………………………………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46163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ŘEŠENÍ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hodně pít a užívat vitamíny</a:t>
            </a:r>
          </a:p>
          <a:p>
            <a:r>
              <a:rPr lang="cs-CZ" sz="4800" dirty="0">
                <a:solidFill>
                  <a:srgbClr val="FF0000"/>
                </a:solidFill>
              </a:rPr>
              <a:t>p</a:t>
            </a:r>
            <a:r>
              <a:rPr lang="cs-CZ" sz="4800" dirty="0" smtClean="0">
                <a:solidFill>
                  <a:srgbClr val="FF0000"/>
                </a:solidFill>
              </a:rPr>
              <a:t>ři onemocnění zůstat na lůžku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chránit ostatní před nákazou používáním kapesníku při kýchání a svou izolací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278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Zdroje: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u</a:t>
            </a:r>
            <a:r>
              <a:rPr lang="cs-CZ" b="1" dirty="0" smtClean="0"/>
              <a:t>čebnice:</a:t>
            </a:r>
          </a:p>
          <a:p>
            <a:pPr marL="0" indent="0">
              <a:buNone/>
            </a:pPr>
            <a:r>
              <a:rPr lang="cs-CZ" dirty="0" smtClean="0"/>
              <a:t>ČABRADOVÁ, Věra. </a:t>
            </a:r>
            <a:r>
              <a:rPr lang="cs-CZ" i="1" dirty="0" smtClean="0"/>
              <a:t>Přírodopis  6., učebnice pro základní školy a víceletá gymnázia</a:t>
            </a:r>
            <a:r>
              <a:rPr lang="cs-CZ" dirty="0" smtClean="0"/>
              <a:t>. 1. vyd. Plzeň: Fraus, 2003, 120 s. ISBN 80 7238-211-X.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obrázku: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Galerie </a:t>
            </a:r>
            <a:r>
              <a:rPr lang="cs-CZ" dirty="0"/>
              <a:t>Microsoft Office 2010, vlastník licence ZŠ Jablonec nad Nisou – Mšeno, Mozartova 24, příspěvková organizace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5754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229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Microsoft Word Document</vt:lpstr>
      <vt:lpstr>Prezentace aplikace PowerPoint</vt:lpstr>
      <vt:lpstr>VIRY- „život“ bez buňky</vt:lpstr>
      <vt:lpstr>VELIKOST VIRŮ /po výkladu si zapiš do sešitu/  </vt:lpstr>
      <vt:lpstr>ROZMNOŽOVÁNÍ</vt:lpstr>
      <vt:lpstr>PŘÍKLADY VIRŮ/NÁZEV PODLE ONEMOCNĚNÍ/</vt:lpstr>
      <vt:lpstr> OCHRANA PŘED VIRY</vt:lpstr>
      <vt:lpstr>ZAMYSLI SE A DOPLŇ - můžeš použít učebnici/žáci píší do sešitu, na tabuli mohou použít program ActivInspire/</vt:lpstr>
      <vt:lpstr>ŘEŠENÍ</vt:lpstr>
      <vt:lpstr>Napiš opatření, kterými se budeš řídit při chřipkové epidemii.  /žáci píší do sešitu, na tabuli mohou použít program ActivInspire/</vt:lpstr>
      <vt:lpstr>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23</cp:revision>
  <dcterms:created xsi:type="dcterms:W3CDTF">2013-07-15T12:54:19Z</dcterms:created>
  <dcterms:modified xsi:type="dcterms:W3CDTF">2013-11-12T12:14:20Z</dcterms:modified>
</cp:coreProperties>
</file>