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58" r:id="rId5"/>
    <p:sldId id="262" r:id="rId6"/>
    <p:sldId id="267" r:id="rId7"/>
    <p:sldId id="263" r:id="rId8"/>
    <p:sldId id="264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F15085-5FDE-4C76-BDD7-1FE15907C6C6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FC5AF-6C0D-4E85-A3F6-380A065A4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96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1FC5AF-6C0D-4E85-A3F6-380A065A489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795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998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321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330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51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098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884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75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80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185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767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D8DB6-46A4-4293-819B-73BFFE5A19B7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6FBBB-A388-482F-BCE4-C014758C1F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748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0/02/Bacterial_morphology_diagram_cs_(2)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8144958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kument" r:id="rId4" imgW="5902889" imgH="6630598" progId="Word.Document.12">
                  <p:embed/>
                </p:oleObj>
              </mc:Choice>
              <mc:Fallback>
                <p:oleObj name="Dokument" r:id="rId4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99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1564"/>
            <a:ext cx="8229600" cy="145920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BAKTERIE – nejstarší obyvatelé  Země(po výkladu si zapiš do sešitu)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ednobuněčné, všudypřítomné / v půdě, vodě, ve vzduchu, v organismech/</a:t>
            </a:r>
          </a:p>
          <a:p>
            <a:r>
              <a:rPr lang="cs-CZ" sz="3600" dirty="0" smtClean="0"/>
              <a:t>1000x menší než rostlinné a živočišné buňky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z</a:t>
            </a:r>
            <a:r>
              <a:rPr lang="cs-CZ" sz="3600" dirty="0" smtClean="0"/>
              <a:t>ákladní tvary </a:t>
            </a:r>
            <a:r>
              <a:rPr lang="cs-CZ" sz="3600" dirty="0" smtClean="0">
                <a:latin typeface="+mj-lt"/>
              </a:rPr>
              <a:t>bakterií </a:t>
            </a:r>
            <a:r>
              <a:rPr lang="cs-CZ" sz="3600" b="1" dirty="0" smtClean="0">
                <a:latin typeface="+mj-lt"/>
              </a:rPr>
              <a:t>- kulovité – </a:t>
            </a: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koky</a:t>
            </a:r>
            <a:endParaRPr lang="cs-CZ" sz="3600" dirty="0" smtClean="0">
              <a:solidFill>
                <a:srgbClr val="FF0000"/>
              </a:solidFill>
              <a:latin typeface="+mj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600" dirty="0" smtClean="0">
                <a:latin typeface="+mj-lt"/>
              </a:rPr>
              <a:t>                           </a:t>
            </a:r>
            <a:r>
              <a:rPr lang="cs-CZ" sz="3600" b="1" dirty="0" smtClean="0">
                <a:latin typeface="+mj-lt"/>
              </a:rPr>
              <a:t>- tyčinkovité – </a:t>
            </a: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bacily</a:t>
            </a:r>
          </a:p>
          <a:p>
            <a:r>
              <a:rPr lang="cs-CZ" sz="3600" b="1" dirty="0" smtClean="0">
                <a:latin typeface="+mj-lt"/>
              </a:rPr>
              <a:t>SPORA</a:t>
            </a:r>
            <a:r>
              <a:rPr lang="cs-CZ" sz="3600" dirty="0" smtClean="0">
                <a:latin typeface="+mj-lt"/>
              </a:rPr>
              <a:t> = klidový útvar</a:t>
            </a:r>
          </a:p>
          <a:p>
            <a:r>
              <a:rPr lang="cs-CZ" sz="3600" dirty="0">
                <a:latin typeface="+mj-lt"/>
              </a:rPr>
              <a:t>r</a:t>
            </a:r>
            <a:r>
              <a:rPr lang="cs-CZ" sz="3600" dirty="0" smtClean="0">
                <a:latin typeface="+mj-lt"/>
              </a:rPr>
              <a:t>ozmnožují se dělením</a:t>
            </a:r>
            <a:endParaRPr lang="cs-CZ" sz="3600" dirty="0">
              <a:latin typeface="+mj-lt"/>
            </a:endParaRPr>
          </a:p>
        </p:txBody>
      </p:sp>
      <p:sp>
        <p:nvSpPr>
          <p:cNvPr id="4" name="Ovál 3"/>
          <p:cNvSpPr/>
          <p:nvPr/>
        </p:nvSpPr>
        <p:spPr>
          <a:xfrm>
            <a:off x="8070153" y="3356992"/>
            <a:ext cx="626368" cy="6356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181916" y="4509120"/>
            <a:ext cx="1776473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90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acterial morphology diagram cs (2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8208912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/>
              <a:t>DALŠÍ TVARY A NÁZVY BAKTERIÍ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830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BAKTÉRIE ŽIJÍCÍ V SYMBIÓZE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52596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4000" b="1" dirty="0"/>
              <a:t>h</a:t>
            </a:r>
            <a:r>
              <a:rPr lang="cs-CZ" sz="4000" b="1" dirty="0" smtClean="0"/>
              <a:t>lízkové – žijící na kořenech např. hrachu</a:t>
            </a:r>
          </a:p>
          <a:p>
            <a:pPr>
              <a:lnSpc>
                <a:spcPct val="200000"/>
              </a:lnSpc>
            </a:pPr>
            <a:r>
              <a:rPr lang="cs-CZ" sz="4000" b="1" dirty="0"/>
              <a:t>v</a:t>
            </a:r>
            <a:r>
              <a:rPr lang="cs-CZ" sz="4000" b="1" dirty="0" smtClean="0"/>
              <a:t> našem tlustém střevě/vytvářejí                   vitamíny/</a:t>
            </a:r>
          </a:p>
          <a:p>
            <a:pPr>
              <a:lnSpc>
                <a:spcPct val="200000"/>
              </a:lnSpc>
            </a:pPr>
            <a:endParaRPr lang="cs-CZ" sz="3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64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/>
              <a:t>BAKTERIE CIZOPASNÉ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57606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300" b="1" dirty="0">
                <a:solidFill>
                  <a:srgbClr val="FF0000"/>
                </a:solidFill>
              </a:rPr>
              <a:t>z</a:t>
            </a:r>
            <a:r>
              <a:rPr lang="cs-CZ" sz="4300" b="1" dirty="0" smtClean="0">
                <a:solidFill>
                  <a:srgbClr val="FF0000"/>
                </a:solidFill>
              </a:rPr>
              <a:t>působují onemocnění</a:t>
            </a:r>
          </a:p>
          <a:p>
            <a:pPr marL="0" indent="0">
              <a:buNone/>
            </a:pPr>
            <a:r>
              <a:rPr lang="cs-CZ" sz="3600" b="1" dirty="0" smtClean="0"/>
              <a:t>(doplň názvy onemocnění, která způsobují, podle tabulky v učebnici na str. 31 do sešitu) </a:t>
            </a:r>
            <a:r>
              <a:rPr lang="cs-CZ" sz="3600" i="1" dirty="0" smtClean="0"/>
              <a:t>Žáci pracují do sešitu, odpovědi mohou doplnit na tabuli pomocí programu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………………………………………………………………………….……………………………………………….........................................................................................................................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sz="3600" b="1" dirty="0" smtClean="0"/>
              <a:t>Jak se můžeme nákaze bakteriemi bránit?</a:t>
            </a:r>
          </a:p>
          <a:p>
            <a:pPr marL="0" indent="0">
              <a:buNone/>
            </a:pPr>
            <a:r>
              <a:rPr lang="cs-CZ" sz="3600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sz="3600" dirty="0" smtClean="0"/>
              <a:t>……………………………………………………………….</a:t>
            </a:r>
          </a:p>
          <a:p>
            <a:pPr marL="0" indent="0">
              <a:buNone/>
            </a:pPr>
            <a:r>
              <a:rPr lang="cs-CZ" sz="3600" dirty="0" smtClean="0"/>
              <a:t>……………………………………………………………….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1828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Způsobují </a:t>
            </a:r>
            <a:r>
              <a:rPr lang="cs-CZ" b="1" dirty="0" smtClean="0"/>
              <a:t>onemocnění: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zánět mozkových blan, angína, spála, hnisavé záněty kůže, zápal plic, salmonelóza, borelióza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Jak se můžeme nákaze bakteriemi bránit?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důkladnou </a:t>
            </a:r>
            <a:r>
              <a:rPr lang="cs-CZ" b="1" u="sng" dirty="0" smtClean="0">
                <a:solidFill>
                  <a:srgbClr val="FF0000"/>
                </a:solidFill>
              </a:rPr>
              <a:t>hygienou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(mytí rukou , </a:t>
            </a:r>
            <a:r>
              <a:rPr lang="cs-CZ" dirty="0" smtClean="0">
                <a:solidFill>
                  <a:srgbClr val="FF0000"/>
                </a:solidFill>
              </a:rPr>
              <a:t>mytí ovoce </a:t>
            </a:r>
            <a:r>
              <a:rPr lang="cs-CZ" dirty="0">
                <a:solidFill>
                  <a:srgbClr val="FF0000"/>
                </a:solidFill>
              </a:rPr>
              <a:t>a zeleniny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očkováním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ravidelným </a:t>
            </a:r>
            <a:r>
              <a:rPr lang="cs-CZ" b="1" u="sng" dirty="0" smtClean="0">
                <a:solidFill>
                  <a:srgbClr val="FF0000"/>
                </a:solidFill>
              </a:rPr>
              <a:t>otužováním</a:t>
            </a:r>
            <a:endParaRPr lang="cs-CZ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ropuknuté onemocnění </a:t>
            </a:r>
            <a:r>
              <a:rPr lang="cs-CZ" dirty="0">
                <a:solidFill>
                  <a:srgbClr val="FF0000"/>
                </a:solidFill>
              </a:rPr>
              <a:t>léčíme </a:t>
            </a:r>
            <a:r>
              <a:rPr lang="cs-CZ" b="1" u="sng" dirty="0" smtClean="0">
                <a:solidFill>
                  <a:srgbClr val="FF0000"/>
                </a:solidFill>
              </a:rPr>
              <a:t>antibiotiky</a:t>
            </a:r>
            <a:endParaRPr lang="cs-CZ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08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909" y="332656"/>
            <a:ext cx="8229600" cy="1143000"/>
          </a:xfrm>
        </p:spPr>
        <p:txBody>
          <a:bodyPr/>
          <a:lstStyle/>
          <a:p>
            <a:r>
              <a:rPr lang="cs-CZ" b="1" dirty="0" smtClean="0"/>
              <a:t>BAKTÉRIE HNILOŽIJNÉ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0520" y="134076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Rozkládají odumřelá těla rostlin a živočichů</a:t>
            </a:r>
          </a:p>
          <a:p>
            <a:r>
              <a:rPr lang="cs-CZ" sz="3600" dirty="0"/>
              <a:t>rozkladem mrtvých těl organizmů zvyšují úrodnost půd</a:t>
            </a:r>
          </a:p>
          <a:p>
            <a:r>
              <a:rPr lang="cs-CZ" sz="3600" dirty="0" smtClean="0"/>
              <a:t>nejvíce </a:t>
            </a:r>
            <a:r>
              <a:rPr lang="cs-CZ" sz="3600" dirty="0"/>
              <a:t>bakterií </a:t>
            </a:r>
            <a:r>
              <a:rPr lang="cs-CZ" sz="3600" dirty="0" smtClean="0"/>
              <a:t>žije právě </a:t>
            </a:r>
            <a:r>
              <a:rPr lang="cs-CZ" sz="3600" dirty="0"/>
              <a:t>v </a:t>
            </a:r>
            <a:r>
              <a:rPr lang="cs-CZ" sz="3600" dirty="0" smtClean="0"/>
              <a:t>půdě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61048"/>
            <a:ext cx="3912096" cy="2652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520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LAKTOBACILY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využívají se při výrobě mléčných výrobků</a:t>
            </a:r>
          </a:p>
          <a:p>
            <a:pPr marL="0" indent="0">
              <a:buNone/>
            </a:pPr>
            <a:r>
              <a:rPr lang="cs-CZ" sz="3600" b="1" dirty="0" smtClean="0"/>
              <a:t>Jmenuj několik takových výrobků…………………………………………………………………………………………………………………</a:t>
            </a:r>
            <a:endParaRPr lang="cs-CZ" sz="3600" b="1" dirty="0"/>
          </a:p>
        </p:txBody>
      </p:sp>
      <p:pic>
        <p:nvPicPr>
          <p:cNvPr id="2050" name="Picture 2" descr="C:\Users\jitka.kopalova\AppData\Local\Microsoft\Windows\Temporary Internet Files\Content.IE5\U3Y3IJDN\MP9001779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506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64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dirty="0"/>
              <a:t>využívají se při </a:t>
            </a:r>
            <a:r>
              <a:rPr lang="cs-CZ" sz="3600" dirty="0" smtClean="0"/>
              <a:t>výrobě: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jogurtů, tvarohu, sýrů, kysaných mlék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7456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300" b="1" dirty="0" smtClean="0">
                <a:effectLst/>
              </a:rPr>
              <a:t>Obrázku:</a:t>
            </a:r>
          </a:p>
          <a:p>
            <a:r>
              <a:rPr lang="cs-CZ" sz="2600" dirty="0" smtClean="0">
                <a:effectLst/>
              </a:rPr>
              <a:t>Wikipedie: baktérie. </a:t>
            </a:r>
            <a:r>
              <a:rPr lang="cs-CZ" sz="2600" i="1" dirty="0" smtClean="0">
                <a:effectLst/>
              </a:rPr>
              <a:t>Wikipedie: baktérie</a:t>
            </a:r>
            <a:r>
              <a:rPr lang="cs-CZ" sz="2600" dirty="0" smtClean="0">
                <a:effectLst/>
              </a:rPr>
              <a:t> [online]. 2013 [cit. 2013-07-16]. Dostupné z: http://upload.wikimedia.org/wikipedia/commons/thumb/0/02/Bacterial_morphology_diagram_cs_%282%29.svg/649px-Bacterial_morphology_diagram_cs_%282%29.svg.png </a:t>
            </a:r>
            <a:endParaRPr lang="cs-CZ" sz="2600" dirty="0" smtClean="0"/>
          </a:p>
          <a:p>
            <a:r>
              <a:rPr lang="cs-CZ" sz="2300" dirty="0"/>
              <a:t>Galerie Microsoft Office 2010, vlastník licence ZŠ Jablonec nad Nisou – Mšeno, Mozartova 24, příspěvková organizace</a:t>
            </a:r>
          </a:p>
          <a:p>
            <a:r>
              <a:rPr lang="cs-CZ" sz="2600" dirty="0" smtClean="0"/>
              <a:t>Wikipedie</a:t>
            </a:r>
            <a:r>
              <a:rPr lang="cs-CZ" sz="2600" dirty="0"/>
              <a:t>: kompost. Wikipedie: kompost [online]. 2013 [cit. 2013-07-22]. Dostupné z: http://upload.wikimedia.org/wikipedia/commons/f/f5/Compost.jpg </a:t>
            </a: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dirty="0"/>
              <a:t>Učebnice:</a:t>
            </a:r>
          </a:p>
          <a:p>
            <a:r>
              <a:rPr lang="cs-CZ" sz="2600" dirty="0"/>
              <a:t> ČABRADOVÁ, Věra. </a:t>
            </a:r>
            <a:r>
              <a:rPr lang="cs-CZ" sz="2600" i="1" dirty="0"/>
              <a:t>Přírodopis </a:t>
            </a:r>
            <a:r>
              <a:rPr lang="cs-CZ" sz="2600" i="1" dirty="0" smtClean="0"/>
              <a:t> 6, učebnice pro </a:t>
            </a:r>
            <a:r>
              <a:rPr lang="cs-CZ" sz="2600" i="1" dirty="0"/>
              <a:t>základní školy a </a:t>
            </a:r>
            <a:r>
              <a:rPr lang="cs-CZ" sz="2600" i="1" dirty="0" smtClean="0"/>
              <a:t> víceletá </a:t>
            </a:r>
            <a:r>
              <a:rPr lang="cs-CZ" sz="2600" i="1" dirty="0"/>
              <a:t>gymnázia</a:t>
            </a:r>
            <a:r>
              <a:rPr lang="cs-CZ" sz="2600" dirty="0"/>
              <a:t>. 1. vyd. Plzeň: Fraus, 2003, 120 s. ISBN </a:t>
            </a:r>
            <a:r>
              <a:rPr lang="cs-CZ" sz="2600" dirty="0" smtClean="0"/>
              <a:t>80 7238-211-X</a:t>
            </a:r>
            <a:r>
              <a:rPr lang="cs-CZ" sz="2600" dirty="0"/>
              <a:t>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endParaRPr lang="cs-CZ" sz="23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r>
              <a:rPr lang="cs-CZ" sz="1600" dirty="0"/>
              <a:t>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9665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326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Prezentace aplikace PowerPoint</vt:lpstr>
      <vt:lpstr>BAKTERIE – nejstarší obyvatelé  Země(po výkladu si zapiš do sešitu)</vt:lpstr>
      <vt:lpstr>DALŠÍ TVARY A NÁZVY BAKTERIÍ</vt:lpstr>
      <vt:lpstr>BAKTÉRIE ŽIJÍCÍ V SYMBIÓZE</vt:lpstr>
      <vt:lpstr>BAKTERIE CIZOPASNÉ</vt:lpstr>
      <vt:lpstr>ŘEŠENÍ:</vt:lpstr>
      <vt:lpstr>BAKTÉRIE HNILOŽIJNÉ</vt:lpstr>
      <vt:lpstr>LAKTOBACILY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29</cp:revision>
  <dcterms:created xsi:type="dcterms:W3CDTF">2013-07-16T09:35:58Z</dcterms:created>
  <dcterms:modified xsi:type="dcterms:W3CDTF">2013-11-12T12:22:54Z</dcterms:modified>
</cp:coreProperties>
</file>