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4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5495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778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8362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5277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2319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43136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0001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5055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3708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8018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9104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9D9F7-877D-441B-9653-25D890B1E2C8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83D856-42CD-4CA9-9F49-C2EF06EED2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5986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642538687"/>
              </p:ext>
            </p:extLst>
          </p:nvPr>
        </p:nvGraphicFramePr>
        <p:xfrm>
          <a:off x="1609725" y="115888"/>
          <a:ext cx="5821363" cy="6529387"/>
        </p:xfrm>
        <a:graphic>
          <a:graphicData uri="http://schemas.openxmlformats.org/presentationml/2006/ole">
            <p:oleObj spid="_x0000_s1036" name="Dokument" r:id="rId3" imgW="5902889" imgH="6630598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3229259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16832"/>
          </a:xfrm>
        </p:spPr>
        <p:txBody>
          <a:bodyPr>
            <a:normAutofit/>
          </a:bodyPr>
          <a:lstStyle/>
          <a:p>
            <a:r>
              <a:rPr lang="cs-CZ" sz="6600" b="1" u="sng" dirty="0" smtClean="0"/>
              <a:t>SINICE</a:t>
            </a:r>
            <a:br>
              <a:rPr lang="cs-CZ" sz="6600" b="1" u="sng" dirty="0" smtClean="0"/>
            </a:br>
            <a:r>
              <a:rPr lang="cs-CZ" sz="4900" i="1" dirty="0" smtClean="0"/>
              <a:t>(po výkladu si zapiš do sešitu)</a:t>
            </a:r>
            <a:endParaRPr lang="cs-CZ" sz="53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sz="5200" b="1" dirty="0"/>
              <a:t>v</a:t>
            </a:r>
            <a:r>
              <a:rPr lang="cs-CZ" sz="5200" b="1" dirty="0" smtClean="0"/>
              <a:t>ytvářejí vlastní organické látky</a:t>
            </a:r>
          </a:p>
          <a:p>
            <a:r>
              <a:rPr lang="cs-CZ" sz="5200" b="1" dirty="0"/>
              <a:t>j</a:t>
            </a:r>
            <a:r>
              <a:rPr lang="cs-CZ" sz="5200" b="1" dirty="0" smtClean="0"/>
              <a:t>sou jednobuněčné i vláknité</a:t>
            </a:r>
          </a:p>
          <a:p>
            <a:r>
              <a:rPr lang="cs-CZ" sz="5200" b="1" dirty="0"/>
              <a:t>o</a:t>
            </a:r>
            <a:r>
              <a:rPr lang="cs-CZ" sz="5200" b="1" dirty="0" smtClean="0"/>
              <a:t>bsahují barviva žlutá, červená i zelený chlorofyl</a:t>
            </a:r>
          </a:p>
          <a:p>
            <a:r>
              <a:rPr lang="cs-CZ" sz="5200" b="1" dirty="0"/>
              <a:t>s</a:t>
            </a:r>
            <a:r>
              <a:rPr lang="cs-CZ" sz="5200" b="1" dirty="0" smtClean="0"/>
              <a:t>polu s bakteriemi patří mezi nejstarší organismy na Zemi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53507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512168"/>
          </a:xfrm>
        </p:spPr>
        <p:txBody>
          <a:bodyPr>
            <a:noAutofit/>
          </a:bodyPr>
          <a:lstStyle/>
          <a:p>
            <a:pPr algn="l"/>
            <a:r>
              <a:rPr lang="cs-CZ" sz="6600" b="1" u="sng" dirty="0" smtClean="0"/>
              <a:t>Žijí:</a:t>
            </a:r>
            <a:r>
              <a:rPr lang="cs-CZ" sz="6600" b="1" dirty="0" smtClean="0"/>
              <a:t/>
            </a:r>
            <a:br>
              <a:rPr lang="cs-CZ" sz="6600" b="1" dirty="0" smtClean="0"/>
            </a:b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ve vodě sladké i slané</a:t>
            </a:r>
          </a:p>
          <a:p>
            <a:r>
              <a:rPr lang="cs-CZ" sz="4800" b="1" dirty="0"/>
              <a:t>v</a:t>
            </a:r>
            <a:r>
              <a:rPr lang="cs-CZ" sz="4800" b="1" dirty="0" smtClean="0"/>
              <a:t> půdě</a:t>
            </a:r>
          </a:p>
          <a:p>
            <a:r>
              <a:rPr lang="cs-CZ" sz="4800" b="1" dirty="0"/>
              <a:t>n</a:t>
            </a:r>
            <a:r>
              <a:rPr lang="cs-CZ" sz="4800" b="1" dirty="0" smtClean="0"/>
              <a:t>a povrchu dřevin</a:t>
            </a:r>
          </a:p>
          <a:p>
            <a:r>
              <a:rPr lang="cs-CZ" sz="4800" b="1" dirty="0"/>
              <a:t>n</a:t>
            </a:r>
            <a:r>
              <a:rPr lang="cs-CZ" sz="4800" b="1" dirty="0" smtClean="0"/>
              <a:t>a skalách</a:t>
            </a:r>
          </a:p>
          <a:p>
            <a:r>
              <a:rPr lang="cs-CZ" sz="4800" b="1" dirty="0"/>
              <a:t>v</a:t>
            </a:r>
            <a:r>
              <a:rPr lang="cs-CZ" sz="4800" b="1" dirty="0" smtClean="0"/>
              <a:t> horkých </a:t>
            </a:r>
            <a:r>
              <a:rPr lang="cs-CZ" sz="4800" b="1" dirty="0" smtClean="0"/>
              <a:t>pramenech                      (</a:t>
            </a:r>
            <a:r>
              <a:rPr lang="cs-CZ" sz="4800" b="1" dirty="0" smtClean="0"/>
              <a:t>o teplotě 50°C – 90°C)</a:t>
            </a:r>
          </a:p>
          <a:p>
            <a:r>
              <a:rPr lang="cs-CZ" sz="4800" b="1" dirty="0"/>
              <a:t>j</a:t>
            </a:r>
            <a:r>
              <a:rPr lang="cs-CZ" sz="4800" b="1" dirty="0" smtClean="0"/>
              <a:t>sou velkými výrobci kyslíku</a:t>
            </a:r>
            <a:endParaRPr lang="cs-CZ" sz="4800" b="1" dirty="0"/>
          </a:p>
        </p:txBody>
      </p:sp>
    </p:spTree>
    <p:extLst>
      <p:ext uri="{BB962C8B-B14F-4D97-AF65-F5344CB8AC3E}">
        <p14:creationId xmlns="" xmlns:p14="http://schemas.microsoft.com/office/powerpoint/2010/main" val="2874054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b="1" u="sng" dirty="0" smtClean="0"/>
              <a:t>Zástupci</a:t>
            </a:r>
            <a:r>
              <a:rPr lang="cs-CZ" sz="6600" b="1" dirty="0" smtClean="0"/>
              <a:t>: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922" y="1196753"/>
            <a:ext cx="8229600" cy="56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b="1" dirty="0" err="1" smtClean="0"/>
              <a:t>Sinivka</a:t>
            </a:r>
            <a:r>
              <a:rPr lang="cs-CZ" sz="4400" b="1" dirty="0" smtClean="0"/>
              <a:t> </a:t>
            </a:r>
            <a:r>
              <a:rPr lang="cs-CZ" sz="4400" dirty="0"/>
              <a:t>– žije na </a:t>
            </a:r>
            <a:r>
              <a:rPr lang="cs-CZ" sz="4400" dirty="0" smtClean="0"/>
              <a:t>dně</a:t>
            </a:r>
          </a:p>
          <a:p>
            <a:pPr marL="0" indent="0">
              <a:buNone/>
            </a:pPr>
            <a:r>
              <a:rPr lang="cs-CZ" sz="4400" dirty="0" smtClean="0"/>
              <a:t> </a:t>
            </a:r>
            <a:r>
              <a:rPr lang="cs-CZ" sz="4400" dirty="0"/>
              <a:t>rašeliništních tůněk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b="1" dirty="0" err="1" smtClean="0"/>
              <a:t>Jednořadka</a:t>
            </a:r>
            <a:r>
              <a:rPr lang="cs-CZ" sz="4400" dirty="0" smtClean="0"/>
              <a:t> </a:t>
            </a:r>
            <a:r>
              <a:rPr lang="cs-CZ" sz="4800" dirty="0" smtClean="0"/>
              <a:t>(obr.) </a:t>
            </a:r>
            <a:r>
              <a:rPr lang="cs-CZ" sz="4400" dirty="0" smtClean="0"/>
              <a:t>často se </a:t>
            </a:r>
          </a:p>
          <a:p>
            <a:pPr marL="0" indent="0">
              <a:buNone/>
            </a:pPr>
            <a:r>
              <a:rPr lang="cs-CZ" sz="4400" dirty="0"/>
              <a:t>v</a:t>
            </a:r>
            <a:r>
              <a:rPr lang="cs-CZ" sz="4400" dirty="0" smtClean="0"/>
              <a:t>yskytuje s houbovými vlákny       ve stélkách lišejníků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4664"/>
            <a:ext cx="2592288" cy="3907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386276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Drkalka </a:t>
            </a:r>
            <a:r>
              <a:rPr lang="cs-CZ" sz="3600" b="1" dirty="0" smtClean="0"/>
              <a:t> </a:t>
            </a:r>
          </a:p>
          <a:p>
            <a:pPr marL="0" indent="0">
              <a:buNone/>
            </a:pPr>
            <a:r>
              <a:rPr lang="cs-CZ" sz="3600" dirty="0" smtClean="0"/>
              <a:t>jméno </a:t>
            </a:r>
            <a:r>
              <a:rPr lang="cs-CZ" sz="3600" dirty="0"/>
              <a:t>jí </a:t>
            </a:r>
            <a:r>
              <a:rPr lang="cs-CZ" sz="3600" dirty="0" smtClean="0"/>
              <a:t>dal drkavý </a:t>
            </a:r>
            <a:r>
              <a:rPr lang="cs-CZ" sz="3600" dirty="0"/>
              <a:t>způsob pohybu</a:t>
            </a:r>
          </a:p>
          <a:p>
            <a:pPr marL="0" indent="0">
              <a:buNone/>
            </a:pP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916" y="2564904"/>
            <a:ext cx="4584170" cy="3438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6919387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/>
              <a:t>Vyhledej v učebnici, co to je</a:t>
            </a:r>
            <a:br>
              <a:rPr lang="cs-CZ" sz="5400" dirty="0" smtClean="0"/>
            </a:br>
            <a:r>
              <a:rPr lang="cs-CZ" sz="5400" dirty="0" smtClean="0"/>
              <a:t> </a:t>
            </a:r>
            <a:r>
              <a:rPr lang="cs-CZ" sz="6000" b="1" dirty="0" smtClean="0"/>
              <a:t>„vodní květ“ </a:t>
            </a:r>
            <a:r>
              <a:rPr lang="cs-CZ" sz="5400" dirty="0" smtClean="0"/>
              <a:t>a zamysli se nad tím, kde v našem nejbližším okolí se s ním v letních měsících můžeš setkat (odpověď napiš do sešitu).</a:t>
            </a:r>
            <a:endParaRPr lang="cs-CZ" sz="5400" dirty="0"/>
          </a:p>
        </p:txBody>
      </p:sp>
    </p:spTree>
    <p:extLst>
      <p:ext uri="{BB962C8B-B14F-4D97-AF65-F5344CB8AC3E}">
        <p14:creationId xmlns="" xmlns:p14="http://schemas.microsoft.com/office/powerpoint/2010/main" val="4247216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Ve vodních stojatých vodách často v létě dochází k přemnožení sinic, vody tzv. „kvetou“.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U nás v </a:t>
            </a:r>
            <a:r>
              <a:rPr lang="cs-CZ" sz="4000" b="1" dirty="0">
                <a:solidFill>
                  <a:srgbClr val="FF0000"/>
                </a:solidFill>
              </a:rPr>
              <a:t>J</a:t>
            </a:r>
            <a:r>
              <a:rPr lang="cs-CZ" sz="4000" b="1" dirty="0" smtClean="0">
                <a:solidFill>
                  <a:srgbClr val="FF0000"/>
                </a:solidFill>
              </a:rPr>
              <a:t>ablonci n. N. se to stává v Přehradě Mšeno. Pokud množství sinic překročilo určitou hranici, hygienici vyhlásí zákaz koupání z důvodu ohrožení zdraví </a:t>
            </a:r>
            <a:r>
              <a:rPr lang="cs-CZ" sz="4000" b="1" dirty="0" smtClean="0">
                <a:solidFill>
                  <a:srgbClr val="FF0000"/>
                </a:solidFill>
              </a:rPr>
              <a:t>lidí (</a:t>
            </a:r>
            <a:r>
              <a:rPr lang="cs-CZ" sz="4000" b="1" dirty="0" smtClean="0">
                <a:solidFill>
                  <a:srgbClr val="FF0000"/>
                </a:solidFill>
              </a:rPr>
              <a:t>sinice mohou vyvolat alergickou reakci)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094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sz="2800" dirty="0" smtClean="0"/>
              <a:t>ČABRADOVÁ</a:t>
            </a:r>
            <a:r>
              <a:rPr lang="cs-CZ" sz="2800" dirty="0"/>
              <a:t>, Věra. </a:t>
            </a:r>
            <a:r>
              <a:rPr lang="cs-CZ" sz="2800" i="1" dirty="0"/>
              <a:t>Přírodopis pro 6. ročník základní školy a primu víceletého gymnázia</a:t>
            </a:r>
            <a:r>
              <a:rPr lang="cs-CZ" sz="2800" dirty="0"/>
              <a:t>. 1. vyd. Plzeň: Fraus, 2003, 120 s. ISBN 80-723-8211-X. 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b="1" dirty="0" smtClean="0"/>
              <a:t>Obrázky:</a:t>
            </a:r>
          </a:p>
          <a:p>
            <a:pPr marL="0" indent="0">
              <a:buNone/>
            </a:pPr>
            <a:r>
              <a:rPr lang="cs-CZ" sz="2800" dirty="0"/>
              <a:t>Wikipedie: </a:t>
            </a:r>
            <a:r>
              <a:rPr lang="cs-CZ" sz="2800" dirty="0" err="1"/>
              <a:t>jednořadka</a:t>
            </a:r>
            <a:r>
              <a:rPr lang="cs-CZ" sz="2800" dirty="0"/>
              <a:t>. </a:t>
            </a:r>
            <a:r>
              <a:rPr lang="cs-CZ" sz="2800" i="1" dirty="0"/>
              <a:t>Wikipedie: </a:t>
            </a:r>
            <a:r>
              <a:rPr lang="cs-CZ" sz="2800" i="1" dirty="0" err="1"/>
              <a:t>jednořadka</a:t>
            </a:r>
            <a:r>
              <a:rPr lang="cs-CZ" sz="2800" dirty="0"/>
              <a:t> [online]. 2013 [cit. 2013-10-11]. Dostupné z: http://upload.wikimedia.org/wikipedia/commons/1/18/Nostoc_AZOLLAE.jpg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Wikipedie</a:t>
            </a:r>
            <a:r>
              <a:rPr lang="cs-CZ" sz="2800" dirty="0"/>
              <a:t>: drkalka. </a:t>
            </a:r>
            <a:r>
              <a:rPr lang="cs-CZ" sz="2800" i="1" dirty="0"/>
              <a:t>Wikipedie: drkalka</a:t>
            </a:r>
            <a:r>
              <a:rPr lang="cs-CZ" sz="2800" dirty="0"/>
              <a:t> [online]. 2013 [cit. 2013-10-11]. Dostupné z: http://cs.wikipedia.org/wiki/Soubor:Oscillatoria_sp.jpg </a:t>
            </a:r>
          </a:p>
        </p:txBody>
      </p:sp>
    </p:spTree>
    <p:extLst>
      <p:ext uri="{BB962C8B-B14F-4D97-AF65-F5344CB8AC3E}">
        <p14:creationId xmlns="" xmlns:p14="http://schemas.microsoft.com/office/powerpoint/2010/main" val="12537354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229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Dokument</vt:lpstr>
      <vt:lpstr>Snímek 1</vt:lpstr>
      <vt:lpstr>SINICE (po výkladu si zapiš do sešitu)</vt:lpstr>
      <vt:lpstr>Žijí: </vt:lpstr>
      <vt:lpstr>Zástupci:</vt:lpstr>
      <vt:lpstr>Snímek 5</vt:lpstr>
      <vt:lpstr>Vyhledej v učebnici, co to je  „vodní květ“ a zamysli se nad tím, kde v našem nejbližším okolí se s ním v letních měsících můžeš setkat (odpověď napiš do sešitu).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17</cp:revision>
  <dcterms:created xsi:type="dcterms:W3CDTF">2013-10-11T12:20:25Z</dcterms:created>
  <dcterms:modified xsi:type="dcterms:W3CDTF">2013-12-02T13:57:53Z</dcterms:modified>
</cp:coreProperties>
</file>