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4" r:id="rId6"/>
    <p:sldId id="265" r:id="rId7"/>
    <p:sldId id="266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455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653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692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789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406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3359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4864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56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845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759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46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C2939-249D-49DA-9FBF-85F0CE5E6244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F1BE8-D71B-4695-AA86-E94EA208D0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62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0671165"/>
              </p:ext>
            </p:extLst>
          </p:nvPr>
        </p:nvGraphicFramePr>
        <p:xfrm>
          <a:off x="1616075" y="122238"/>
          <a:ext cx="5851525" cy="655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kument" r:id="rId4" imgW="5902889" imgH="6652593" progId="Word.Document.12">
                  <p:embed/>
                </p:oleObj>
              </mc:Choice>
              <mc:Fallback>
                <p:oleObj name="Dokument" r:id="rId4" imgW="5902889" imgH="665259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6075" y="122238"/>
                        <a:ext cx="5851525" cy="655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688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cs-CZ" sz="5300" b="1" u="sng" dirty="0" smtClean="0"/>
              <a:t>HOUBY</a:t>
            </a:r>
            <a:r>
              <a:rPr lang="cs-CZ" b="1" u="sng" dirty="0" smtClean="0"/>
              <a:t> – rostliny nebo živočichové?</a:t>
            </a:r>
            <a:br>
              <a:rPr lang="cs-CZ" b="1" u="sng" dirty="0" smtClean="0"/>
            </a:br>
            <a:r>
              <a:rPr lang="cs-CZ" b="1" dirty="0" smtClean="0"/>
              <a:t>(po výkladu si zapiš do sešitu)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b="1" dirty="0" smtClean="0"/>
              <a:t>Houby:</a:t>
            </a:r>
          </a:p>
          <a:p>
            <a:r>
              <a:rPr lang="cs-CZ" dirty="0" smtClean="0"/>
              <a:t>tvoří samostatnou skupinu živých organismů</a:t>
            </a:r>
          </a:p>
          <a:p>
            <a:r>
              <a:rPr lang="cs-CZ" dirty="0" smtClean="0"/>
              <a:t>jsou jednobuněčné i mnohobuněčné </a:t>
            </a:r>
          </a:p>
          <a:p>
            <a:r>
              <a:rPr lang="cs-CZ" dirty="0"/>
              <a:t>u</a:t>
            </a:r>
            <a:r>
              <a:rPr lang="cs-CZ" dirty="0" smtClean="0"/>
              <a:t> mnohobuněčných </a:t>
            </a:r>
            <a:r>
              <a:rPr lang="cs-CZ" dirty="0"/>
              <a:t>t</a:t>
            </a:r>
            <a:r>
              <a:rPr lang="cs-CZ" dirty="0" smtClean="0"/>
              <a:t>ělo tvoří stélka(propletená vlákna) </a:t>
            </a:r>
          </a:p>
          <a:p>
            <a:r>
              <a:rPr lang="cs-CZ" dirty="0"/>
              <a:t>r</a:t>
            </a:r>
            <a:r>
              <a:rPr lang="cs-CZ" dirty="0" smtClean="0"/>
              <a:t>ozmnožují se pomocí výtrusů, které se tvoří v roušku v plodnici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3640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HOUBY</a:t>
            </a:r>
            <a:endParaRPr lang="cs-CZ" sz="6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000" b="1" u="sng" dirty="0" smtClean="0"/>
              <a:t>CIZOPASNÉ</a:t>
            </a:r>
          </a:p>
          <a:p>
            <a:pPr marL="0" indent="0" algn="ctr">
              <a:buNone/>
            </a:pPr>
            <a:r>
              <a:rPr lang="cs-CZ" sz="4400" dirty="0"/>
              <a:t>p</a:t>
            </a:r>
            <a:r>
              <a:rPr lang="cs-CZ" sz="4400" dirty="0" smtClean="0"/>
              <a:t>ůvodci</a:t>
            </a:r>
            <a:r>
              <a:rPr lang="cs-CZ" sz="4000" dirty="0" smtClean="0"/>
              <a:t> houbových chorob u rostlin i živočichů</a:t>
            </a:r>
            <a:endParaRPr lang="cs-CZ" sz="4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u="sng" dirty="0" smtClean="0"/>
              <a:t>HNILOŽIJNÉ</a:t>
            </a:r>
          </a:p>
          <a:p>
            <a:pPr marL="0" indent="0" algn="ctr">
              <a:buNone/>
            </a:pPr>
            <a:r>
              <a:rPr lang="cs-CZ" sz="4000" dirty="0"/>
              <a:t>r</a:t>
            </a:r>
            <a:r>
              <a:rPr lang="cs-CZ" sz="4000" dirty="0" smtClean="0"/>
              <a:t>ozkladači odumřelých zbytků různých organismů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712077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cs-CZ" sz="4000" dirty="0" smtClean="0"/>
              <a:t>Některé houby žijí v soužití </a:t>
            </a:r>
            <a:r>
              <a:rPr lang="cs-CZ" sz="4000" b="1" dirty="0" smtClean="0"/>
              <a:t>(SYMBIÓZE) </a:t>
            </a:r>
            <a:r>
              <a:rPr lang="cs-CZ" sz="4000" dirty="0"/>
              <a:t>s </a:t>
            </a:r>
            <a:r>
              <a:rPr lang="cs-CZ" sz="4000" dirty="0" smtClean="0"/>
              <a:t>kořeny některých </a:t>
            </a:r>
            <a:r>
              <a:rPr lang="cs-CZ" sz="4000" dirty="0"/>
              <a:t>rostlin</a:t>
            </a:r>
            <a:r>
              <a:rPr lang="cs-CZ" sz="4000" dirty="0" smtClean="0"/>
              <a:t>, zejména stromů. Toto </a:t>
            </a:r>
            <a:r>
              <a:rPr lang="cs-CZ" sz="4000" dirty="0"/>
              <a:t>nazýváme </a:t>
            </a:r>
            <a:r>
              <a:rPr lang="cs-CZ" sz="4000" b="1" dirty="0" smtClean="0"/>
              <a:t>MYKORHIZA</a:t>
            </a:r>
            <a:r>
              <a:rPr lang="cs-CZ" sz="4000" dirty="0" smtClean="0"/>
              <a:t>. </a:t>
            </a:r>
            <a:r>
              <a:rPr lang="cs-CZ" sz="4000" dirty="0"/>
              <a:t>Houba přijímá z</a:t>
            </a:r>
            <a:r>
              <a:rPr lang="cs-CZ" sz="4000" dirty="0" smtClean="0"/>
              <a:t> kořenů stromu </a:t>
            </a:r>
            <a:r>
              <a:rPr lang="cs-CZ" sz="4000" dirty="0"/>
              <a:t>organické látky, které sama </a:t>
            </a:r>
            <a:r>
              <a:rPr lang="cs-CZ" sz="4000" dirty="0" smtClean="0"/>
              <a:t>neumí vytvořit, </a:t>
            </a:r>
            <a:r>
              <a:rPr lang="cs-CZ" sz="4000" dirty="0"/>
              <a:t>a pomáhá </a:t>
            </a:r>
            <a:r>
              <a:rPr lang="cs-CZ" sz="4000" dirty="0" smtClean="0"/>
              <a:t>stromu</a:t>
            </a:r>
            <a:br>
              <a:rPr lang="cs-CZ" sz="4000" dirty="0" smtClean="0"/>
            </a:br>
            <a:r>
              <a:rPr lang="cs-CZ" sz="4000" dirty="0" smtClean="0"/>
              <a:t> přijímat vodu s </a:t>
            </a:r>
            <a:r>
              <a:rPr lang="cs-CZ" sz="4000" dirty="0"/>
              <a:t>minerálními látkami</a:t>
            </a:r>
            <a:r>
              <a:rPr lang="cs-CZ" sz="6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8338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b="1" u="sng" dirty="0" smtClean="0"/>
              <a:t>HOUBA MÁ NADZEMNÍ A PODZEMNÍ ČÁST</a:t>
            </a:r>
          </a:p>
          <a:p>
            <a:pPr marL="0" indent="0">
              <a:buNone/>
            </a:pPr>
            <a:r>
              <a:rPr lang="cs-CZ" i="1" dirty="0" smtClean="0"/>
              <a:t>(Sleduj </a:t>
            </a:r>
            <a:r>
              <a:rPr lang="cs-CZ" i="1" dirty="0"/>
              <a:t>obrázek v učebnici na straně 34 </a:t>
            </a:r>
            <a:r>
              <a:rPr lang="cs-CZ" i="1" dirty="0" smtClean="0"/>
              <a:t>)</a:t>
            </a:r>
          </a:p>
          <a:p>
            <a:pPr marL="0" indent="0">
              <a:buNone/>
            </a:pPr>
            <a:r>
              <a:rPr lang="cs-CZ" b="1" dirty="0" smtClean="0"/>
              <a:t>NADZEMNÍ ČÁST  </a:t>
            </a:r>
            <a:r>
              <a:rPr lang="cs-CZ" dirty="0" smtClean="0"/>
              <a:t>je </a:t>
            </a:r>
            <a:r>
              <a:rPr lang="cs-CZ" b="1" dirty="0" smtClean="0"/>
              <a:t>plodnice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u hřibu složená </a:t>
            </a:r>
            <a:r>
              <a:rPr lang="cs-CZ" dirty="0"/>
              <a:t>z </a:t>
            </a:r>
            <a:r>
              <a:rPr lang="cs-CZ" b="1" dirty="0" smtClean="0"/>
              <a:t>klobouku,</a:t>
            </a:r>
            <a:r>
              <a:rPr lang="cs-CZ" dirty="0" smtClean="0"/>
              <a:t>  </a:t>
            </a:r>
            <a:r>
              <a:rPr lang="cs-CZ" b="1" dirty="0" smtClean="0"/>
              <a:t>třeně </a:t>
            </a:r>
          </a:p>
          <a:p>
            <a:pPr marL="0" indent="0">
              <a:buNone/>
            </a:pPr>
            <a:r>
              <a:rPr lang="cs-CZ" dirty="0" smtClean="0"/>
              <a:t>            u muchomůrek ještě z </a:t>
            </a:r>
            <a:r>
              <a:rPr lang="cs-CZ" b="1" dirty="0" smtClean="0"/>
              <a:t>prstenu a pochvy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od kloboukem mohou být </a:t>
            </a:r>
          </a:p>
          <a:p>
            <a:pPr marL="0" indent="0">
              <a:buNone/>
            </a:pPr>
            <a:r>
              <a:rPr lang="cs-CZ" b="1" dirty="0" smtClean="0"/>
              <a:t>                    rourky </a:t>
            </a:r>
            <a:r>
              <a:rPr lang="cs-CZ" dirty="0" smtClean="0"/>
              <a:t>(houby rourkaté) </a:t>
            </a:r>
          </a:p>
          <a:p>
            <a:pPr marL="0" indent="0">
              <a:buNone/>
            </a:pPr>
            <a:r>
              <a:rPr lang="cs-CZ" b="1" dirty="0" smtClean="0"/>
              <a:t>                    lupeny </a:t>
            </a:r>
            <a:r>
              <a:rPr lang="cs-CZ" dirty="0" smtClean="0"/>
              <a:t>(houby lupenaté) </a:t>
            </a:r>
          </a:p>
          <a:p>
            <a:pPr marL="0" indent="0">
              <a:buNone/>
            </a:pPr>
            <a:r>
              <a:rPr lang="cs-CZ" b="1" dirty="0" smtClean="0"/>
              <a:t>PODZEMNÍ ČÁSTÍ  </a:t>
            </a:r>
            <a:r>
              <a:rPr lang="cs-CZ" dirty="0" smtClean="0"/>
              <a:t>je</a:t>
            </a:r>
            <a:r>
              <a:rPr lang="cs-CZ" b="1" dirty="0" smtClean="0"/>
              <a:t> podhoubí</a:t>
            </a:r>
          </a:p>
          <a:p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7093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132856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/>
              <a:t> </a:t>
            </a:r>
            <a:r>
              <a:rPr lang="cs-CZ" b="1" dirty="0" smtClean="0"/>
              <a:t>Zamysli se a odpovědi napiš do sešitu.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i="1" dirty="0" smtClean="0"/>
              <a:t>(Žáci mohou výsledky napsat na tabuli pomocí programu </a:t>
            </a:r>
            <a:r>
              <a:rPr lang="cs-CZ" sz="3200" i="1" dirty="0" err="1" smtClean="0"/>
              <a:t>AktivInspire</a:t>
            </a:r>
            <a:r>
              <a:rPr lang="cs-CZ" sz="3200" i="1" dirty="0" smtClean="0"/>
              <a:t>).</a:t>
            </a:r>
            <a:endParaRPr lang="cs-CZ" sz="32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2"/>
            <a:ext cx="8229600" cy="49411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4000" b="1" dirty="0" smtClean="0"/>
              <a:t>1. Proč nejsou </a:t>
            </a:r>
            <a:r>
              <a:rPr lang="cs-CZ" sz="4000" b="1" dirty="0"/>
              <a:t>houby rostliny? 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2. Jak </a:t>
            </a:r>
            <a:r>
              <a:rPr lang="cs-CZ" sz="4000" b="1" dirty="0"/>
              <a:t>se nazývá podzemní část </a:t>
            </a:r>
            <a:r>
              <a:rPr lang="cs-CZ" sz="4000" b="1" dirty="0" smtClean="0"/>
              <a:t>houby?</a:t>
            </a:r>
          </a:p>
          <a:p>
            <a:pPr marL="0" indent="0">
              <a:buNone/>
            </a:pPr>
            <a:r>
              <a:rPr lang="cs-CZ" sz="4000" b="1" dirty="0" smtClean="0"/>
              <a:t>3. Jak </a:t>
            </a:r>
            <a:r>
              <a:rPr lang="cs-CZ" sz="4000" b="1" dirty="0"/>
              <a:t>se </a:t>
            </a:r>
            <a:r>
              <a:rPr lang="cs-CZ" sz="4000" b="1" dirty="0" smtClean="0"/>
              <a:t>nazývá nadzemní </a:t>
            </a:r>
            <a:r>
              <a:rPr lang="cs-CZ" sz="4000" b="1" dirty="0"/>
              <a:t>část houby?</a:t>
            </a:r>
          </a:p>
          <a:p>
            <a:pPr marL="0" indent="0">
              <a:buNone/>
            </a:pPr>
            <a:r>
              <a:rPr lang="cs-CZ" sz="4000" b="1" dirty="0" smtClean="0"/>
              <a:t>4. Z </a:t>
            </a:r>
            <a:r>
              <a:rPr lang="cs-CZ" sz="4000" b="1" dirty="0"/>
              <a:t>čeho se skládá </a:t>
            </a:r>
            <a:r>
              <a:rPr lang="cs-CZ" sz="4000" b="1" dirty="0" smtClean="0"/>
              <a:t>plodnice muchomůrky?</a:t>
            </a:r>
          </a:p>
          <a:p>
            <a:pPr marL="0" indent="0">
              <a:buNone/>
            </a:pPr>
            <a:r>
              <a:rPr lang="cs-CZ" sz="4000" b="1" dirty="0" smtClean="0"/>
              <a:t>5. Z čeho se skládá plodnice hřibu?</a:t>
            </a:r>
            <a:endParaRPr lang="cs-CZ" sz="4000" b="1" dirty="0"/>
          </a:p>
          <a:p>
            <a:pPr marL="0" indent="0">
              <a:buNone/>
            </a:pPr>
            <a:r>
              <a:rPr lang="cs-CZ" sz="4000" b="1" dirty="0" smtClean="0"/>
              <a:t>6. Co je to rouško?</a:t>
            </a:r>
            <a:endParaRPr lang="cs-CZ" sz="4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9155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600" b="1" dirty="0" smtClean="0">
                <a:solidFill>
                  <a:srgbClr val="FF0000"/>
                </a:solidFill>
              </a:rPr>
              <a:t>neobsahují chlorofyl, </a:t>
            </a:r>
            <a:r>
              <a:rPr lang="cs-CZ" sz="3600" b="1" dirty="0" err="1" smtClean="0">
                <a:solidFill>
                  <a:srgbClr val="FF0000"/>
                </a:solidFill>
              </a:rPr>
              <a:t>nefotosyntetizují</a:t>
            </a:r>
            <a:r>
              <a:rPr lang="cs-CZ" sz="3600" b="1" dirty="0" smtClean="0">
                <a:solidFill>
                  <a:srgbClr val="FF0000"/>
                </a:solidFill>
              </a:rPr>
              <a:t>, nevytváří vlastní organické látky</a:t>
            </a:r>
          </a:p>
          <a:p>
            <a:pPr marL="514350" indent="-514350">
              <a:buAutoNum type="arabicPeriod"/>
            </a:pPr>
            <a:r>
              <a:rPr lang="cs-CZ" sz="3600" b="1" dirty="0">
                <a:solidFill>
                  <a:srgbClr val="FF0000"/>
                </a:solidFill>
              </a:rPr>
              <a:t>p</a:t>
            </a:r>
            <a:r>
              <a:rPr lang="cs-CZ" sz="3600" b="1" dirty="0" smtClean="0">
                <a:solidFill>
                  <a:srgbClr val="FF0000"/>
                </a:solidFill>
              </a:rPr>
              <a:t>odhoubí</a:t>
            </a:r>
          </a:p>
          <a:p>
            <a:pPr marL="514350" indent="-514350">
              <a:buAutoNum type="arabicPeriod"/>
            </a:pPr>
            <a:r>
              <a:rPr lang="cs-CZ" sz="3600" b="1" dirty="0">
                <a:solidFill>
                  <a:srgbClr val="FF0000"/>
                </a:solidFill>
              </a:rPr>
              <a:t>p</a:t>
            </a:r>
            <a:r>
              <a:rPr lang="cs-CZ" sz="3600" b="1" dirty="0" smtClean="0">
                <a:solidFill>
                  <a:srgbClr val="FF0000"/>
                </a:solidFill>
              </a:rPr>
              <a:t>lodnice</a:t>
            </a:r>
          </a:p>
          <a:p>
            <a:pPr marL="514350" indent="-514350">
              <a:buAutoNum type="arabicPeriod"/>
            </a:pPr>
            <a:r>
              <a:rPr lang="cs-CZ" sz="3600" b="1" dirty="0">
                <a:solidFill>
                  <a:srgbClr val="FF0000"/>
                </a:solidFill>
              </a:rPr>
              <a:t>p</a:t>
            </a:r>
            <a:r>
              <a:rPr lang="cs-CZ" sz="3600" b="1" dirty="0" smtClean="0">
                <a:solidFill>
                  <a:srgbClr val="FF0000"/>
                </a:solidFill>
              </a:rPr>
              <a:t>ochva, třeň, prsten, klobouk, zbytky plachetky na klobouku</a:t>
            </a:r>
          </a:p>
          <a:p>
            <a:pPr marL="514350" indent="-514350">
              <a:buAutoNum type="arabicPeriod"/>
            </a:pPr>
            <a:r>
              <a:rPr lang="cs-CZ" sz="3600" b="1" dirty="0">
                <a:solidFill>
                  <a:srgbClr val="FF0000"/>
                </a:solidFill>
              </a:rPr>
              <a:t>t</a:t>
            </a:r>
            <a:r>
              <a:rPr lang="cs-CZ" sz="3600" b="1" dirty="0" smtClean="0">
                <a:solidFill>
                  <a:srgbClr val="FF0000"/>
                </a:solidFill>
              </a:rPr>
              <a:t>řeň, klobouk</a:t>
            </a:r>
          </a:p>
          <a:p>
            <a:pPr marL="514350" indent="-514350">
              <a:buAutoNum type="arabicPeriod"/>
            </a:pPr>
            <a:r>
              <a:rPr lang="cs-CZ" sz="3600" b="1" dirty="0">
                <a:solidFill>
                  <a:srgbClr val="FF0000"/>
                </a:solidFill>
              </a:rPr>
              <a:t>v</a:t>
            </a:r>
            <a:r>
              <a:rPr lang="cs-CZ" sz="3600" b="1" dirty="0" smtClean="0">
                <a:solidFill>
                  <a:srgbClr val="FF0000"/>
                </a:solidFill>
              </a:rPr>
              <a:t>rstva pod kloboukem, kde se tvoří výtrusy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939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učebnice:</a:t>
            </a:r>
          </a:p>
          <a:p>
            <a:pPr marL="0" indent="0">
              <a:buNone/>
            </a:pPr>
            <a:r>
              <a:rPr lang="cs-CZ" dirty="0" smtClean="0"/>
              <a:t>ČABRADOVÁ</a:t>
            </a:r>
            <a:r>
              <a:rPr lang="cs-CZ" dirty="0"/>
              <a:t>, Věra. </a:t>
            </a:r>
            <a:r>
              <a:rPr lang="cs-CZ" i="1" dirty="0"/>
              <a:t>Přírodopis pro 6. ročník základní školy a primu víceletého gymnázia</a:t>
            </a:r>
            <a:r>
              <a:rPr lang="cs-CZ" dirty="0"/>
              <a:t>. 1. vyd. Plzeň: Fraus, 2003, 120 s. ISBN 80-723-8211-X.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877516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271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Dokument</vt:lpstr>
      <vt:lpstr>Prezentace aplikace PowerPoint</vt:lpstr>
      <vt:lpstr>HOUBY – rostliny nebo živočichové? (po výkladu si zapiš do sešitu)</vt:lpstr>
      <vt:lpstr>HOUBY</vt:lpstr>
      <vt:lpstr>Některé houby žijí v soužití (SYMBIÓZE) s kořeny některých rostlin, zejména stromů. Toto nazýváme MYKORHIZA. Houba přijímá z kořenů stromu organické látky, které sama neumí vytvořit, a pomáhá stromu  přijímat vodu s minerálními látkami.</vt:lpstr>
      <vt:lpstr>Prezentace aplikace PowerPoint</vt:lpstr>
      <vt:lpstr> Zamysli se a odpovědi napiš do sešitu. (Žáci mohou výsledky napsat na tabuli pomocí programu AktivInspire).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20</cp:revision>
  <dcterms:created xsi:type="dcterms:W3CDTF">2013-10-11T16:18:02Z</dcterms:created>
  <dcterms:modified xsi:type="dcterms:W3CDTF">2013-11-12T09:16:01Z</dcterms:modified>
</cp:coreProperties>
</file>