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1" r:id="rId2"/>
    <p:sldId id="283" r:id="rId3"/>
    <p:sldId id="284" r:id="rId4"/>
    <p:sldId id="289" r:id="rId5"/>
    <p:sldId id="306" r:id="rId6"/>
    <p:sldId id="295" r:id="rId7"/>
    <p:sldId id="294" r:id="rId8"/>
    <p:sldId id="307" r:id="rId9"/>
    <p:sldId id="298" r:id="rId10"/>
    <p:sldId id="299" r:id="rId11"/>
    <p:sldId id="303" r:id="rId12"/>
    <p:sldId id="309" r:id="rId13"/>
    <p:sldId id="301" r:id="rId14"/>
    <p:sldId id="304" r:id="rId15"/>
    <p:sldId id="310" r:id="rId16"/>
    <p:sldId id="302" r:id="rId17"/>
    <p:sldId id="277" r:id="rId18"/>
    <p:sldId id="292" r:id="rId19"/>
    <p:sldId id="311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006600"/>
    <a:srgbClr val="0066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99" d="100"/>
          <a:sy n="99" d="100"/>
        </p:scale>
        <p:origin x="-240" y="-102"/>
      </p:cViewPr>
      <p:guideLst>
        <p:guide orient="horz" pos="1026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5D82B6-3C00-45E6-AABF-3098082454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3197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9C2545-61F6-4352-B74D-25D6F4F655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0305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FD3F2D-161D-4719-A595-1169043739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94963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9F8606-6D98-4306-BA1E-EE644983BBE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9736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559EED-58CB-45C6-98FB-5E3BC219D7F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675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5EA117-A2D7-44C7-B794-E496B15171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2918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53A7A-E3D7-45D0-8492-24D0815DD7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5414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D25BD9-C8F4-407B-8A72-EB02C39B38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142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F01CA4-E7E2-4032-859A-EF4A45BB854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7791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CF8C34-C31C-4F03-9EBD-568A412843E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81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6EE2AF-65E5-43CD-A6DC-4562FB3AFC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118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AACDBC1-72EE-40D6-AC99-5048F3055D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7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jpeg"/><Relationship Id="rId5" Type="http://schemas.microsoft.com/office/2007/relationships/hdphoto" Target="../media/hdphoto5.wdp"/><Relationship Id="rId4" Type="http://schemas.openxmlformats.org/officeDocument/2006/relationships/image" Target="../media/image10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microsoft.com/office/2007/relationships/hdphoto" Target="../media/hdphoto6.wdp"/><Relationship Id="rId4" Type="http://schemas.openxmlformats.org/officeDocument/2006/relationships/image" Target="../media/image11.jpeg"/></Relationships>
</file>

<file path=ppt/slides/_rels/slide18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microsoft.com/office/2007/relationships/hdphoto" Target="../media/hdphoto7.wdp"/><Relationship Id="rId7" Type="http://schemas.openxmlformats.org/officeDocument/2006/relationships/image" Target="../media/image16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microsoft.com/office/2007/relationships/hdphoto" Target="../media/hdphoto8.wdp"/><Relationship Id="rId4" Type="http://schemas.openxmlformats.org/officeDocument/2006/relationships/image" Target="../media/image14.jpeg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0.wdp"/><Relationship Id="rId4" Type="http://schemas.openxmlformats.org/officeDocument/2006/relationships/image" Target="../media/image1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25.11.2013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VY_32_INOVACE_11A_Z6_06_Zvětrávání a        		       činnost větru 	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Litosféra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slova:        zvětrávání, vnější geologické síly, duny 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975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200329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40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Zvětrávání a činnost větru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Žáci se seznámí s působením vnějších geologických sil.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9710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96752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Nic na naší Zemi neexistuje samo o sobě.	  	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71800" y="4345940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Tak je to i s </a:t>
            </a:r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horninami</a:t>
            </a: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140968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všechno je pod vlivem přírodních činitelů.</a:t>
            </a:r>
          </a:p>
          <a:p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2150859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Všechno </a:t>
            </a:r>
            <a:r>
              <a:rPr lang="cs-CZ" sz="3200" b="1" dirty="0"/>
              <a:t>vzniká</a:t>
            </a:r>
            <a:r>
              <a:rPr lang="cs-CZ" sz="3200" dirty="0"/>
              <a:t>, </a:t>
            </a:r>
            <a:r>
              <a:rPr lang="cs-CZ" sz="3200" b="1" dirty="0"/>
              <a:t>vyvíjí se </a:t>
            </a:r>
            <a:r>
              <a:rPr lang="cs-CZ" sz="3200" dirty="0"/>
              <a:t>a </a:t>
            </a:r>
            <a:r>
              <a:rPr lang="cs-CZ" sz="3200" b="1" dirty="0"/>
              <a:t>zaniká</a:t>
            </a:r>
            <a:r>
              <a:rPr lang="cs-CZ" sz="3200" dirty="0"/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841339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223" y="1033572"/>
            <a:ext cx="72728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Dnes budeme mluvit o působení vnějších geologických sil, které </a:t>
            </a:r>
            <a:r>
              <a:rPr lang="cs-CZ" sz="2800" b="1" dirty="0" smtClean="0"/>
              <a:t>působí rozpad skal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30900" y="2564904"/>
            <a:ext cx="33293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Nazývá se </a:t>
            </a:r>
          </a:p>
          <a:p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754836" y="3801814"/>
            <a:ext cx="36343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zvětrávání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4794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1"/>
      <p:bldP spid="3" grpId="0"/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593" t="21712" r="16164" b="71020"/>
          <a:stretch/>
        </p:blipFill>
        <p:spPr>
          <a:xfrm rot="10800000">
            <a:off x="48126" y="2780928"/>
            <a:ext cx="7332186" cy="1122947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71" t="34348" r="72881" b="56272"/>
          <a:stretch/>
        </p:blipFill>
        <p:spPr>
          <a:xfrm rot="10800000">
            <a:off x="7308304" y="2780928"/>
            <a:ext cx="1818638" cy="111782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3528" y="188640"/>
            <a:ext cx="8640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základě toho, co jsme si řekli, dokážeš říct, </a:t>
            </a:r>
            <a:r>
              <a:rPr lang="cs-CZ" sz="2000" b="1" dirty="0" smtClean="0"/>
              <a:t>co je zvětrávání?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365104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Horniny se rozpadají na stále menší části </a:t>
            </a:r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588224" y="4581128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627784" y="1753652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to rozpad hornin.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5013176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na balvany, štěrk, písek a prach</a:t>
            </a:r>
            <a:r>
              <a:rPr lang="cs-CZ" sz="2800" dirty="0"/>
              <a:t>.</a:t>
            </a:r>
          </a:p>
          <a:p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78905" y="5733256"/>
            <a:ext cx="38616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vznikají </a:t>
            </a:r>
            <a:r>
              <a:rPr lang="cs-CZ" sz="2800" b="1" dirty="0" smtClean="0"/>
              <a:t>zvětraliny.</a:t>
            </a:r>
            <a:endParaRPr lang="cs-CZ" sz="28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 flipV="1">
            <a:off x="8100392" y="3903876"/>
            <a:ext cx="288032" cy="158635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003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920" t="5959" r="25278" b="76959"/>
          <a:stretch/>
        </p:blipFill>
        <p:spPr>
          <a:xfrm rot="10800000">
            <a:off x="539552" y="116630"/>
            <a:ext cx="7889553" cy="379035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4365104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Ž</a:t>
            </a:r>
            <a:r>
              <a:rPr lang="cs-CZ" sz="2400" dirty="0" smtClean="0"/>
              <a:t>ula je pevná skalní hornina. Teplem se však roztahuje a chladem smršťuje. </a:t>
            </a:r>
            <a:r>
              <a:rPr lang="cs-CZ" sz="2400" dirty="0"/>
              <a:t>V</a:t>
            </a:r>
            <a:r>
              <a:rPr lang="cs-CZ" sz="2400" dirty="0" smtClean="0"/>
              <a:t> žule tak vznikají trhliny a rozpadá se na stále menší části.Tak se pevná skála mění na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5661248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zvětraliny.</a:t>
            </a:r>
            <a:endParaRPr lang="cs-CZ" sz="32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3347864" y="2492896"/>
            <a:ext cx="900100" cy="31683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827584" y="3356992"/>
            <a:ext cx="1296144" cy="10081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 flipV="1">
            <a:off x="5724128" y="3501008"/>
            <a:ext cx="216024" cy="12961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7038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879810" y="3564305"/>
            <a:ext cx="57246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zemský povrch: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908720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Přírodní činitelé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619672" y="2226441"/>
            <a:ext cx="698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rozrušující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176075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5" grpId="0"/>
      <p:bldP spid="6" grpId="0"/>
      <p:bldP spid="6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70" t="33266" r="12757" b="54268"/>
          <a:stretch/>
        </p:blipFill>
        <p:spPr>
          <a:xfrm rot="10800000">
            <a:off x="17523" y="836713"/>
            <a:ext cx="9126477" cy="19260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528" y="18864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Dešťová voda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140968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Změny teplot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012" t="20045" r="13755" b="70714"/>
          <a:stretch/>
        </p:blipFill>
        <p:spPr>
          <a:xfrm rot="10800000">
            <a:off x="112294" y="3737809"/>
            <a:ext cx="8919409" cy="142774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7544" y="5373216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Teplota vzduchu se mění během dne i roku. </a:t>
            </a:r>
          </a:p>
          <a:p>
            <a:r>
              <a:rPr lang="cs-CZ" sz="2000" dirty="0" smtClean="0"/>
              <a:t>Teplem se horniny </a:t>
            </a:r>
            <a:r>
              <a:rPr lang="cs-CZ" sz="2000" b="1" dirty="0" smtClean="0"/>
              <a:t>roztahují</a:t>
            </a:r>
            <a:r>
              <a:rPr lang="cs-CZ" sz="2000" dirty="0" smtClean="0"/>
              <a:t>, v chladu se </a:t>
            </a:r>
            <a:r>
              <a:rPr lang="cs-CZ" sz="2000" b="1" dirty="0" smtClean="0"/>
              <a:t>smršťují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63919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065" t="82435" r="9462" b="6455"/>
          <a:stretch/>
        </p:blipFill>
        <p:spPr>
          <a:xfrm rot="10800000">
            <a:off x="751689" y="908720"/>
            <a:ext cx="5308674" cy="216024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535" t="82792" r="50505" b="6216"/>
          <a:stretch/>
        </p:blipFill>
        <p:spPr>
          <a:xfrm rot="10800000">
            <a:off x="827584" y="4730913"/>
            <a:ext cx="5058562" cy="201045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67544" y="18864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88640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Voda se dostává do skalních puklin, v nich zmrzne. Led má větší objem než voda a začne skálu trhat.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7935" y="3717032"/>
            <a:ext cx="24659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Kořeny rostlin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28184" y="1268760"/>
            <a:ext cx="2664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Umíš vysvětlit, proč praskne láhev s vodou, kterou necháme stát venku na mrazu?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92272" y="3717032"/>
            <a:ext cx="5500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pronikají do trhlin  a velkou silou je rozšiřují.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4769857"/>
            <a:ext cx="22322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se kořeny rostlin mohou podílet na zvětrávání?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90250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7" grpId="0"/>
      <p:bldP spid="8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68" t="55321" r="8583" b="20117"/>
          <a:stretch/>
        </p:blipFill>
        <p:spPr>
          <a:xfrm rot="10800000">
            <a:off x="34988" y="1631878"/>
            <a:ext cx="4589713" cy="3982813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206608" y="260648"/>
            <a:ext cx="47307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Činnost větru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4048" y="2642136"/>
            <a:ext cx="388843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Zrnka písku odskakují pod vlivem větru, zvedají se ale jen do určité výšky. Za letu narážejí do skály a obrušují ji. Prach, který se zvedá do výše je příliš lehký a skálu nepoškodí.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66310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201659"/>
            <a:ext cx="6480720" cy="48605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16631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Skalní </a:t>
            </a:r>
            <a:r>
              <a:rPr lang="cs-CZ" sz="2000" b="1" dirty="0" smtClean="0"/>
              <a:t>hřib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Tyto </a:t>
            </a:r>
            <a:r>
              <a:rPr lang="cs-CZ" sz="2000" dirty="0"/>
              <a:t>útvary nejsnáze vznikají v pískovcových skalách, ale najdeme </a:t>
            </a:r>
            <a:r>
              <a:rPr lang="cs-CZ" sz="2000" dirty="0" smtClean="0"/>
              <a:t>je</a:t>
            </a:r>
          </a:p>
          <a:p>
            <a:r>
              <a:rPr lang="cs-CZ" sz="2000" dirty="0" smtClean="0"/>
              <a:t> </a:t>
            </a:r>
            <a:r>
              <a:rPr lang="cs-CZ" sz="2000" dirty="0"/>
              <a:t>i v odolnějších horninách,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7504" y="6269250"/>
            <a:ext cx="84249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Skalní </a:t>
            </a:r>
            <a:r>
              <a:rPr lang="cs-CZ" sz="2000" dirty="0"/>
              <a:t>hřib, vápencová formace "Bílá poušť", Egypt</a:t>
            </a:r>
          </a:p>
        </p:txBody>
      </p:sp>
    </p:spTree>
    <p:extLst>
      <p:ext uri="{BB962C8B-B14F-4D97-AF65-F5344CB8AC3E}">
        <p14:creationId xmlns:p14="http://schemas.microsoft.com/office/powerpoint/2010/main" val="287721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lný tvar 5"/>
          <p:cNvSpPr/>
          <p:nvPr/>
        </p:nvSpPr>
        <p:spPr>
          <a:xfrm>
            <a:off x="467544" y="3633055"/>
            <a:ext cx="3753852" cy="1608462"/>
          </a:xfrm>
          <a:custGeom>
            <a:avLst/>
            <a:gdLst>
              <a:gd name="connsiteX0" fmla="*/ 0 w 3753852"/>
              <a:gd name="connsiteY0" fmla="*/ 1608462 h 1608462"/>
              <a:gd name="connsiteX1" fmla="*/ 705852 w 3753852"/>
              <a:gd name="connsiteY1" fmla="*/ 148630 h 1608462"/>
              <a:gd name="connsiteX2" fmla="*/ 1812758 w 3753852"/>
              <a:gd name="connsiteY2" fmla="*/ 52378 h 1608462"/>
              <a:gd name="connsiteX3" fmla="*/ 2807368 w 3753852"/>
              <a:gd name="connsiteY3" fmla="*/ 180714 h 1608462"/>
              <a:gd name="connsiteX4" fmla="*/ 3753852 w 3753852"/>
              <a:gd name="connsiteY4" fmla="*/ 1448041 h 16084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753852" h="1608462">
                <a:moveTo>
                  <a:pt x="0" y="1608462"/>
                </a:moveTo>
                <a:cubicBezTo>
                  <a:pt x="201863" y="1008219"/>
                  <a:pt x="403726" y="407977"/>
                  <a:pt x="705852" y="148630"/>
                </a:cubicBezTo>
                <a:cubicBezTo>
                  <a:pt x="1007978" y="-110717"/>
                  <a:pt x="1462505" y="47031"/>
                  <a:pt x="1812758" y="52378"/>
                </a:cubicBezTo>
                <a:cubicBezTo>
                  <a:pt x="2163011" y="57725"/>
                  <a:pt x="2483852" y="-51897"/>
                  <a:pt x="2807368" y="180714"/>
                </a:cubicBezTo>
                <a:cubicBezTo>
                  <a:pt x="3130884" y="413324"/>
                  <a:pt x="3753852" y="1448041"/>
                  <a:pt x="3753852" y="1448041"/>
                </a:cubicBezTo>
              </a:path>
            </a:pathLst>
          </a:cu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Volný tvar 1"/>
          <p:cNvSpPr/>
          <p:nvPr/>
        </p:nvSpPr>
        <p:spPr>
          <a:xfrm>
            <a:off x="513347" y="5101389"/>
            <a:ext cx="3753853" cy="32085"/>
          </a:xfrm>
          <a:custGeom>
            <a:avLst/>
            <a:gdLst>
              <a:gd name="connsiteX0" fmla="*/ 0 w 3753853"/>
              <a:gd name="connsiteY0" fmla="*/ 32085 h 32085"/>
              <a:gd name="connsiteX1" fmla="*/ 3753853 w 3753853"/>
              <a:gd name="connsiteY1" fmla="*/ 0 h 32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753853" h="32085">
                <a:moveTo>
                  <a:pt x="0" y="32085"/>
                </a:moveTo>
                <a:lnTo>
                  <a:pt x="3753853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grpSp>
        <p:nvGrpSpPr>
          <p:cNvPr id="28" name="Skupina 27"/>
          <p:cNvGrpSpPr/>
          <p:nvPr/>
        </p:nvGrpSpPr>
        <p:grpSpPr>
          <a:xfrm>
            <a:off x="1403648" y="2763757"/>
            <a:ext cx="1911345" cy="1025283"/>
            <a:chOff x="6288774" y="5088395"/>
            <a:chExt cx="1911345" cy="1025283"/>
          </a:xfrm>
          <a:solidFill>
            <a:schemeClr val="bg2"/>
          </a:solidFill>
        </p:grpSpPr>
        <p:sp>
          <p:nvSpPr>
            <p:cNvPr id="29" name="Volný tvar 28"/>
            <p:cNvSpPr/>
            <p:nvPr/>
          </p:nvSpPr>
          <p:spPr>
            <a:xfrm>
              <a:off x="6879304" y="5215240"/>
              <a:ext cx="691150" cy="377211"/>
            </a:xfrm>
            <a:custGeom>
              <a:avLst/>
              <a:gdLst>
                <a:gd name="connsiteX0" fmla="*/ 224962 w 691150"/>
                <a:gd name="connsiteY0" fmla="*/ 180077 h 377211"/>
                <a:gd name="connsiteX1" fmla="*/ 497678 w 691150"/>
                <a:gd name="connsiteY1" fmla="*/ 3614 h 377211"/>
                <a:gd name="connsiteX2" fmla="*/ 690183 w 691150"/>
                <a:gd name="connsiteY2" fmla="*/ 324456 h 377211"/>
                <a:gd name="connsiteX3" fmla="*/ 417468 w 691150"/>
                <a:gd name="connsiteY3" fmla="*/ 356540 h 377211"/>
                <a:gd name="connsiteX4" fmla="*/ 373 w 691150"/>
                <a:gd name="connsiteY4" fmla="*/ 115909 h 377211"/>
                <a:gd name="connsiteX5" fmla="*/ 337257 w 691150"/>
                <a:gd name="connsiteY5" fmla="*/ 115909 h 377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1150" h="377211">
                  <a:moveTo>
                    <a:pt x="224962" y="180077"/>
                  </a:moveTo>
                  <a:cubicBezTo>
                    <a:pt x="322551" y="79814"/>
                    <a:pt x="420141" y="-20449"/>
                    <a:pt x="497678" y="3614"/>
                  </a:cubicBezTo>
                  <a:cubicBezTo>
                    <a:pt x="575215" y="27677"/>
                    <a:pt x="703551" y="265635"/>
                    <a:pt x="690183" y="324456"/>
                  </a:cubicBezTo>
                  <a:cubicBezTo>
                    <a:pt x="676815" y="383277"/>
                    <a:pt x="532436" y="391298"/>
                    <a:pt x="417468" y="356540"/>
                  </a:cubicBezTo>
                  <a:cubicBezTo>
                    <a:pt x="302500" y="321782"/>
                    <a:pt x="13741" y="156014"/>
                    <a:pt x="373" y="115909"/>
                  </a:cubicBezTo>
                  <a:cubicBezTo>
                    <a:pt x="-12995" y="75804"/>
                    <a:pt x="337257" y="115909"/>
                    <a:pt x="337257" y="115909"/>
                  </a:cubicBezTo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6673468" y="5462623"/>
              <a:ext cx="996435" cy="619698"/>
            </a:xfrm>
            <a:custGeom>
              <a:avLst/>
              <a:gdLst>
                <a:gd name="connsiteX0" fmla="*/ 32132 w 996435"/>
                <a:gd name="connsiteY0" fmla="*/ 0 h 619698"/>
                <a:gd name="connsiteX1" fmla="*/ 978616 w 996435"/>
                <a:gd name="connsiteY1" fmla="*/ 176463 h 619698"/>
                <a:gd name="connsiteX2" fmla="*/ 609648 w 996435"/>
                <a:gd name="connsiteY2" fmla="*/ 609600 h 619698"/>
                <a:gd name="connsiteX3" fmla="*/ 96300 w 996435"/>
                <a:gd name="connsiteY3" fmla="*/ 449179 h 619698"/>
                <a:gd name="connsiteX4" fmla="*/ 48 w 996435"/>
                <a:gd name="connsiteY4" fmla="*/ 80210 h 619698"/>
                <a:gd name="connsiteX5" fmla="*/ 96300 w 996435"/>
                <a:gd name="connsiteY5" fmla="*/ 0 h 6196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996435" h="619698">
                  <a:moveTo>
                    <a:pt x="32132" y="0"/>
                  </a:moveTo>
                  <a:cubicBezTo>
                    <a:pt x="457247" y="37431"/>
                    <a:pt x="882363" y="74863"/>
                    <a:pt x="978616" y="176463"/>
                  </a:cubicBezTo>
                  <a:cubicBezTo>
                    <a:pt x="1074869" y="278063"/>
                    <a:pt x="756701" y="564147"/>
                    <a:pt x="609648" y="609600"/>
                  </a:cubicBezTo>
                  <a:cubicBezTo>
                    <a:pt x="462595" y="655053"/>
                    <a:pt x="197900" y="537411"/>
                    <a:pt x="96300" y="449179"/>
                  </a:cubicBezTo>
                  <a:cubicBezTo>
                    <a:pt x="-5300" y="360947"/>
                    <a:pt x="48" y="155073"/>
                    <a:pt x="48" y="80210"/>
                  </a:cubicBezTo>
                  <a:cubicBezTo>
                    <a:pt x="48" y="5347"/>
                    <a:pt x="69563" y="18716"/>
                    <a:pt x="96300" y="0"/>
                  </a:cubicBezTo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1" name="Volný tvar 30"/>
            <p:cNvSpPr/>
            <p:nvPr/>
          </p:nvSpPr>
          <p:spPr>
            <a:xfrm>
              <a:off x="6537968" y="5088395"/>
              <a:ext cx="353467" cy="327749"/>
            </a:xfrm>
            <a:custGeom>
              <a:avLst/>
              <a:gdLst>
                <a:gd name="connsiteX0" fmla="*/ 0 w 353467"/>
                <a:gd name="connsiteY0" fmla="*/ 112633 h 327749"/>
                <a:gd name="connsiteX1" fmla="*/ 176463 w 353467"/>
                <a:gd name="connsiteY1" fmla="*/ 339 h 327749"/>
                <a:gd name="connsiteX2" fmla="*/ 352926 w 353467"/>
                <a:gd name="connsiteY2" fmla="*/ 144718 h 327749"/>
                <a:gd name="connsiteX3" fmla="*/ 224590 w 353467"/>
                <a:gd name="connsiteY3" fmla="*/ 321181 h 327749"/>
                <a:gd name="connsiteX4" fmla="*/ 32084 w 353467"/>
                <a:gd name="connsiteY4" fmla="*/ 273054 h 327749"/>
                <a:gd name="connsiteX5" fmla="*/ 64169 w 353467"/>
                <a:gd name="connsiteY5" fmla="*/ 112633 h 327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3467" h="327749">
                  <a:moveTo>
                    <a:pt x="0" y="112633"/>
                  </a:moveTo>
                  <a:cubicBezTo>
                    <a:pt x="58821" y="53812"/>
                    <a:pt x="117642" y="-5009"/>
                    <a:pt x="176463" y="339"/>
                  </a:cubicBezTo>
                  <a:cubicBezTo>
                    <a:pt x="235284" y="5686"/>
                    <a:pt x="344905" y="91244"/>
                    <a:pt x="352926" y="144718"/>
                  </a:cubicBezTo>
                  <a:cubicBezTo>
                    <a:pt x="360947" y="198192"/>
                    <a:pt x="278064" y="299792"/>
                    <a:pt x="224590" y="321181"/>
                  </a:cubicBezTo>
                  <a:cubicBezTo>
                    <a:pt x="171116" y="342570"/>
                    <a:pt x="58821" y="307812"/>
                    <a:pt x="32084" y="273054"/>
                  </a:cubicBezTo>
                  <a:cubicBezTo>
                    <a:pt x="5347" y="238296"/>
                    <a:pt x="37432" y="83222"/>
                    <a:pt x="64169" y="112633"/>
                  </a:cubicBezTo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2" name="Volný tvar 31"/>
            <p:cNvSpPr/>
            <p:nvPr/>
          </p:nvSpPr>
          <p:spPr>
            <a:xfrm>
              <a:off x="7508969" y="5736467"/>
              <a:ext cx="691150" cy="377211"/>
            </a:xfrm>
            <a:custGeom>
              <a:avLst/>
              <a:gdLst>
                <a:gd name="connsiteX0" fmla="*/ 224962 w 691150"/>
                <a:gd name="connsiteY0" fmla="*/ 180077 h 377211"/>
                <a:gd name="connsiteX1" fmla="*/ 497678 w 691150"/>
                <a:gd name="connsiteY1" fmla="*/ 3614 h 377211"/>
                <a:gd name="connsiteX2" fmla="*/ 690183 w 691150"/>
                <a:gd name="connsiteY2" fmla="*/ 324456 h 377211"/>
                <a:gd name="connsiteX3" fmla="*/ 417468 w 691150"/>
                <a:gd name="connsiteY3" fmla="*/ 356540 h 377211"/>
                <a:gd name="connsiteX4" fmla="*/ 373 w 691150"/>
                <a:gd name="connsiteY4" fmla="*/ 115909 h 377211"/>
                <a:gd name="connsiteX5" fmla="*/ 337257 w 691150"/>
                <a:gd name="connsiteY5" fmla="*/ 115909 h 377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1150" h="377211">
                  <a:moveTo>
                    <a:pt x="224962" y="180077"/>
                  </a:moveTo>
                  <a:cubicBezTo>
                    <a:pt x="322551" y="79814"/>
                    <a:pt x="420141" y="-20449"/>
                    <a:pt x="497678" y="3614"/>
                  </a:cubicBezTo>
                  <a:cubicBezTo>
                    <a:pt x="575215" y="27677"/>
                    <a:pt x="703551" y="265635"/>
                    <a:pt x="690183" y="324456"/>
                  </a:cubicBezTo>
                  <a:cubicBezTo>
                    <a:pt x="676815" y="383277"/>
                    <a:pt x="532436" y="391298"/>
                    <a:pt x="417468" y="356540"/>
                  </a:cubicBezTo>
                  <a:cubicBezTo>
                    <a:pt x="302500" y="321782"/>
                    <a:pt x="13741" y="156014"/>
                    <a:pt x="373" y="115909"/>
                  </a:cubicBezTo>
                  <a:cubicBezTo>
                    <a:pt x="-12995" y="75804"/>
                    <a:pt x="337257" y="115909"/>
                    <a:pt x="337257" y="115909"/>
                  </a:cubicBezTo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6288774" y="5281908"/>
              <a:ext cx="345575" cy="438788"/>
            </a:xfrm>
            <a:custGeom>
              <a:avLst/>
              <a:gdLst>
                <a:gd name="connsiteX0" fmla="*/ 224962 w 691150"/>
                <a:gd name="connsiteY0" fmla="*/ 180077 h 377211"/>
                <a:gd name="connsiteX1" fmla="*/ 497678 w 691150"/>
                <a:gd name="connsiteY1" fmla="*/ 3614 h 377211"/>
                <a:gd name="connsiteX2" fmla="*/ 690183 w 691150"/>
                <a:gd name="connsiteY2" fmla="*/ 324456 h 377211"/>
                <a:gd name="connsiteX3" fmla="*/ 417468 w 691150"/>
                <a:gd name="connsiteY3" fmla="*/ 356540 h 377211"/>
                <a:gd name="connsiteX4" fmla="*/ 373 w 691150"/>
                <a:gd name="connsiteY4" fmla="*/ 115909 h 377211"/>
                <a:gd name="connsiteX5" fmla="*/ 337257 w 691150"/>
                <a:gd name="connsiteY5" fmla="*/ 115909 h 3772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691150" h="377211">
                  <a:moveTo>
                    <a:pt x="224962" y="180077"/>
                  </a:moveTo>
                  <a:cubicBezTo>
                    <a:pt x="322551" y="79814"/>
                    <a:pt x="420141" y="-20449"/>
                    <a:pt x="497678" y="3614"/>
                  </a:cubicBezTo>
                  <a:cubicBezTo>
                    <a:pt x="575215" y="27677"/>
                    <a:pt x="703551" y="265635"/>
                    <a:pt x="690183" y="324456"/>
                  </a:cubicBezTo>
                  <a:cubicBezTo>
                    <a:pt x="676815" y="383277"/>
                    <a:pt x="532436" y="391298"/>
                    <a:pt x="417468" y="356540"/>
                  </a:cubicBezTo>
                  <a:cubicBezTo>
                    <a:pt x="302500" y="321782"/>
                    <a:pt x="13741" y="156014"/>
                    <a:pt x="373" y="115909"/>
                  </a:cubicBezTo>
                  <a:cubicBezTo>
                    <a:pt x="-12995" y="75804"/>
                    <a:pt x="337257" y="115909"/>
                    <a:pt x="337257" y="115909"/>
                  </a:cubicBezTo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4" name="Volný tvar 33"/>
            <p:cNvSpPr/>
            <p:nvPr/>
          </p:nvSpPr>
          <p:spPr>
            <a:xfrm>
              <a:off x="6393317" y="5720696"/>
              <a:ext cx="353467" cy="327749"/>
            </a:xfrm>
            <a:custGeom>
              <a:avLst/>
              <a:gdLst>
                <a:gd name="connsiteX0" fmla="*/ 0 w 353467"/>
                <a:gd name="connsiteY0" fmla="*/ 112633 h 327749"/>
                <a:gd name="connsiteX1" fmla="*/ 176463 w 353467"/>
                <a:gd name="connsiteY1" fmla="*/ 339 h 327749"/>
                <a:gd name="connsiteX2" fmla="*/ 352926 w 353467"/>
                <a:gd name="connsiteY2" fmla="*/ 144718 h 327749"/>
                <a:gd name="connsiteX3" fmla="*/ 224590 w 353467"/>
                <a:gd name="connsiteY3" fmla="*/ 321181 h 327749"/>
                <a:gd name="connsiteX4" fmla="*/ 32084 w 353467"/>
                <a:gd name="connsiteY4" fmla="*/ 273054 h 327749"/>
                <a:gd name="connsiteX5" fmla="*/ 64169 w 353467"/>
                <a:gd name="connsiteY5" fmla="*/ 112633 h 327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3467" h="327749">
                  <a:moveTo>
                    <a:pt x="0" y="112633"/>
                  </a:moveTo>
                  <a:cubicBezTo>
                    <a:pt x="58821" y="53812"/>
                    <a:pt x="117642" y="-5009"/>
                    <a:pt x="176463" y="339"/>
                  </a:cubicBezTo>
                  <a:cubicBezTo>
                    <a:pt x="235284" y="5686"/>
                    <a:pt x="344905" y="91244"/>
                    <a:pt x="352926" y="144718"/>
                  </a:cubicBezTo>
                  <a:cubicBezTo>
                    <a:pt x="360947" y="198192"/>
                    <a:pt x="278064" y="299792"/>
                    <a:pt x="224590" y="321181"/>
                  </a:cubicBezTo>
                  <a:cubicBezTo>
                    <a:pt x="171116" y="342570"/>
                    <a:pt x="58821" y="307812"/>
                    <a:pt x="32084" y="273054"/>
                  </a:cubicBezTo>
                  <a:cubicBezTo>
                    <a:pt x="5347" y="238296"/>
                    <a:pt x="37432" y="83222"/>
                    <a:pt x="64169" y="112633"/>
                  </a:cubicBezTo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5" name="Volný tvar 34"/>
            <p:cNvSpPr/>
            <p:nvPr/>
          </p:nvSpPr>
          <p:spPr>
            <a:xfrm>
              <a:off x="7677810" y="5540080"/>
              <a:ext cx="353467" cy="327749"/>
            </a:xfrm>
            <a:custGeom>
              <a:avLst/>
              <a:gdLst>
                <a:gd name="connsiteX0" fmla="*/ 0 w 353467"/>
                <a:gd name="connsiteY0" fmla="*/ 112633 h 327749"/>
                <a:gd name="connsiteX1" fmla="*/ 176463 w 353467"/>
                <a:gd name="connsiteY1" fmla="*/ 339 h 327749"/>
                <a:gd name="connsiteX2" fmla="*/ 352926 w 353467"/>
                <a:gd name="connsiteY2" fmla="*/ 144718 h 327749"/>
                <a:gd name="connsiteX3" fmla="*/ 224590 w 353467"/>
                <a:gd name="connsiteY3" fmla="*/ 321181 h 327749"/>
                <a:gd name="connsiteX4" fmla="*/ 32084 w 353467"/>
                <a:gd name="connsiteY4" fmla="*/ 273054 h 327749"/>
                <a:gd name="connsiteX5" fmla="*/ 64169 w 353467"/>
                <a:gd name="connsiteY5" fmla="*/ 112633 h 327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53467" h="327749">
                  <a:moveTo>
                    <a:pt x="0" y="112633"/>
                  </a:moveTo>
                  <a:cubicBezTo>
                    <a:pt x="58821" y="53812"/>
                    <a:pt x="117642" y="-5009"/>
                    <a:pt x="176463" y="339"/>
                  </a:cubicBezTo>
                  <a:cubicBezTo>
                    <a:pt x="235284" y="5686"/>
                    <a:pt x="344905" y="91244"/>
                    <a:pt x="352926" y="144718"/>
                  </a:cubicBezTo>
                  <a:cubicBezTo>
                    <a:pt x="360947" y="198192"/>
                    <a:pt x="278064" y="299792"/>
                    <a:pt x="224590" y="321181"/>
                  </a:cubicBezTo>
                  <a:cubicBezTo>
                    <a:pt x="171116" y="342570"/>
                    <a:pt x="58821" y="307812"/>
                    <a:pt x="32084" y="273054"/>
                  </a:cubicBezTo>
                  <a:cubicBezTo>
                    <a:pt x="5347" y="238296"/>
                    <a:pt x="37432" y="83222"/>
                    <a:pt x="64169" y="112633"/>
                  </a:cubicBezTo>
                </a:path>
              </a:pathLst>
            </a:cu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467544" y="260648"/>
            <a:ext cx="8064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Skála je rozrušována </a:t>
            </a:r>
            <a:r>
              <a:rPr lang="cs-CZ" sz="2400" b="1" dirty="0" smtClean="0"/>
              <a:t>vnějšími přírodními činiteli</a:t>
            </a:r>
            <a:r>
              <a:rPr lang="cs-CZ" sz="2400" dirty="0" smtClean="0"/>
              <a:t>. </a:t>
            </a:r>
            <a:r>
              <a:rPr lang="cs-CZ" sz="2400" b="1" dirty="0" smtClean="0"/>
              <a:t>Rozrušená</a:t>
            </a:r>
            <a:r>
              <a:rPr lang="cs-CZ" sz="2400" dirty="0" smtClean="0"/>
              <a:t> skála se vlivem zemské gravitace zřítí dolů.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5661248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Vnější</a:t>
            </a:r>
            <a:r>
              <a:rPr lang="cs-CZ" sz="2400" dirty="0"/>
              <a:t> geologické </a:t>
            </a:r>
            <a:r>
              <a:rPr lang="cs-CZ" sz="2400" dirty="0" smtClean="0"/>
              <a:t>síly, jak vidíš na obrázku, </a:t>
            </a:r>
            <a:r>
              <a:rPr lang="cs-CZ" sz="2400" b="1" dirty="0" smtClean="0"/>
              <a:t>zarovnávají</a:t>
            </a:r>
            <a:r>
              <a:rPr lang="cs-CZ" sz="2400" dirty="0" smtClean="0"/>
              <a:t> zemský povrch.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3347" y="1124744"/>
            <a:ext cx="80190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1090863" y="3591635"/>
            <a:ext cx="4989095" cy="1349333"/>
          </a:xfrm>
          <a:custGeom>
            <a:avLst/>
            <a:gdLst>
              <a:gd name="connsiteX0" fmla="*/ 0 w 4989095"/>
              <a:gd name="connsiteY0" fmla="*/ 226386 h 1349333"/>
              <a:gd name="connsiteX1" fmla="*/ 545432 w 4989095"/>
              <a:gd name="connsiteY1" fmla="*/ 33881 h 1349333"/>
              <a:gd name="connsiteX2" fmla="*/ 1203158 w 4989095"/>
              <a:gd name="connsiteY2" fmla="*/ 162218 h 1349333"/>
              <a:gd name="connsiteX3" fmla="*/ 1700463 w 4989095"/>
              <a:gd name="connsiteY3" fmla="*/ 1797 h 1349333"/>
              <a:gd name="connsiteX4" fmla="*/ 2277979 w 4989095"/>
              <a:gd name="connsiteY4" fmla="*/ 290554 h 1349333"/>
              <a:gd name="connsiteX5" fmla="*/ 2743200 w 4989095"/>
              <a:gd name="connsiteY5" fmla="*/ 707649 h 1349333"/>
              <a:gd name="connsiteX6" fmla="*/ 2775284 w 4989095"/>
              <a:gd name="connsiteY6" fmla="*/ 691607 h 1349333"/>
              <a:gd name="connsiteX7" fmla="*/ 3320716 w 4989095"/>
              <a:gd name="connsiteY7" fmla="*/ 611397 h 1349333"/>
              <a:gd name="connsiteX8" fmla="*/ 3785937 w 4989095"/>
              <a:gd name="connsiteY8" fmla="*/ 723691 h 1349333"/>
              <a:gd name="connsiteX9" fmla="*/ 4203032 w 4989095"/>
              <a:gd name="connsiteY9" fmla="*/ 803902 h 1349333"/>
              <a:gd name="connsiteX10" fmla="*/ 4989095 w 4989095"/>
              <a:gd name="connsiteY10" fmla="*/ 1349333 h 1349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989095" h="1349333">
                <a:moveTo>
                  <a:pt x="0" y="226386"/>
                </a:moveTo>
                <a:cubicBezTo>
                  <a:pt x="172453" y="135481"/>
                  <a:pt x="344906" y="44576"/>
                  <a:pt x="545432" y="33881"/>
                </a:cubicBezTo>
                <a:cubicBezTo>
                  <a:pt x="745958" y="23186"/>
                  <a:pt x="1010653" y="167565"/>
                  <a:pt x="1203158" y="162218"/>
                </a:cubicBezTo>
                <a:cubicBezTo>
                  <a:pt x="1395663" y="156871"/>
                  <a:pt x="1521326" y="-19592"/>
                  <a:pt x="1700463" y="1797"/>
                </a:cubicBezTo>
                <a:cubicBezTo>
                  <a:pt x="1879600" y="23186"/>
                  <a:pt x="2104190" y="172912"/>
                  <a:pt x="2277979" y="290554"/>
                </a:cubicBezTo>
                <a:cubicBezTo>
                  <a:pt x="2451768" y="408196"/>
                  <a:pt x="2660316" y="640807"/>
                  <a:pt x="2743200" y="707649"/>
                </a:cubicBezTo>
                <a:cubicBezTo>
                  <a:pt x="2826084" y="774491"/>
                  <a:pt x="2679031" y="707649"/>
                  <a:pt x="2775284" y="691607"/>
                </a:cubicBezTo>
                <a:cubicBezTo>
                  <a:pt x="2871537" y="675565"/>
                  <a:pt x="3152274" y="606050"/>
                  <a:pt x="3320716" y="611397"/>
                </a:cubicBezTo>
                <a:cubicBezTo>
                  <a:pt x="3489158" y="616744"/>
                  <a:pt x="3638884" y="691607"/>
                  <a:pt x="3785937" y="723691"/>
                </a:cubicBezTo>
                <a:cubicBezTo>
                  <a:pt x="3932990" y="755775"/>
                  <a:pt x="4002506" y="699628"/>
                  <a:pt x="4203032" y="803902"/>
                </a:cubicBezTo>
                <a:cubicBezTo>
                  <a:pt x="4403558" y="908176"/>
                  <a:pt x="4989095" y="1349333"/>
                  <a:pt x="4989095" y="1349333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76256" y="645333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8555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65896E-6 C 0.00174 0.00115 0.00348 0.00277 0.00556 0.0037 C 0.0073 0.00462 0.00955 0.00439 0.01129 0.00555 C 0.01737 0.00925 0.01789 0.01225 0.02622 0.01503 C 0.0349 0.02358 0.04028 0.0215 0.04879 0.02636 C 0.05261 0.02867 0.05643 0.03144 0.06007 0.03375 C 0.06181 0.03491 0.06389 0.03468 0.06563 0.0356 C 0.07535 0.04138 0.08316 0.04901 0.09375 0.05271 C 0.09862 0.05734 0.10105 0.06196 0.10678 0.06589 C 0.11146 0.07306 0.11667 0.07815 0.12379 0.08277 C 0.12709 0.09271 0.12969 0.08763 0.13698 0.0941 C 0.14653 0.10266 0.15417 0.11167 0.16493 0.11861 C 0.1757 0.1341 0.16181 0.11653 0.17448 0.12601 C 0.17796 0.12878 0.18368 0.13572 0.18368 0.13572 C 0.18924 0.15075 0.18108 0.13179 0.19132 0.14497 C 0.19254 0.14659 0.19219 0.1489 0.19323 0.15075 C 0.19636 0.15699 0.19688 0.1563 0.20261 0.16 C 0.20521 0.16763 0.20921 0.17225 0.21372 0.17896 C 0.21476 0.18011 0.21893 0.18774 0.22136 0.18844 C 0.22622 0.18982 0.23125 0.18959 0.23629 0.19029 C 0.24323 0.1926 0.24618 0.19745 0.25313 0.19953 C 0.25747 0.2037 0.26042 0.20878 0.26441 0.21271 C 0.26598 0.21433 0.26806 0.21572 0.26997 0.21664 C 0.27188 0.21757 0.27587 0.21849 0.27587 0.21873 " pathEditMode="relative" rAng="0" ptsTypes="fffffffffffffffffffffffA">
                                      <p:cBhvr>
                                        <p:cTn id="1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785" y="109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489" t="10643" r="8904" b="55205"/>
          <a:stretch/>
        </p:blipFill>
        <p:spPr>
          <a:xfrm rot="10800000">
            <a:off x="107505" y="1036119"/>
            <a:ext cx="6696744" cy="501397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116632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Písečné přesypy v pouštích nebo na pobřeží nazýváme </a:t>
            </a:r>
            <a:r>
              <a:rPr lang="cs-CZ" sz="2000" b="1" dirty="0" smtClean="0"/>
              <a:t>duny.</a:t>
            </a:r>
          </a:p>
          <a:p>
            <a:r>
              <a:rPr lang="cs-CZ" sz="2000" b="1" dirty="0" smtClean="0"/>
              <a:t> </a:t>
            </a:r>
            <a:r>
              <a:rPr lang="cs-CZ" sz="2000" dirty="0" smtClean="0"/>
              <a:t>Jsou to </a:t>
            </a:r>
            <a:r>
              <a:rPr lang="cs-CZ" sz="2000" u="sng" dirty="0" smtClean="0"/>
              <a:t>pohyblivé</a:t>
            </a:r>
            <a:r>
              <a:rPr lang="cs-CZ" sz="2000" dirty="0" smtClean="0"/>
              <a:t> pahorky pohybující se ve </a:t>
            </a:r>
            <a:r>
              <a:rPr lang="cs-CZ" sz="2000" u="sng" dirty="0" smtClean="0"/>
              <a:t>směru větru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436096" y="623731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Poušť v Jižní Africe.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20272" y="1628800"/>
            <a:ext cx="212372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Víš, jak se nazývají písečné přesypy</a:t>
            </a:r>
          </a:p>
          <a:p>
            <a:r>
              <a:rPr lang="cs-CZ" sz="2000" dirty="0" smtClean="0"/>
              <a:t>v pouštích?</a:t>
            </a:r>
          </a:p>
          <a:p>
            <a:endParaRPr lang="cs-CZ" sz="2000" dirty="0" smtClean="0"/>
          </a:p>
          <a:p>
            <a:r>
              <a:rPr lang="cs-CZ" sz="2000" dirty="0" smtClean="0"/>
              <a:t>Jakým směrem se pohybují?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96207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04664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Víte, že největší </a:t>
            </a:r>
            <a:r>
              <a:rPr lang="cs-CZ" sz="2400" dirty="0" smtClean="0"/>
              <a:t>písečné </a:t>
            </a:r>
            <a:r>
              <a:rPr lang="cs-CZ" sz="2400" dirty="0"/>
              <a:t>přesypy byly nalezeny na </a:t>
            </a:r>
            <a:r>
              <a:rPr lang="cs-CZ" sz="2400" b="1" dirty="0" smtClean="0"/>
              <a:t>Sahaře</a:t>
            </a:r>
            <a:r>
              <a:rPr lang="cs-CZ" sz="2400" dirty="0" smtClean="0"/>
              <a:t> ve středním Alžírsku </a:t>
            </a:r>
            <a:r>
              <a:rPr lang="cs-CZ" sz="2400" dirty="0"/>
              <a:t>a dosahují poměrné výšky až </a:t>
            </a:r>
            <a:r>
              <a:rPr lang="cs-CZ" sz="2400" b="1" dirty="0" smtClean="0"/>
              <a:t>430</a:t>
            </a:r>
            <a:r>
              <a:rPr lang="cs-CZ" sz="2400" dirty="0" smtClean="0"/>
              <a:t> m a délky téměř</a:t>
            </a:r>
            <a:r>
              <a:rPr lang="cs-CZ" sz="2400" b="1" dirty="0" smtClean="0"/>
              <a:t> 5 </a:t>
            </a:r>
            <a:r>
              <a:rPr lang="cs-CZ" sz="2400" dirty="0" smtClean="0"/>
              <a:t>km?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0076" y="1916832"/>
            <a:ext cx="6003063" cy="4502297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9512" y="4077072"/>
            <a:ext cx="28803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Duny v Alžírsku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58052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Najdi tuto poušť v atlasu.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945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07095"/>
            <a:ext cx="8064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Působením </a:t>
            </a:r>
            <a:r>
              <a:rPr lang="cs-CZ" sz="2400" b="1" dirty="0" smtClean="0">
                <a:solidFill>
                  <a:srgbClr val="FF0000"/>
                </a:solidFill>
              </a:rPr>
              <a:t>vnitřních</a:t>
            </a:r>
            <a:r>
              <a:rPr lang="cs-CZ" sz="2400" dirty="0" smtClean="0"/>
              <a:t> geologických sil vznikají </a:t>
            </a:r>
            <a:r>
              <a:rPr lang="cs-CZ" sz="2400" b="1" dirty="0" smtClean="0"/>
              <a:t>pohoří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4388911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Vnější</a:t>
            </a:r>
            <a:r>
              <a:rPr lang="cs-CZ" sz="2400" dirty="0"/>
              <a:t> geologické síly tato </a:t>
            </a:r>
            <a:r>
              <a:rPr lang="cs-CZ" sz="2400" dirty="0" smtClean="0"/>
              <a:t>pohoří rozrušují a </a:t>
            </a:r>
            <a:r>
              <a:rPr lang="cs-CZ" sz="2400" b="1" dirty="0" smtClean="0"/>
              <a:t> zarovnávají</a:t>
            </a:r>
            <a:r>
              <a:rPr lang="cs-CZ" sz="2400" dirty="0"/>
              <a:t>.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244" t="54922" r="6808" b="22539"/>
          <a:stretch>
            <a:fillRect/>
          </a:stretch>
        </p:blipFill>
        <p:spPr bwMode="auto">
          <a:xfrm>
            <a:off x="539552" y="1628776"/>
            <a:ext cx="3710156" cy="1947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618" t="18370" r="5260" b="61279"/>
          <a:stretch>
            <a:fillRect/>
          </a:stretch>
        </p:blipFill>
        <p:spPr bwMode="auto">
          <a:xfrm>
            <a:off x="4870880" y="1628775"/>
            <a:ext cx="3422532" cy="19472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593" t="21712" r="16164" b="71020"/>
          <a:stretch/>
        </p:blipFill>
        <p:spPr>
          <a:xfrm rot="10800000">
            <a:off x="130982" y="5114364"/>
            <a:ext cx="7332186" cy="112294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171" t="34348" r="72881" b="56272"/>
          <a:stretch/>
        </p:blipFill>
        <p:spPr>
          <a:xfrm rot="10800000">
            <a:off x="7386724" y="5157192"/>
            <a:ext cx="1740217" cy="106961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23528" y="128826"/>
            <a:ext cx="85689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Vysvětli </a:t>
            </a:r>
            <a:r>
              <a:rPr lang="cs-CZ" sz="2000" b="1" dirty="0"/>
              <a:t>rozdí</a:t>
            </a:r>
            <a:r>
              <a:rPr lang="cs-CZ" sz="2000" dirty="0"/>
              <a:t>l mezi působením </a:t>
            </a:r>
            <a:r>
              <a:rPr lang="cs-CZ" sz="2000" b="1" dirty="0"/>
              <a:t>vnějších</a:t>
            </a:r>
            <a:r>
              <a:rPr lang="cs-CZ" sz="2000" dirty="0"/>
              <a:t> a </a:t>
            </a:r>
            <a:r>
              <a:rPr lang="cs-CZ" sz="2000" b="1" dirty="0"/>
              <a:t>vnitřních</a:t>
            </a:r>
            <a:r>
              <a:rPr lang="cs-CZ" sz="2000" dirty="0"/>
              <a:t> geologických sil. 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75826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1984772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Vysvětli, co je zvětrávání.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Které přírodní činitele rozrušují povrch Země?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Proč vítr působí nejvýrazněji v suchých oblastech?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/>
              <a:t>Jak nazýváme písečné přesypy a kde vznikají?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/>
              <a:t>Vysvětli rozdíl mezi působením vnějších a vnitřních geologických sil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539552" y="632882"/>
            <a:ext cx="820891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Zapamatovali jsme si?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63534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1"/>
          <p:cNvSpPr txBox="1">
            <a:spLocks noChangeArrowheads="1"/>
          </p:cNvSpPr>
          <p:nvPr/>
        </p:nvSpPr>
        <p:spPr bwMode="auto">
          <a:xfrm>
            <a:off x="684213" y="260350"/>
            <a:ext cx="41751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sz="2400" dirty="0"/>
              <a:t>Citace:</a:t>
            </a:r>
          </a:p>
        </p:txBody>
      </p:sp>
      <p:sp>
        <p:nvSpPr>
          <p:cNvPr id="22531" name="TextovéPole 2"/>
          <p:cNvSpPr txBox="1">
            <a:spLocks noChangeArrowheads="1"/>
          </p:cNvSpPr>
          <p:nvPr/>
        </p:nvSpPr>
        <p:spPr bwMode="auto">
          <a:xfrm>
            <a:off x="3419475" y="692696"/>
            <a:ext cx="57245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</p:txBody>
      </p:sp>
      <p:pic>
        <p:nvPicPr>
          <p:cNvPr id="22533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5618" t="18370" r="5260" b="61279"/>
          <a:stretch>
            <a:fillRect/>
          </a:stretch>
        </p:blipFill>
        <p:spPr bwMode="auto">
          <a:xfrm>
            <a:off x="539552" y="2708920"/>
            <a:ext cx="1646238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4" name="TextovéPole 6"/>
          <p:cNvSpPr txBox="1">
            <a:spLocks noChangeArrowheads="1"/>
          </p:cNvSpPr>
          <p:nvPr/>
        </p:nvSpPr>
        <p:spPr bwMode="auto">
          <a:xfrm>
            <a:off x="3563938" y="2348880"/>
            <a:ext cx="518477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  <a:p>
            <a:pPr eaLnBrk="1" hangingPunct="1"/>
            <a:endParaRPr lang="cs-CZ" altLang="cs-CZ" dirty="0"/>
          </a:p>
        </p:txBody>
      </p:sp>
      <p:pic>
        <p:nvPicPr>
          <p:cNvPr id="11" name="Obrázek 1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-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4244" t="54922" r="6808" b="22539"/>
          <a:stretch>
            <a:fillRect/>
          </a:stretch>
        </p:blipFill>
        <p:spPr bwMode="auto">
          <a:xfrm>
            <a:off x="562590" y="1000724"/>
            <a:ext cx="1699794" cy="892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866" y="4077072"/>
            <a:ext cx="1581924" cy="118644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563938" y="4077072"/>
            <a:ext cx="558006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DEVOUARD, Bertrand; DEVOUARD, Florence. </a:t>
            </a:r>
            <a:r>
              <a:rPr lang="cs-CZ" i="1" dirty="0"/>
              <a:t>Wikipedia.org</a:t>
            </a:r>
            <a:r>
              <a:rPr lang="cs-CZ" dirty="0"/>
              <a:t> [online]. [cit. 2.12.2013]. Dostupný na WWW: http://sk.wikipedia.org/wiki/S%C3%BAbor:Dunes.jpg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843808" y="5589240"/>
            <a:ext cx="568863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r>
              <a:rPr lang="cs-CZ" sz="2000" dirty="0"/>
              <a:t> 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2564904"/>
            <a:ext cx="554461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r>
              <a:rPr lang="cs-CZ" sz="2000" dirty="0"/>
              <a:t>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764704"/>
            <a:ext cx="54360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SCHULTZ, Christine. </a:t>
            </a:r>
            <a:r>
              <a:rPr lang="cs-CZ" i="1" dirty="0"/>
              <a:t>Wikipedia.org</a:t>
            </a:r>
            <a:r>
              <a:rPr lang="cs-CZ" dirty="0"/>
              <a:t> [online]. [cit. 2.12.2013]. Dostupný na WWW: http://cs.wikipedia.org/wiki/Soubor:Weisse_W%C3%BCste.jpg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707904" y="4005064"/>
            <a:ext cx="51125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/>
              <a:t>DEMEK, Jaromír; HORNÍK, Stanislav; HOFMANN, Eduard a kol. </a:t>
            </a:r>
            <a:r>
              <a:rPr lang="cs-CZ" altLang="cs-CZ" i="1" dirty="0"/>
              <a:t>Planeta Země pro základní školy</a:t>
            </a:r>
            <a:r>
              <a:rPr lang="cs-CZ" altLang="cs-CZ" dirty="0"/>
              <a:t>. Praha: SPN - pedagogické nakladatelství, 2007, ISBN 978-7235-362-0. </a:t>
            </a:r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015" t="14855" r="12757" b="54268"/>
          <a:stretch/>
        </p:blipFill>
        <p:spPr>
          <a:xfrm rot="10800000">
            <a:off x="387448" y="5482390"/>
            <a:ext cx="2024312" cy="10561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920" t="5959" r="25278" b="76959"/>
          <a:stretch/>
        </p:blipFill>
        <p:spPr>
          <a:xfrm rot="10800000">
            <a:off x="539552" y="4259404"/>
            <a:ext cx="1656184" cy="7956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240" y="804814"/>
            <a:ext cx="1554891" cy="116616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489" t="10643" r="8904" b="55205"/>
          <a:stretch/>
        </p:blipFill>
        <p:spPr>
          <a:xfrm rot="10800000">
            <a:off x="721482" y="2614363"/>
            <a:ext cx="1512168" cy="1132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815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3065" t="82435" r="9462" b="6455"/>
          <a:stretch/>
        </p:blipFill>
        <p:spPr>
          <a:xfrm rot="10800000">
            <a:off x="652199" y="3046377"/>
            <a:ext cx="2452963" cy="99817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535" t="82792" r="50505" b="6216"/>
          <a:stretch/>
        </p:blipFill>
        <p:spPr>
          <a:xfrm rot="10800000">
            <a:off x="765162" y="4653137"/>
            <a:ext cx="2260265" cy="8983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2568" t="55321" r="8583" b="20117"/>
          <a:stretch/>
        </p:blipFill>
        <p:spPr>
          <a:xfrm rot="10800000">
            <a:off x="666551" y="812616"/>
            <a:ext cx="1617445" cy="140356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30548" y="1052736"/>
            <a:ext cx="54059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635896" y="3068960"/>
            <a:ext cx="5400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  <a:p>
            <a:pPr eaLnBrk="1" hangingPunct="1"/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797152"/>
            <a:ext cx="5436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hangingPunct="1"/>
            <a:r>
              <a:rPr lang="cs-CZ" dirty="0"/>
              <a:t>BRYCHTOVÁ, Šárka; BRINKE, Josef. </a:t>
            </a:r>
            <a:r>
              <a:rPr lang="cs-CZ" i="1" dirty="0"/>
              <a:t>Planeta Země</a:t>
            </a:r>
            <a:r>
              <a:rPr lang="cs-CZ" dirty="0"/>
              <a:t>. Praha: Fortuna, 2001, ISBN 80-7168-475-9  </a:t>
            </a:r>
          </a:p>
        </p:txBody>
      </p:sp>
    </p:spTree>
    <p:extLst>
      <p:ext uri="{BB962C8B-B14F-4D97-AF65-F5344CB8AC3E}">
        <p14:creationId xmlns:p14="http://schemas.microsoft.com/office/powerpoint/2010/main" val="3523017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1496</TotalTime>
  <Words>737</Words>
  <Application>Microsoft Office PowerPoint</Application>
  <PresentationFormat>Předvádění na obrazovce (4:3)</PresentationFormat>
  <Paragraphs>81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*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*</dc:creator>
  <cp:lastModifiedBy>Šeneková Irena</cp:lastModifiedBy>
  <cp:revision>151</cp:revision>
  <dcterms:created xsi:type="dcterms:W3CDTF">2006-12-03T16:53:42Z</dcterms:created>
  <dcterms:modified xsi:type="dcterms:W3CDTF">2013-12-03T09:34:44Z</dcterms:modified>
</cp:coreProperties>
</file>