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diagrams/data15.xml" ContentType="application/vnd.openxmlformats-officedocument.drawingml.diagramData+xml"/>
  <Override PartName="/ppt/diagrams/layout15.xml" ContentType="application/vnd.openxmlformats-officedocument.drawingml.diagramLayout+xml"/>
  <Override PartName="/ppt/diagrams/quickStyle15.xml" ContentType="application/vnd.openxmlformats-officedocument.drawingml.diagramStyle+xml"/>
  <Override PartName="/ppt/diagrams/colors15.xml" ContentType="application/vnd.openxmlformats-officedocument.drawingml.diagramColors+xml"/>
  <Override PartName="/ppt/diagrams/drawing15.xml" ContentType="application/vnd.ms-office.drawingml.diagramDrawing+xml"/>
  <Override PartName="/ppt/diagrams/data16.xml" ContentType="application/vnd.openxmlformats-officedocument.drawingml.diagramData+xml"/>
  <Override PartName="/ppt/diagrams/layout16.xml" ContentType="application/vnd.openxmlformats-officedocument.drawingml.diagramLayout+xml"/>
  <Override PartName="/ppt/diagrams/quickStyle16.xml" ContentType="application/vnd.openxmlformats-officedocument.drawingml.diagramStyle+xml"/>
  <Override PartName="/ppt/diagrams/colors16.xml" ContentType="application/vnd.openxmlformats-officedocument.drawingml.diagramColors+xml"/>
  <Override PartName="/ppt/diagrams/drawing16.xml" ContentType="application/vnd.ms-office.drawingml.diagramDrawing+xml"/>
  <Override PartName="/ppt/diagrams/data17.xml" ContentType="application/vnd.openxmlformats-officedocument.drawingml.diagramData+xml"/>
  <Override PartName="/ppt/diagrams/layout17.xml" ContentType="application/vnd.openxmlformats-officedocument.drawingml.diagramLayout+xml"/>
  <Override PartName="/ppt/diagrams/quickStyle17.xml" ContentType="application/vnd.openxmlformats-officedocument.drawingml.diagramStyle+xml"/>
  <Override PartName="/ppt/diagrams/colors17.xml" ContentType="application/vnd.openxmlformats-officedocument.drawingml.diagramColors+xml"/>
  <Override PartName="/ppt/diagrams/drawing17.xml" ContentType="application/vnd.ms-office.drawingml.diagramDrawing+xml"/>
  <Override PartName="/ppt/diagrams/data18.xml" ContentType="application/vnd.openxmlformats-officedocument.drawingml.diagramData+xml"/>
  <Override PartName="/ppt/diagrams/layout18.xml" ContentType="application/vnd.openxmlformats-officedocument.drawingml.diagramLayout+xml"/>
  <Override PartName="/ppt/diagrams/quickStyle18.xml" ContentType="application/vnd.openxmlformats-officedocument.drawingml.diagramStyle+xml"/>
  <Override PartName="/ppt/diagrams/colors18.xml" ContentType="application/vnd.openxmlformats-officedocument.drawingml.diagramColors+xml"/>
  <Override PartName="/ppt/diagrams/drawing18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8" r:id="rId2"/>
    <p:sldId id="267" r:id="rId3"/>
    <p:sldId id="256" r:id="rId4"/>
    <p:sldId id="259" r:id="rId5"/>
    <p:sldId id="265" r:id="rId6"/>
    <p:sldId id="266" r:id="rId7"/>
    <p:sldId id="261" r:id="rId8"/>
    <p:sldId id="260" r:id="rId9"/>
    <p:sldId id="262" r:id="rId10"/>
    <p:sldId id="257" r:id="rId11"/>
    <p:sldId id="258" r:id="rId12"/>
    <p:sldId id="269" r:id="rId13"/>
    <p:sldId id="264" r:id="rId14"/>
    <p:sldId id="270" r:id="rId15"/>
    <p:sldId id="271" r:id="rId16"/>
    <p:sldId id="263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napVertSplitter="1" vertBarState="minimized" horzBarState="maximized">
    <p:restoredLeft sz="15588" autoAdjust="0"/>
    <p:restoredTop sz="94671" autoAdjust="0"/>
  </p:normalViewPr>
  <p:slideViewPr>
    <p:cSldViewPr>
      <p:cViewPr varScale="1">
        <p:scale>
          <a:sx n="70" d="100"/>
          <a:sy n="70" d="100"/>
        </p:scale>
        <p:origin x="-192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2_4">
  <dgm:title val=""/>
  <dgm:desc val=""/>
  <dgm:catLst>
    <dgm:cat type="accent2" pri="11400"/>
  </dgm:catLst>
  <dgm:styleLbl name="node0">
    <dgm:fillClrLst meth="cycle">
      <a:schemeClr val="accent2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2">
        <a:shade val="50000"/>
      </a:schemeClr>
      <a:schemeClr val="accent2">
        <a:tint val="4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2">
        <a:shade val="50000"/>
      </a:schemeClr>
      <a:schemeClr val="accent2">
        <a:tint val="45000"/>
      </a:schemeClr>
    </dgm:fillClrLst>
    <dgm:linClrLst meth="cycle">
      <a:schemeClr val="accent2">
        <a:shade val="50000"/>
      </a:schemeClr>
      <a:schemeClr val="accent2">
        <a:tint val="45000"/>
      </a:schemeClr>
    </dgm:linClrLst>
    <dgm:effectClrLst/>
    <dgm:txLinClrLst/>
    <dgm:txFillClrLst/>
    <dgm:txEffectClrLst/>
  </dgm:styleLbl>
  <dgm:styleLbl name="lnNode1">
    <dgm:fillClrLst meth="cycle">
      <a:schemeClr val="accent2">
        <a:shade val="50000"/>
      </a:schemeClr>
      <a:schemeClr val="accent2">
        <a:tint val="4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2">
        <a:shade val="80000"/>
        <a:alpha val="50000"/>
      </a:schemeClr>
      <a:schemeClr val="accent2">
        <a:tint val="45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2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2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55000"/>
      </a:schemeClr>
    </dgm:fillClrLst>
    <dgm:linClrLst meth="repeat">
      <a:schemeClr val="accent2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55000"/>
      </a:schemeClr>
    </dgm:fillClrLst>
    <dgm:linClrLst meth="repeat">
      <a:schemeClr val="accent2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55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4_4">
  <dgm:title val=""/>
  <dgm:desc val=""/>
  <dgm:catLst>
    <dgm:cat type="accent4" pri="11400"/>
  </dgm:catLst>
  <dgm:styleLbl name="node0">
    <dgm:fillClrLst meth="cycle">
      <a:schemeClr val="accent4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4">
        <a:shade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4">
        <a:shade val="50000"/>
      </a:schemeClr>
      <a:schemeClr val="accent4">
        <a:tint val="55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4">
        <a:shade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4">
        <a:shade val="80000"/>
        <a:alpha val="50000"/>
      </a:schemeClr>
      <a:schemeClr val="accent4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4">
        <a:shade val="90000"/>
      </a:schemeClr>
      <a:schemeClr val="accent4">
        <a:tint val="50000"/>
      </a:schemeClr>
    </dgm:fillClrLst>
    <dgm:linClrLst meth="cycle"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4">
        <a:shade val="90000"/>
      </a:schemeClr>
      <a:schemeClr val="accent4">
        <a:tint val="50000"/>
      </a:schemeClr>
    </dgm:fillClrLst>
    <dgm:linClrLst meth="cycle"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4">
        <a:shade val="90000"/>
      </a:schemeClr>
      <a:schemeClr val="accent4">
        <a:tint val="50000"/>
      </a:schemeClr>
    </dgm:fillClrLst>
    <dgm:linClrLst meth="cycle"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4">
        <a:shade val="90000"/>
      </a:schemeClr>
      <a:schemeClr val="accent4">
        <a:tint val="50000"/>
      </a:schemeClr>
    </dgm:fillClrLst>
    <dgm:linClrLst meth="cycle">
      <a:schemeClr val="accent4">
        <a:shade val="90000"/>
      </a:schemeClr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4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4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4">
        <a:tint val="90000"/>
      </a:schemeClr>
    </dgm:fillClrLst>
    <dgm:linClrLst meth="repeat">
      <a:schemeClr val="accent4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4">
        <a:tint val="5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4">
        <a:shade val="8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4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55000"/>
      </a:schemeClr>
    </dgm:fillClrLst>
    <dgm:linClrLst meth="repeat">
      <a:schemeClr val="accent4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55000"/>
      </a:schemeClr>
    </dgm:fillClrLst>
    <dgm:linClrLst meth="repeat">
      <a:schemeClr val="accent4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55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6_2">
  <dgm:title val=""/>
  <dgm:desc val=""/>
  <dgm:catLst>
    <dgm:cat type="accent6" pri="11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5_3">
  <dgm:title val=""/>
  <dgm:desc val=""/>
  <dgm:catLst>
    <dgm:cat type="accent5" pri="11300"/>
  </dgm:catLst>
  <dgm:styleLbl name="node0">
    <dgm:fillClrLst meth="repeat">
      <a:schemeClr val="accent5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>
        <a:shade val="80000"/>
      </a:schemeClr>
      <a:schemeClr val="accent5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>
        <a:shade val="80000"/>
      </a:schemeClr>
      <a:schemeClr val="accent5">
        <a:tint val="70000"/>
      </a:schemeClr>
    </dgm:fillClrLst>
    <dgm:linClrLst>
      <a:schemeClr val="accent5">
        <a:shade val="80000"/>
      </a:schemeClr>
      <a:schemeClr val="accent5">
        <a:tint val="70000"/>
      </a:schemeClr>
    </dgm:linClrLst>
    <dgm:effectClrLst/>
    <dgm:txLinClrLst/>
    <dgm:txFillClrLst/>
    <dgm:txEffectClrLst/>
  </dgm:styleLbl>
  <dgm:styleLbl name="lnNode1">
    <dgm:fillClrLst>
      <a:schemeClr val="accent5">
        <a:shade val="80000"/>
      </a:schemeClr>
      <a:schemeClr val="accent5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shade val="80000"/>
        <a:alpha val="50000"/>
      </a:schemeClr>
      <a:schemeClr val="accent5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>
        <a:shade val="90000"/>
      </a:schemeClr>
      <a:schemeClr val="accent5">
        <a:tint val="70000"/>
      </a:schemeClr>
    </dgm:fillClrLst>
    <dgm:linClrLst>
      <a:schemeClr val="accent5">
        <a:shade val="90000"/>
      </a:schemeClr>
      <a:schemeClr val="accent5">
        <a:tint val="70000"/>
      </a:schemeClr>
    </dgm:linClrLst>
    <dgm:effectClrLst/>
    <dgm:txLinClrLst/>
    <dgm:txFillClrLst/>
    <dgm:txEffectClrLst/>
  </dgm:styleLbl>
  <dgm:styleLbl name="fgSibTrans2D1">
    <dgm:fillClrLst>
      <a:schemeClr val="accent5">
        <a:shade val="90000"/>
      </a:schemeClr>
      <a:schemeClr val="accent5">
        <a:tint val="70000"/>
      </a:schemeClr>
    </dgm:fillClrLst>
    <dgm:linClrLst>
      <a:schemeClr val="accent5">
        <a:shade val="90000"/>
      </a:schemeClr>
      <a:schemeClr val="accent5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>
        <a:shade val="90000"/>
      </a:schemeClr>
      <a:schemeClr val="accent5">
        <a:tint val="70000"/>
      </a:schemeClr>
    </dgm:fillClrLst>
    <dgm:linClrLst>
      <a:schemeClr val="accent5">
        <a:shade val="90000"/>
      </a:schemeClr>
      <a:schemeClr val="accent5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5">
        <a:shade val="90000"/>
      </a:schemeClr>
      <a:schemeClr val="accent5">
        <a:tint val="70000"/>
      </a:schemeClr>
    </dgm:fillClrLst>
    <dgm:linClrLst>
      <a:schemeClr val="accent5">
        <a:shade val="90000"/>
      </a:schemeClr>
      <a:schemeClr val="accent5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5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>
        <a:tint val="90000"/>
      </a:schemeClr>
    </dgm:fillClrLst>
    <dgm:linClrLst meth="repeat">
      <a:schemeClr val="accent5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5">
        <a:tint val="70000"/>
      </a:schemeClr>
    </dgm:fillClrLst>
    <dgm:linClrLst meth="repeat">
      <a:schemeClr val="accent5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5">
        <a:tint val="5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>
        <a:shade val="8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>
        <a:tint val="99000"/>
      </a:schemeClr>
    </dgm:fillClrLst>
    <dgm:linClrLst meth="repeat">
      <a:schemeClr val="accent5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>
        <a:tint val="80000"/>
      </a:schemeClr>
    </dgm:fillClrLst>
    <dgm:linClrLst meth="repeat">
      <a:schemeClr val="accent5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70000"/>
      </a:schemeClr>
    </dgm:fillClrLst>
    <dgm:linClrLst meth="repeat">
      <a:schemeClr val="accent5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>
        <a:shade val="80000"/>
      </a:schemeClr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>
        <a:shade val="80000"/>
      </a:schemeClr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>
        <a:shade val="80000"/>
      </a:schemeClr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>
        <a:shade val="80000"/>
      </a:schemeClr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>
        <a:shade val="80000"/>
      </a:schemeClr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6_4">
  <dgm:title val=""/>
  <dgm:desc val=""/>
  <dgm:catLst>
    <dgm:cat type="accent6" pri="11400"/>
  </dgm:catLst>
  <dgm:styleLbl name="node0">
    <dgm:fillClrLst meth="cycle">
      <a:schemeClr val="accent6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6">
        <a:shade val="50000"/>
      </a:schemeClr>
      <a:schemeClr val="accent6">
        <a:tint val="55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/>
    <dgm:txEffectClrLst/>
  </dgm:styleLbl>
  <dgm:styleLbl name="node1">
    <dgm:fillClrLst meth="cycle">
      <a:schemeClr val="accent6">
        <a:shade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cycle">
      <a:schemeClr val="accent6">
        <a:shade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6">
        <a:shade val="80000"/>
        <a:alpha val="5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6">
        <a:shade val="90000"/>
      </a:schemeClr>
      <a:schemeClr val="accent6">
        <a:tint val="50000"/>
      </a:schemeClr>
    </dgm:fillClrLst>
    <dgm:linClrLst meth="cycle"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6">
        <a:shade val="90000"/>
      </a:schemeClr>
      <a:schemeClr val="accent6">
        <a:tint val="50000"/>
      </a:schemeClr>
    </dgm:fillClrLst>
    <dgm:linClrLst meth="cycle"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6">
        <a:shade val="90000"/>
      </a:schemeClr>
      <a:schemeClr val="accent6">
        <a:tint val="50000"/>
      </a:schemeClr>
    </dgm:fillClrLst>
    <dgm:linClrLst meth="cycle"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6">
        <a:shade val="90000"/>
      </a:schemeClr>
      <a:schemeClr val="accent6">
        <a:tint val="50000"/>
      </a:schemeClr>
    </dgm:fillClrLst>
    <dgm:linClrLst meth="cycle"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55000"/>
      </a:schemeClr>
    </dgm:fillClrLst>
    <dgm:linClrLst meth="repeat">
      <a:schemeClr val="accent6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55000"/>
      </a:schemeClr>
    </dgm:fillClrLst>
    <dgm:linClrLst meth="repeat">
      <a:schemeClr val="accent6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55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05/8/colors/accent1_5">
  <dgm:title val=""/>
  <dgm:desc val=""/>
  <dgm:catLst>
    <dgm:cat type="accent1" pri="11500"/>
  </dgm:catLst>
  <dgm:styleLbl name="node0">
    <dgm:fillClrLst meth="cycle">
      <a:schemeClr val="accent1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1">
        <a:alpha val="90000"/>
      </a:schemeClr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1">
        <a:alpha val="90000"/>
      </a:schemeClr>
      <a:schemeClr val="accent1">
        <a:alpha val="5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/>
    <dgm:txEffectClrLst/>
  </dgm:styleLbl>
  <dgm:styleLbl name="lnNode1">
    <dgm:fillClrLst>
      <a:schemeClr val="accent1">
        <a:shade val="90000"/>
      </a:schemeClr>
      <a:schemeClr val="accent1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1">
        <a:shade val="80000"/>
        <a:alpha val="50000"/>
      </a:schemeClr>
      <a:schemeClr val="accent1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  <a:alpha val="90000"/>
      </a:schemeClr>
      <a:schemeClr val="accent1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1">
        <a:alpha val="90000"/>
        <a:tint val="40000"/>
      </a:schemeClr>
      <a:schemeClr val="accent1">
        <a:alpha val="5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7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8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3C7A79E-5F42-47B8-9D07-6A2E2A94B3E6}" type="doc">
      <dgm:prSet loTypeId="urn:microsoft.com/office/officeart/2005/8/layout/vList2" loCatId="list" qsTypeId="urn:microsoft.com/office/officeart/2005/8/quickstyle/simple5" qsCatId="simple" csTypeId="urn:microsoft.com/office/officeart/2005/8/colors/accent1_2" csCatId="accent1"/>
      <dgm:spPr/>
      <dgm:t>
        <a:bodyPr/>
        <a:lstStyle/>
        <a:p>
          <a:endParaRPr lang="cs-CZ"/>
        </a:p>
      </dgm:t>
    </dgm:pt>
    <dgm:pt modelId="{40B3E8BB-FFF8-4FE3-A7E0-1EAE0C73EE41}">
      <dgm:prSet/>
      <dgm:spPr/>
      <dgm:t>
        <a:bodyPr/>
        <a:lstStyle/>
        <a:p>
          <a:pPr rtl="0"/>
          <a:r>
            <a:rPr lang="cs-CZ" smtClean="0"/>
            <a:t>Značení trojúhelníku:</a:t>
          </a:r>
          <a:endParaRPr lang="cs-CZ"/>
        </a:p>
      </dgm:t>
    </dgm:pt>
    <dgm:pt modelId="{315F03A9-B582-402A-831B-B9A41153451B}" type="parTrans" cxnId="{54468872-1572-4B37-BCAA-DDB32180189A}">
      <dgm:prSet/>
      <dgm:spPr/>
      <dgm:t>
        <a:bodyPr/>
        <a:lstStyle/>
        <a:p>
          <a:endParaRPr lang="cs-CZ"/>
        </a:p>
      </dgm:t>
    </dgm:pt>
    <dgm:pt modelId="{A3B95D8A-51F4-47AB-94E4-AC1086CD8829}" type="sibTrans" cxnId="{54468872-1572-4B37-BCAA-DDB32180189A}">
      <dgm:prSet/>
      <dgm:spPr/>
      <dgm:t>
        <a:bodyPr/>
        <a:lstStyle/>
        <a:p>
          <a:endParaRPr lang="cs-CZ"/>
        </a:p>
      </dgm:t>
    </dgm:pt>
    <dgm:pt modelId="{F6ABAD8D-CAAF-46FB-ACCF-A9D6AFA32189}" type="pres">
      <dgm:prSet presAssocID="{B3C7A79E-5F42-47B8-9D07-6A2E2A94B3E6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1062EB2A-9455-4358-BB77-83AD3C0F0184}" type="pres">
      <dgm:prSet presAssocID="{40B3E8BB-FFF8-4FE3-A7E0-1EAE0C73EE41}" presName="parentText" presStyleLbl="node1" presStyleIdx="0" presStyleCnt="1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4468872-1572-4B37-BCAA-DDB32180189A}" srcId="{B3C7A79E-5F42-47B8-9D07-6A2E2A94B3E6}" destId="{40B3E8BB-FFF8-4FE3-A7E0-1EAE0C73EE41}" srcOrd="0" destOrd="0" parTransId="{315F03A9-B582-402A-831B-B9A41153451B}" sibTransId="{A3B95D8A-51F4-47AB-94E4-AC1086CD8829}"/>
    <dgm:cxn modelId="{DA65D5D9-45EA-484C-A6F7-80043D4C5A56}" type="presOf" srcId="{40B3E8BB-FFF8-4FE3-A7E0-1EAE0C73EE41}" destId="{1062EB2A-9455-4358-BB77-83AD3C0F0184}" srcOrd="0" destOrd="0" presId="urn:microsoft.com/office/officeart/2005/8/layout/vList2"/>
    <dgm:cxn modelId="{9258CD43-21F8-406E-898E-EA9EE3D92A4E}" type="presOf" srcId="{B3C7A79E-5F42-47B8-9D07-6A2E2A94B3E6}" destId="{F6ABAD8D-CAAF-46FB-ACCF-A9D6AFA32189}" srcOrd="0" destOrd="0" presId="urn:microsoft.com/office/officeart/2005/8/layout/vList2"/>
    <dgm:cxn modelId="{C00AADB7-6ED5-43AB-B37B-2C8CC79688C3}" type="presParOf" srcId="{F6ABAD8D-CAAF-46FB-ACCF-A9D6AFA32189}" destId="{1062EB2A-9455-4358-BB77-83AD3C0F0184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886DF45-3932-45EE-A226-C4F918962486}" type="doc">
      <dgm:prSet loTypeId="urn:microsoft.com/office/officeart/2005/8/layout/vList2" loCatId="list" qsTypeId="urn:microsoft.com/office/officeart/2005/8/quickstyle/simple5" qsCatId="simple" csTypeId="urn:microsoft.com/office/officeart/2005/8/colors/colorful5" csCatId="colorful"/>
      <dgm:spPr/>
      <dgm:t>
        <a:bodyPr/>
        <a:lstStyle/>
        <a:p>
          <a:endParaRPr lang="cs-CZ"/>
        </a:p>
      </dgm:t>
    </dgm:pt>
    <dgm:pt modelId="{900F1A52-1B84-4D1D-ACB7-1F47FBBA68E3}">
      <dgm:prSet/>
      <dgm:spPr/>
      <dgm:t>
        <a:bodyPr/>
        <a:lstStyle/>
        <a:p>
          <a:pPr rtl="0"/>
          <a:r>
            <a:rPr lang="cs-CZ" smtClean="0"/>
            <a:t>Trojúhelníková nerovnost</a:t>
          </a:r>
          <a:endParaRPr lang="cs-CZ"/>
        </a:p>
      </dgm:t>
    </dgm:pt>
    <dgm:pt modelId="{734E0DCA-C0D9-4090-94FC-6B8E00DAB25A}" type="parTrans" cxnId="{524AEB0C-4BE6-4183-A371-7D67D6DC5548}">
      <dgm:prSet/>
      <dgm:spPr/>
      <dgm:t>
        <a:bodyPr/>
        <a:lstStyle/>
        <a:p>
          <a:endParaRPr lang="cs-CZ"/>
        </a:p>
      </dgm:t>
    </dgm:pt>
    <dgm:pt modelId="{D8D2EC91-355B-4626-AFC1-A4826E266C33}" type="sibTrans" cxnId="{524AEB0C-4BE6-4183-A371-7D67D6DC5548}">
      <dgm:prSet/>
      <dgm:spPr/>
      <dgm:t>
        <a:bodyPr/>
        <a:lstStyle/>
        <a:p>
          <a:endParaRPr lang="cs-CZ"/>
        </a:p>
      </dgm:t>
    </dgm:pt>
    <dgm:pt modelId="{7D054DCA-EC19-4B09-849A-9D8419E49B17}" type="pres">
      <dgm:prSet presAssocID="{D886DF45-3932-45EE-A226-C4F918962486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8E1496F0-F163-4B76-98AE-CC989BE37E7C}" type="pres">
      <dgm:prSet presAssocID="{900F1A52-1B84-4D1D-ACB7-1F47FBBA68E3}" presName="parentText" presStyleLbl="node1" presStyleIdx="0" presStyleCnt="1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BB982FF-EE73-44D5-BC48-D9F06E3365BE}" type="presOf" srcId="{D886DF45-3932-45EE-A226-C4F918962486}" destId="{7D054DCA-EC19-4B09-849A-9D8419E49B17}" srcOrd="0" destOrd="0" presId="urn:microsoft.com/office/officeart/2005/8/layout/vList2"/>
    <dgm:cxn modelId="{9EF44934-7E11-48AE-9CCF-2FAE3AB1FC27}" type="presOf" srcId="{900F1A52-1B84-4D1D-ACB7-1F47FBBA68E3}" destId="{8E1496F0-F163-4B76-98AE-CC989BE37E7C}" srcOrd="0" destOrd="0" presId="urn:microsoft.com/office/officeart/2005/8/layout/vList2"/>
    <dgm:cxn modelId="{524AEB0C-4BE6-4183-A371-7D67D6DC5548}" srcId="{D886DF45-3932-45EE-A226-C4F918962486}" destId="{900F1A52-1B84-4D1D-ACB7-1F47FBBA68E3}" srcOrd="0" destOrd="0" parTransId="{734E0DCA-C0D9-4090-94FC-6B8E00DAB25A}" sibTransId="{D8D2EC91-355B-4626-AFC1-A4826E266C33}"/>
    <dgm:cxn modelId="{A59F036E-E8FC-4F97-9290-DFAA426E130A}" type="presParOf" srcId="{7D054DCA-EC19-4B09-849A-9D8419E49B17}" destId="{8E1496F0-F163-4B76-98AE-CC989BE37E7C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DFC55D66-A098-469B-AD62-021BD1D2DB33}" type="doc">
      <dgm:prSet loTypeId="urn:microsoft.com/office/officeart/2005/8/layout/vList2" loCatId="list" qsTypeId="urn:microsoft.com/office/officeart/2005/8/quickstyle/simple5" qsCatId="simple" csTypeId="urn:microsoft.com/office/officeart/2005/8/colors/accent0_3" csCatId="mainScheme" phldr="1"/>
      <dgm:spPr/>
      <dgm:t>
        <a:bodyPr/>
        <a:lstStyle/>
        <a:p>
          <a:endParaRPr lang="cs-CZ"/>
        </a:p>
      </dgm:t>
    </dgm:pt>
    <dgm:pt modelId="{9A46133E-A287-4786-9E22-7C32AC519BF9}">
      <dgm:prSet/>
      <dgm:spPr/>
      <dgm:t>
        <a:bodyPr/>
        <a:lstStyle/>
        <a:p>
          <a:pPr rtl="0"/>
          <a:r>
            <a:rPr lang="cs-CZ" dirty="0" smtClean="0"/>
            <a:t>Součet dvou stran je vždy větší než strana třetí.</a:t>
          </a:r>
          <a:endParaRPr lang="cs-CZ" dirty="0"/>
        </a:p>
      </dgm:t>
    </dgm:pt>
    <dgm:pt modelId="{7FF212BC-4FDF-4A5E-9A97-C51AEC608212}" type="parTrans" cxnId="{FAC90C7C-B345-4F51-A5B2-EF7BB1DA4C7C}">
      <dgm:prSet/>
      <dgm:spPr/>
      <dgm:t>
        <a:bodyPr/>
        <a:lstStyle/>
        <a:p>
          <a:endParaRPr lang="cs-CZ"/>
        </a:p>
      </dgm:t>
    </dgm:pt>
    <dgm:pt modelId="{984AB271-C9F0-4802-B7B1-69FDDC72937E}" type="sibTrans" cxnId="{FAC90C7C-B345-4F51-A5B2-EF7BB1DA4C7C}">
      <dgm:prSet/>
      <dgm:spPr/>
      <dgm:t>
        <a:bodyPr/>
        <a:lstStyle/>
        <a:p>
          <a:endParaRPr lang="cs-CZ"/>
        </a:p>
      </dgm:t>
    </dgm:pt>
    <dgm:pt modelId="{72ABA685-D9FE-4711-9DD9-28AC60524D65}" type="pres">
      <dgm:prSet presAssocID="{DFC55D66-A098-469B-AD62-021BD1D2DB33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92D13ACD-4DF9-4761-88E1-3FAF4D8231F1}" type="pres">
      <dgm:prSet presAssocID="{9A46133E-A287-4786-9E22-7C32AC519BF9}" presName="parentText" presStyleLbl="node1" presStyleIdx="0" presStyleCnt="1" custScaleY="13794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4905F87-9911-45F4-9C79-7498720EFD42}" type="presOf" srcId="{DFC55D66-A098-469B-AD62-021BD1D2DB33}" destId="{72ABA685-D9FE-4711-9DD9-28AC60524D65}" srcOrd="0" destOrd="0" presId="urn:microsoft.com/office/officeart/2005/8/layout/vList2"/>
    <dgm:cxn modelId="{FAC90C7C-B345-4F51-A5B2-EF7BB1DA4C7C}" srcId="{DFC55D66-A098-469B-AD62-021BD1D2DB33}" destId="{9A46133E-A287-4786-9E22-7C32AC519BF9}" srcOrd="0" destOrd="0" parTransId="{7FF212BC-4FDF-4A5E-9A97-C51AEC608212}" sibTransId="{984AB271-C9F0-4802-B7B1-69FDDC72937E}"/>
    <dgm:cxn modelId="{716D5919-C85A-4280-9A9B-978E1A9D19E5}" type="presOf" srcId="{9A46133E-A287-4786-9E22-7C32AC519BF9}" destId="{92D13ACD-4DF9-4761-88E1-3FAF4D8231F1}" srcOrd="0" destOrd="0" presId="urn:microsoft.com/office/officeart/2005/8/layout/vList2"/>
    <dgm:cxn modelId="{7B78C13C-9920-4905-B11A-0DF76AAEF48D}" type="presParOf" srcId="{72ABA685-D9FE-4711-9DD9-28AC60524D65}" destId="{92D13ACD-4DF9-4761-88E1-3FAF4D8231F1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E38685AD-025B-4D5F-8AA4-A02C59349504}" type="doc">
      <dgm:prSet loTypeId="urn:microsoft.com/office/officeart/2005/8/layout/vList2" loCatId="list" qsTypeId="urn:microsoft.com/office/officeart/2005/8/quickstyle/simple1" qsCatId="simple" csTypeId="urn:microsoft.com/office/officeart/2005/8/colors/accent2_4" csCatId="accent2" phldr="1"/>
      <dgm:spPr/>
      <dgm:t>
        <a:bodyPr/>
        <a:lstStyle/>
        <a:p>
          <a:endParaRPr lang="cs-CZ"/>
        </a:p>
      </dgm:t>
    </dgm:pt>
    <dgm:pt modelId="{FFFD0EF2-BF49-4410-A7F9-27156103F2CD}">
      <dgm:prSet custT="1"/>
      <dgm:spPr/>
      <dgm:t>
        <a:bodyPr/>
        <a:lstStyle/>
        <a:p>
          <a:pPr rtl="0"/>
          <a:r>
            <a:rPr lang="cs-CZ" sz="2800" dirty="0" smtClean="0"/>
            <a:t>Součet všech tří vnitřních úhlů v trojúhelníku je 180°.</a:t>
          </a:r>
          <a:endParaRPr lang="cs-CZ" sz="2800" dirty="0"/>
        </a:p>
      </dgm:t>
    </dgm:pt>
    <dgm:pt modelId="{94F8210D-B077-4443-8D7B-A19B5C2FCE22}" type="parTrans" cxnId="{BB5EB939-B1A7-40E9-8267-DCC08085F26B}">
      <dgm:prSet/>
      <dgm:spPr/>
      <dgm:t>
        <a:bodyPr/>
        <a:lstStyle/>
        <a:p>
          <a:endParaRPr lang="cs-CZ"/>
        </a:p>
      </dgm:t>
    </dgm:pt>
    <dgm:pt modelId="{4A9FCF41-D53B-436E-AB8D-EA6C3B088CD2}" type="sibTrans" cxnId="{BB5EB939-B1A7-40E9-8267-DCC08085F26B}">
      <dgm:prSet/>
      <dgm:spPr/>
      <dgm:t>
        <a:bodyPr/>
        <a:lstStyle/>
        <a:p>
          <a:endParaRPr lang="cs-CZ"/>
        </a:p>
      </dgm:t>
    </dgm:pt>
    <dgm:pt modelId="{798D667C-463E-44AA-8621-F382DCA49AAF}" type="pres">
      <dgm:prSet presAssocID="{E38685AD-025B-4D5F-8AA4-A02C59349504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D0D7A4D-39A7-464C-B5CF-317C2D02EBE7}" type="pres">
      <dgm:prSet presAssocID="{FFFD0EF2-BF49-4410-A7F9-27156103F2CD}" presName="parentText" presStyleLbl="node1" presStyleIdx="0" presStyleCnt="1" custScaleY="217297" custLinFactY="-300000" custLinFactNeighborX="901" custLinFactNeighborY="-350770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17F1504-EFF0-4B6F-88C4-D2B5D3670851}" type="presOf" srcId="{E38685AD-025B-4D5F-8AA4-A02C59349504}" destId="{798D667C-463E-44AA-8621-F382DCA49AAF}" srcOrd="0" destOrd="0" presId="urn:microsoft.com/office/officeart/2005/8/layout/vList2"/>
    <dgm:cxn modelId="{BB5EB939-B1A7-40E9-8267-DCC08085F26B}" srcId="{E38685AD-025B-4D5F-8AA4-A02C59349504}" destId="{FFFD0EF2-BF49-4410-A7F9-27156103F2CD}" srcOrd="0" destOrd="0" parTransId="{94F8210D-B077-4443-8D7B-A19B5C2FCE22}" sibTransId="{4A9FCF41-D53B-436E-AB8D-EA6C3B088CD2}"/>
    <dgm:cxn modelId="{294830FB-6775-42E9-923D-3318905E5F54}" type="presOf" srcId="{FFFD0EF2-BF49-4410-A7F9-27156103F2CD}" destId="{BD0D7A4D-39A7-464C-B5CF-317C2D02EBE7}" srcOrd="0" destOrd="0" presId="urn:microsoft.com/office/officeart/2005/8/layout/vList2"/>
    <dgm:cxn modelId="{7B817E38-22A0-4F4C-9DA7-8BEE0A548967}" type="presParOf" srcId="{798D667C-463E-44AA-8621-F382DCA49AAF}" destId="{BD0D7A4D-39A7-464C-B5CF-317C2D02EBE7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A4B2EFDD-8171-4FE1-BBE7-A64D47663EEA}" type="doc">
      <dgm:prSet loTypeId="urn:microsoft.com/office/officeart/2005/8/layout/vList2" loCatId="list" qsTypeId="urn:microsoft.com/office/officeart/2005/8/quickstyle/simple3" qsCatId="simple" csTypeId="urn:microsoft.com/office/officeart/2005/8/colors/accent4_4" csCatId="accent4" phldr="1"/>
      <dgm:spPr/>
      <dgm:t>
        <a:bodyPr/>
        <a:lstStyle/>
        <a:p>
          <a:endParaRPr lang="cs-CZ"/>
        </a:p>
      </dgm:t>
    </dgm:pt>
    <dgm:pt modelId="{A8C7E671-7EEE-4D3B-AEC2-AB994716B398}">
      <dgm:prSet/>
      <dgm:spPr/>
      <dgm:t>
        <a:bodyPr/>
        <a:lstStyle/>
        <a:p>
          <a:pPr rtl="0"/>
          <a:r>
            <a:rPr lang="el-GR" smtClean="0"/>
            <a:t>α</a:t>
          </a:r>
          <a:r>
            <a:rPr lang="cs-CZ" smtClean="0"/>
            <a:t> + </a:t>
          </a:r>
          <a:r>
            <a:rPr lang="el-GR" smtClean="0"/>
            <a:t>β</a:t>
          </a:r>
          <a:r>
            <a:rPr lang="cs-CZ" smtClean="0"/>
            <a:t> + </a:t>
          </a:r>
          <a:r>
            <a:rPr lang="el-GR" smtClean="0"/>
            <a:t>γ</a:t>
          </a:r>
          <a:r>
            <a:rPr lang="cs-CZ" smtClean="0"/>
            <a:t> = 180°</a:t>
          </a:r>
          <a:endParaRPr lang="cs-CZ"/>
        </a:p>
      </dgm:t>
    </dgm:pt>
    <dgm:pt modelId="{230FF1C9-48B7-4B5E-9250-F0C4BEF2C3A7}" type="parTrans" cxnId="{F5DA3348-F579-4827-A56D-6804E3FAF287}">
      <dgm:prSet/>
      <dgm:spPr/>
      <dgm:t>
        <a:bodyPr/>
        <a:lstStyle/>
        <a:p>
          <a:endParaRPr lang="cs-CZ"/>
        </a:p>
      </dgm:t>
    </dgm:pt>
    <dgm:pt modelId="{F7E6B696-DED3-4C6F-A126-0588E1F38E72}" type="sibTrans" cxnId="{F5DA3348-F579-4827-A56D-6804E3FAF287}">
      <dgm:prSet/>
      <dgm:spPr/>
      <dgm:t>
        <a:bodyPr/>
        <a:lstStyle/>
        <a:p>
          <a:endParaRPr lang="cs-CZ"/>
        </a:p>
      </dgm:t>
    </dgm:pt>
    <dgm:pt modelId="{9F1C0740-857D-4C90-A2DD-D4DC7EEEE722}" type="pres">
      <dgm:prSet presAssocID="{A4B2EFDD-8171-4FE1-BBE7-A64D47663EEA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FE24C18-A4A5-4CBB-B22B-3C05B9740493}" type="pres">
      <dgm:prSet presAssocID="{A8C7E671-7EEE-4D3B-AEC2-AB994716B398}" presName="parentText" presStyleLbl="node1" presStyleIdx="0" presStyleCnt="1" custScaleY="106475" custLinFactNeighborX="3010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B7AC41E-21B4-4C80-A01F-398EA129D168}" type="presOf" srcId="{A4B2EFDD-8171-4FE1-BBE7-A64D47663EEA}" destId="{9F1C0740-857D-4C90-A2DD-D4DC7EEEE722}" srcOrd="0" destOrd="0" presId="urn:microsoft.com/office/officeart/2005/8/layout/vList2"/>
    <dgm:cxn modelId="{F5DA3348-F579-4827-A56D-6804E3FAF287}" srcId="{A4B2EFDD-8171-4FE1-BBE7-A64D47663EEA}" destId="{A8C7E671-7EEE-4D3B-AEC2-AB994716B398}" srcOrd="0" destOrd="0" parTransId="{230FF1C9-48B7-4B5E-9250-F0C4BEF2C3A7}" sibTransId="{F7E6B696-DED3-4C6F-A126-0588E1F38E72}"/>
    <dgm:cxn modelId="{09952664-56D7-4B33-978C-89C76DD37FF0}" type="presOf" srcId="{A8C7E671-7EEE-4D3B-AEC2-AB994716B398}" destId="{3FE24C18-A4A5-4CBB-B22B-3C05B9740493}" srcOrd="0" destOrd="0" presId="urn:microsoft.com/office/officeart/2005/8/layout/vList2"/>
    <dgm:cxn modelId="{9D0FB6B7-FA4E-48FB-BE07-DE41A88C008B}" type="presParOf" srcId="{9F1C0740-857D-4C90-A2DD-D4DC7EEEE722}" destId="{3FE24C18-A4A5-4CBB-B22B-3C05B9740493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DD1E25CB-7655-4466-A393-CF6D7F116D46}" type="doc">
      <dgm:prSet loTypeId="urn:microsoft.com/office/officeart/2005/8/layout/vList2" loCatId="list" qsTypeId="urn:microsoft.com/office/officeart/2005/8/quickstyle/simple5" qsCatId="simple" csTypeId="urn:microsoft.com/office/officeart/2005/8/colors/accent6_2" csCatId="accent6"/>
      <dgm:spPr/>
      <dgm:t>
        <a:bodyPr/>
        <a:lstStyle/>
        <a:p>
          <a:endParaRPr lang="cs-CZ"/>
        </a:p>
      </dgm:t>
    </dgm:pt>
    <dgm:pt modelId="{E454F749-3842-4144-806A-463CE573EA23}">
      <dgm:prSet custT="1"/>
      <dgm:spPr/>
      <dgm:t>
        <a:bodyPr/>
        <a:lstStyle/>
        <a:p>
          <a:pPr rtl="0"/>
          <a:r>
            <a:rPr lang="cs-CZ" sz="2800" dirty="0" smtClean="0"/>
            <a:t>Ostroúhlý trojúhelník.</a:t>
          </a:r>
          <a:endParaRPr lang="cs-CZ" sz="2800" dirty="0"/>
        </a:p>
      </dgm:t>
    </dgm:pt>
    <dgm:pt modelId="{18E3D0CF-AB51-4694-8266-E7DF32651980}" type="parTrans" cxnId="{DD69F076-C294-4E5C-9C20-F1E5960D8ED2}">
      <dgm:prSet/>
      <dgm:spPr/>
      <dgm:t>
        <a:bodyPr/>
        <a:lstStyle/>
        <a:p>
          <a:endParaRPr lang="cs-CZ"/>
        </a:p>
      </dgm:t>
    </dgm:pt>
    <dgm:pt modelId="{EF2B55C2-2071-4D13-A8C6-EB39F0604089}" type="sibTrans" cxnId="{DD69F076-C294-4E5C-9C20-F1E5960D8ED2}">
      <dgm:prSet/>
      <dgm:spPr/>
      <dgm:t>
        <a:bodyPr/>
        <a:lstStyle/>
        <a:p>
          <a:endParaRPr lang="cs-CZ"/>
        </a:p>
      </dgm:t>
    </dgm:pt>
    <dgm:pt modelId="{AEAB2151-4702-4A67-A390-346E8FF82D64}" type="pres">
      <dgm:prSet presAssocID="{DD1E25CB-7655-4466-A393-CF6D7F116D46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947EECEE-7873-4948-BB1A-4DFB6D4C3455}" type="pres">
      <dgm:prSet presAssocID="{E454F749-3842-4144-806A-463CE573EA23}" presName="parentText" presStyleLbl="node1" presStyleIdx="0" presStyleCnt="1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6EAFF04-168E-45DA-A075-2EAD8E1E73D7}" type="presOf" srcId="{E454F749-3842-4144-806A-463CE573EA23}" destId="{947EECEE-7873-4948-BB1A-4DFB6D4C3455}" srcOrd="0" destOrd="0" presId="urn:microsoft.com/office/officeart/2005/8/layout/vList2"/>
    <dgm:cxn modelId="{DD69F076-C294-4E5C-9C20-F1E5960D8ED2}" srcId="{DD1E25CB-7655-4466-A393-CF6D7F116D46}" destId="{E454F749-3842-4144-806A-463CE573EA23}" srcOrd="0" destOrd="0" parTransId="{18E3D0CF-AB51-4694-8266-E7DF32651980}" sibTransId="{EF2B55C2-2071-4D13-A8C6-EB39F0604089}"/>
    <dgm:cxn modelId="{A6AAF152-A390-48DD-B9C5-5AFB9180DBAC}" type="presOf" srcId="{DD1E25CB-7655-4466-A393-CF6D7F116D46}" destId="{AEAB2151-4702-4A67-A390-346E8FF82D64}" srcOrd="0" destOrd="0" presId="urn:microsoft.com/office/officeart/2005/8/layout/vList2"/>
    <dgm:cxn modelId="{4D2699A5-95CA-42E8-A6F9-F2AA152A3342}" type="presParOf" srcId="{AEAB2151-4702-4A67-A390-346E8FF82D64}" destId="{947EECEE-7873-4948-BB1A-4DFB6D4C3455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47D2B9C5-A7C5-4F6C-976B-423E42B58900}" type="doc">
      <dgm:prSet loTypeId="urn:microsoft.com/office/officeart/2005/8/layout/vList2" loCatId="list" qsTypeId="urn:microsoft.com/office/officeart/2005/8/quickstyle/simple5" qsCatId="simple" csTypeId="urn:microsoft.com/office/officeart/2005/8/colors/accent5_3" csCatId="accent5"/>
      <dgm:spPr/>
      <dgm:t>
        <a:bodyPr/>
        <a:lstStyle/>
        <a:p>
          <a:endParaRPr lang="cs-CZ"/>
        </a:p>
      </dgm:t>
    </dgm:pt>
    <dgm:pt modelId="{4A9292D7-C747-46B6-B559-AC6D0EE60E45}">
      <dgm:prSet custT="1"/>
      <dgm:spPr/>
      <dgm:t>
        <a:bodyPr/>
        <a:lstStyle/>
        <a:p>
          <a:pPr rtl="0"/>
          <a:r>
            <a:rPr lang="cs-CZ" sz="2800" dirty="0" smtClean="0"/>
            <a:t>Všechny úhly jsou menší než  90.̊  </a:t>
          </a:r>
          <a:endParaRPr lang="cs-CZ" sz="2800" dirty="0"/>
        </a:p>
      </dgm:t>
    </dgm:pt>
    <dgm:pt modelId="{E025E038-44E0-4D35-B57B-890220AC04F6}" type="parTrans" cxnId="{679C295A-3E4A-4F47-A0C6-59D5E556F5B8}">
      <dgm:prSet/>
      <dgm:spPr/>
      <dgm:t>
        <a:bodyPr/>
        <a:lstStyle/>
        <a:p>
          <a:endParaRPr lang="cs-CZ"/>
        </a:p>
      </dgm:t>
    </dgm:pt>
    <dgm:pt modelId="{A4388B65-3EC9-40E8-B3A2-83C5809DE71B}" type="sibTrans" cxnId="{679C295A-3E4A-4F47-A0C6-59D5E556F5B8}">
      <dgm:prSet/>
      <dgm:spPr/>
      <dgm:t>
        <a:bodyPr/>
        <a:lstStyle/>
        <a:p>
          <a:endParaRPr lang="cs-CZ"/>
        </a:p>
      </dgm:t>
    </dgm:pt>
    <dgm:pt modelId="{3DF7966C-D32B-421B-85F6-14A647C3264D}" type="pres">
      <dgm:prSet presAssocID="{47D2B9C5-A7C5-4F6C-976B-423E42B58900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6A27D-42D2-4491-AB75-BC7F9975C937}" type="pres">
      <dgm:prSet presAssocID="{4A9292D7-C747-46B6-B559-AC6D0EE60E45}" presName="parentText" presStyleLbl="node1" presStyleIdx="0" presStyleCnt="1" custLinFactY="100000" custLinFactNeighborY="10653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D3DEBFB-97ED-4AD4-BFDF-5470F592D7DD}" type="presOf" srcId="{4A9292D7-C747-46B6-B559-AC6D0EE60E45}" destId="{3576A27D-42D2-4491-AB75-BC7F9975C937}" srcOrd="0" destOrd="0" presId="urn:microsoft.com/office/officeart/2005/8/layout/vList2"/>
    <dgm:cxn modelId="{9C3E8D82-0F5B-42BA-8A32-64C8FE339BF1}" type="presOf" srcId="{47D2B9C5-A7C5-4F6C-976B-423E42B58900}" destId="{3DF7966C-D32B-421B-85F6-14A647C3264D}" srcOrd="0" destOrd="0" presId="urn:microsoft.com/office/officeart/2005/8/layout/vList2"/>
    <dgm:cxn modelId="{679C295A-3E4A-4F47-A0C6-59D5E556F5B8}" srcId="{47D2B9C5-A7C5-4F6C-976B-423E42B58900}" destId="{4A9292D7-C747-46B6-B559-AC6D0EE60E45}" srcOrd="0" destOrd="0" parTransId="{E025E038-44E0-4D35-B57B-890220AC04F6}" sibTransId="{A4388B65-3EC9-40E8-B3A2-83C5809DE71B}"/>
    <dgm:cxn modelId="{A64AC749-B709-4DF7-B665-D1D82D66E7CA}" type="presParOf" srcId="{3DF7966C-D32B-421B-85F6-14A647C3264D}" destId="{3576A27D-42D2-4491-AB75-BC7F9975C937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8A65547C-5179-4C07-9973-850605BC5F59}" type="doc">
      <dgm:prSet loTypeId="urn:microsoft.com/office/officeart/2005/8/layout/vList2" loCatId="list" qsTypeId="urn:microsoft.com/office/officeart/2005/8/quickstyle/simple5" qsCatId="simple" csTypeId="urn:microsoft.com/office/officeart/2005/8/colors/colorful5" csCatId="colorful" phldr="1"/>
      <dgm:spPr/>
      <dgm:t>
        <a:bodyPr/>
        <a:lstStyle/>
        <a:p>
          <a:endParaRPr lang="cs-CZ"/>
        </a:p>
      </dgm:t>
    </dgm:pt>
    <dgm:pt modelId="{2976DEDC-BA12-4A52-8B9A-6F700E9795FA}">
      <dgm:prSet custT="1"/>
      <dgm:spPr/>
      <dgm:t>
        <a:bodyPr/>
        <a:lstStyle/>
        <a:p>
          <a:pPr rtl="0"/>
          <a:r>
            <a:rPr lang="cs-CZ" sz="2800" dirty="0" smtClean="0"/>
            <a:t>Pravoúhlý trojúhelník</a:t>
          </a:r>
          <a:endParaRPr lang="cs-CZ" sz="2800" dirty="0"/>
        </a:p>
      </dgm:t>
    </dgm:pt>
    <dgm:pt modelId="{669370E8-A770-4961-A3C4-7B10D1CE1828}" type="parTrans" cxnId="{2DAA6577-EF01-4498-9F20-2041E2EA56DB}">
      <dgm:prSet/>
      <dgm:spPr/>
      <dgm:t>
        <a:bodyPr/>
        <a:lstStyle/>
        <a:p>
          <a:endParaRPr lang="cs-CZ"/>
        </a:p>
      </dgm:t>
    </dgm:pt>
    <dgm:pt modelId="{50F66EB0-BECC-40DB-9087-DC8C27DA53E4}" type="sibTrans" cxnId="{2DAA6577-EF01-4498-9F20-2041E2EA56DB}">
      <dgm:prSet/>
      <dgm:spPr/>
      <dgm:t>
        <a:bodyPr/>
        <a:lstStyle/>
        <a:p>
          <a:endParaRPr lang="cs-CZ"/>
        </a:p>
      </dgm:t>
    </dgm:pt>
    <dgm:pt modelId="{AD838989-4918-4E6C-9708-D132449A93A6}" type="pres">
      <dgm:prSet presAssocID="{8A65547C-5179-4C07-9973-850605BC5F59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AEA5B2F-89EB-46D9-B7B4-D07C231CD321}" type="pres">
      <dgm:prSet presAssocID="{2976DEDC-BA12-4A52-8B9A-6F700E9795FA}" presName="parentText" presStyleLbl="node1" presStyleIdx="0" presStyleCnt="1" custScaleX="86810" custLinFactNeighborX="8110" custLinFactNeighborY="-10078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EC4CF1E-49A2-49FA-AC1B-FDC979FA75D1}" type="presOf" srcId="{2976DEDC-BA12-4A52-8B9A-6F700E9795FA}" destId="{DAEA5B2F-89EB-46D9-B7B4-D07C231CD321}" srcOrd="0" destOrd="0" presId="urn:microsoft.com/office/officeart/2005/8/layout/vList2"/>
    <dgm:cxn modelId="{2DAA6577-EF01-4498-9F20-2041E2EA56DB}" srcId="{8A65547C-5179-4C07-9973-850605BC5F59}" destId="{2976DEDC-BA12-4A52-8B9A-6F700E9795FA}" srcOrd="0" destOrd="0" parTransId="{669370E8-A770-4961-A3C4-7B10D1CE1828}" sibTransId="{50F66EB0-BECC-40DB-9087-DC8C27DA53E4}"/>
    <dgm:cxn modelId="{49494DB2-34D1-41A6-8DA1-990725DA664F}" type="presOf" srcId="{8A65547C-5179-4C07-9973-850605BC5F59}" destId="{AD838989-4918-4E6C-9708-D132449A93A6}" srcOrd="0" destOrd="0" presId="urn:microsoft.com/office/officeart/2005/8/layout/vList2"/>
    <dgm:cxn modelId="{45E1D0BC-9D84-450D-AC41-BAD990CD8A6B}" type="presParOf" srcId="{AD838989-4918-4E6C-9708-D132449A93A6}" destId="{DAEA5B2F-89EB-46D9-B7B4-D07C231CD321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BF4EE1A6-4473-4C36-9F06-1492085300B1}" type="doc">
      <dgm:prSet loTypeId="urn:microsoft.com/office/officeart/2005/8/layout/vList2" loCatId="list" qsTypeId="urn:microsoft.com/office/officeart/2005/8/quickstyle/simple5" qsCatId="simple" csTypeId="urn:microsoft.com/office/officeart/2005/8/colors/accent6_4" csCatId="accent6" phldr="1"/>
      <dgm:spPr/>
      <dgm:t>
        <a:bodyPr/>
        <a:lstStyle/>
        <a:p>
          <a:endParaRPr lang="cs-CZ"/>
        </a:p>
      </dgm:t>
    </dgm:pt>
    <dgm:pt modelId="{07348182-DD6B-4900-BB67-33BCC5A5DE72}">
      <dgm:prSet custT="1"/>
      <dgm:spPr/>
      <dgm:t>
        <a:bodyPr/>
        <a:lstStyle/>
        <a:p>
          <a:pPr rtl="0"/>
          <a:r>
            <a:rPr lang="cs-CZ" sz="2800" dirty="0" smtClean="0"/>
            <a:t>Jeden pravý (90°) úhel.</a:t>
          </a:r>
          <a:endParaRPr lang="cs-CZ" sz="2800" dirty="0"/>
        </a:p>
      </dgm:t>
    </dgm:pt>
    <dgm:pt modelId="{8A9362FD-21AB-467C-92B2-C9C4DC4DB42F}" type="parTrans" cxnId="{A877D2A8-80A1-46FB-A18F-663B2A82075C}">
      <dgm:prSet/>
      <dgm:spPr/>
      <dgm:t>
        <a:bodyPr/>
        <a:lstStyle/>
        <a:p>
          <a:endParaRPr lang="cs-CZ"/>
        </a:p>
      </dgm:t>
    </dgm:pt>
    <dgm:pt modelId="{13AC645C-312E-4D38-AA3D-C6152C425D0C}" type="sibTrans" cxnId="{A877D2A8-80A1-46FB-A18F-663B2A82075C}">
      <dgm:prSet/>
      <dgm:spPr/>
      <dgm:t>
        <a:bodyPr/>
        <a:lstStyle/>
        <a:p>
          <a:endParaRPr lang="cs-CZ"/>
        </a:p>
      </dgm:t>
    </dgm:pt>
    <dgm:pt modelId="{6B9A19C0-6D8F-47B0-A364-618AB7500778}" type="pres">
      <dgm:prSet presAssocID="{BF4EE1A6-4473-4C36-9F06-1492085300B1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507E231-87BA-4A11-9F29-EA6FE271E0AA}" type="pres">
      <dgm:prSet presAssocID="{07348182-DD6B-4900-BB67-33BCC5A5DE72}" presName="parentText" presStyleLbl="node1" presStyleIdx="0" presStyleCnt="1" custScaleY="170390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877D2A8-80A1-46FB-A18F-663B2A82075C}" srcId="{BF4EE1A6-4473-4C36-9F06-1492085300B1}" destId="{07348182-DD6B-4900-BB67-33BCC5A5DE72}" srcOrd="0" destOrd="0" parTransId="{8A9362FD-21AB-467C-92B2-C9C4DC4DB42F}" sibTransId="{13AC645C-312E-4D38-AA3D-C6152C425D0C}"/>
    <dgm:cxn modelId="{46222E3B-5DBB-4107-A34D-9F9B9C4ED755}" type="presOf" srcId="{BF4EE1A6-4473-4C36-9F06-1492085300B1}" destId="{6B9A19C0-6D8F-47B0-A364-618AB7500778}" srcOrd="0" destOrd="0" presId="urn:microsoft.com/office/officeart/2005/8/layout/vList2"/>
    <dgm:cxn modelId="{9E8CEA6B-3CC7-4A49-ABE5-2BFEC13FC9BF}" type="presOf" srcId="{07348182-DD6B-4900-BB67-33BCC5A5DE72}" destId="{7507E231-87BA-4A11-9F29-EA6FE271E0AA}" srcOrd="0" destOrd="0" presId="urn:microsoft.com/office/officeart/2005/8/layout/vList2"/>
    <dgm:cxn modelId="{99AB923A-E4B0-46DB-99EC-8325DCD325F7}" type="presParOf" srcId="{6B9A19C0-6D8F-47B0-A364-618AB7500778}" destId="{7507E231-87BA-4A11-9F29-EA6FE271E0AA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56E74BFA-376C-4D89-BF54-F79428D50AB6}" type="doc">
      <dgm:prSet loTypeId="urn:microsoft.com/office/officeart/2005/8/layout/vList2" loCatId="list" qsTypeId="urn:microsoft.com/office/officeart/2005/8/quickstyle/simple5" qsCatId="simple" csTypeId="urn:microsoft.com/office/officeart/2005/8/colors/accent1_4" csCatId="accent1"/>
      <dgm:spPr/>
      <dgm:t>
        <a:bodyPr/>
        <a:lstStyle/>
        <a:p>
          <a:endParaRPr lang="cs-CZ"/>
        </a:p>
      </dgm:t>
    </dgm:pt>
    <dgm:pt modelId="{A152285F-1016-4D9F-BE5B-9A1C603A4DE5}">
      <dgm:prSet custT="1"/>
      <dgm:spPr/>
      <dgm:t>
        <a:bodyPr/>
        <a:lstStyle/>
        <a:p>
          <a:pPr rtl="0"/>
          <a:r>
            <a:rPr lang="cs-CZ" sz="2800" dirty="0" smtClean="0"/>
            <a:t>Tupoúhlý trojúhelník</a:t>
          </a:r>
          <a:endParaRPr lang="cs-CZ" sz="2800" dirty="0"/>
        </a:p>
      </dgm:t>
    </dgm:pt>
    <dgm:pt modelId="{D33509D6-E7FA-4BF0-9E8C-CE7DC68DAEBE}" type="parTrans" cxnId="{F4138281-19C5-47A2-9104-A9064316B52B}">
      <dgm:prSet/>
      <dgm:spPr/>
      <dgm:t>
        <a:bodyPr/>
        <a:lstStyle/>
        <a:p>
          <a:endParaRPr lang="cs-CZ"/>
        </a:p>
      </dgm:t>
    </dgm:pt>
    <dgm:pt modelId="{41AF7914-3705-40DB-89C2-D8643F7C2DEB}" type="sibTrans" cxnId="{F4138281-19C5-47A2-9104-A9064316B52B}">
      <dgm:prSet/>
      <dgm:spPr/>
      <dgm:t>
        <a:bodyPr/>
        <a:lstStyle/>
        <a:p>
          <a:endParaRPr lang="cs-CZ"/>
        </a:p>
      </dgm:t>
    </dgm:pt>
    <dgm:pt modelId="{03DA65D1-FA9C-44FE-94D0-167BCEC50DA6}" type="pres">
      <dgm:prSet presAssocID="{56E74BFA-376C-4D89-BF54-F79428D50AB6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26929A8-568C-4312-BF18-BCE45992F289}" type="pres">
      <dgm:prSet presAssocID="{A152285F-1016-4D9F-BE5B-9A1C603A4DE5}" presName="parentText" presStyleLbl="node1" presStyleIdx="0" presStyleCnt="1" custLinFactNeighborX="-4839" custLinFactNeighborY="-55114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4138281-19C5-47A2-9104-A9064316B52B}" srcId="{56E74BFA-376C-4D89-BF54-F79428D50AB6}" destId="{A152285F-1016-4D9F-BE5B-9A1C603A4DE5}" srcOrd="0" destOrd="0" parTransId="{D33509D6-E7FA-4BF0-9E8C-CE7DC68DAEBE}" sibTransId="{41AF7914-3705-40DB-89C2-D8643F7C2DEB}"/>
    <dgm:cxn modelId="{A7B23129-D7B3-4161-9AA1-2620F3AEE7C8}" type="presOf" srcId="{A152285F-1016-4D9F-BE5B-9A1C603A4DE5}" destId="{326929A8-568C-4312-BF18-BCE45992F289}" srcOrd="0" destOrd="0" presId="urn:microsoft.com/office/officeart/2005/8/layout/vList2"/>
    <dgm:cxn modelId="{974F1815-3326-40D4-B7B7-51C4E6C83688}" type="presOf" srcId="{56E74BFA-376C-4D89-BF54-F79428D50AB6}" destId="{03DA65D1-FA9C-44FE-94D0-167BCEC50DA6}" srcOrd="0" destOrd="0" presId="urn:microsoft.com/office/officeart/2005/8/layout/vList2"/>
    <dgm:cxn modelId="{839DBA25-F8A9-4190-824E-423FDA61AAD2}" type="presParOf" srcId="{03DA65D1-FA9C-44FE-94D0-167BCEC50DA6}" destId="{326929A8-568C-4312-BF18-BCE45992F289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7C20BA8E-B503-4DCA-8EB0-327FEADD9EBA}" type="doc">
      <dgm:prSet loTypeId="urn:microsoft.com/office/officeart/2005/8/layout/vList2" loCatId="list" qsTypeId="urn:microsoft.com/office/officeart/2005/8/quickstyle/simple5" qsCatId="simple" csTypeId="urn:microsoft.com/office/officeart/2005/8/colors/accent0_3" csCatId="mainScheme" phldr="1"/>
      <dgm:spPr/>
      <dgm:t>
        <a:bodyPr/>
        <a:lstStyle/>
        <a:p>
          <a:endParaRPr lang="cs-CZ"/>
        </a:p>
      </dgm:t>
    </dgm:pt>
    <dgm:pt modelId="{15FA5741-087C-4404-A987-8CF14F5E85F5}">
      <dgm:prSet custT="1"/>
      <dgm:spPr/>
      <dgm:t>
        <a:bodyPr/>
        <a:lstStyle/>
        <a:p>
          <a:pPr rtl="0"/>
          <a:r>
            <a:rPr lang="cs-CZ" sz="2800" dirty="0" smtClean="0"/>
            <a:t>Jeden úhel větší než 90°.</a:t>
          </a:r>
          <a:endParaRPr lang="cs-CZ" sz="2800" dirty="0"/>
        </a:p>
      </dgm:t>
    </dgm:pt>
    <dgm:pt modelId="{454C3F01-6710-4114-A7B0-54578B23E7D7}" type="parTrans" cxnId="{E3075A90-D39D-4991-A688-19F051FE2F9E}">
      <dgm:prSet/>
      <dgm:spPr/>
      <dgm:t>
        <a:bodyPr/>
        <a:lstStyle/>
        <a:p>
          <a:endParaRPr lang="cs-CZ"/>
        </a:p>
      </dgm:t>
    </dgm:pt>
    <dgm:pt modelId="{C26563A2-C7C7-4BD7-89D9-2E101F3614A9}" type="sibTrans" cxnId="{E3075A90-D39D-4991-A688-19F051FE2F9E}">
      <dgm:prSet/>
      <dgm:spPr/>
      <dgm:t>
        <a:bodyPr/>
        <a:lstStyle/>
        <a:p>
          <a:endParaRPr lang="cs-CZ"/>
        </a:p>
      </dgm:t>
    </dgm:pt>
    <dgm:pt modelId="{3296AD7B-044B-4B4D-9E48-1AE3D7C55724}" type="pres">
      <dgm:prSet presAssocID="{7C20BA8E-B503-4DCA-8EB0-327FEADD9EBA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1275DB0-AA3F-4508-B841-EF6E9F4C3565}" type="pres">
      <dgm:prSet presAssocID="{15FA5741-087C-4404-A987-8CF14F5E85F5}" presName="parentText" presStyleLbl="node1" presStyleIdx="0" presStyleCnt="1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9C4B520-4137-42E3-846A-CA8842717977}" type="presOf" srcId="{7C20BA8E-B503-4DCA-8EB0-327FEADD9EBA}" destId="{3296AD7B-044B-4B4D-9E48-1AE3D7C55724}" srcOrd="0" destOrd="0" presId="urn:microsoft.com/office/officeart/2005/8/layout/vList2"/>
    <dgm:cxn modelId="{E3075A90-D39D-4991-A688-19F051FE2F9E}" srcId="{7C20BA8E-B503-4DCA-8EB0-327FEADD9EBA}" destId="{15FA5741-087C-4404-A987-8CF14F5E85F5}" srcOrd="0" destOrd="0" parTransId="{454C3F01-6710-4114-A7B0-54578B23E7D7}" sibTransId="{C26563A2-C7C7-4BD7-89D9-2E101F3614A9}"/>
    <dgm:cxn modelId="{03087777-916F-4772-8008-F6AFFF909285}" type="presOf" srcId="{15FA5741-087C-4404-A987-8CF14F5E85F5}" destId="{31275DB0-AA3F-4508-B841-EF6E9F4C3565}" srcOrd="0" destOrd="0" presId="urn:microsoft.com/office/officeart/2005/8/layout/vList2"/>
    <dgm:cxn modelId="{BF6EEDC1-74F0-4085-A3D5-2848A6B76818}" type="presParOf" srcId="{3296AD7B-044B-4B4D-9E48-1AE3D7C55724}" destId="{31275DB0-AA3F-4508-B841-EF6E9F4C3565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873847E2-6CA5-4822-9EF6-3E90830B0719}" type="doc">
      <dgm:prSet loTypeId="urn:microsoft.com/office/officeart/2005/8/layout/vList2" loCatId="list" qsTypeId="urn:microsoft.com/office/officeart/2005/8/quickstyle/simple5" qsCatId="simple" csTypeId="urn:microsoft.com/office/officeart/2005/8/colors/colorful4" csCatId="colorful"/>
      <dgm:spPr/>
      <dgm:t>
        <a:bodyPr/>
        <a:lstStyle/>
        <a:p>
          <a:endParaRPr lang="cs-CZ"/>
        </a:p>
      </dgm:t>
    </dgm:pt>
    <dgm:pt modelId="{C1FFA99A-CCA5-4EBE-BC8C-B9020BAF67CC}">
      <dgm:prSet custT="1"/>
      <dgm:spPr/>
      <dgm:t>
        <a:bodyPr/>
        <a:lstStyle/>
        <a:p>
          <a:pPr rtl="0"/>
          <a:r>
            <a:rPr lang="cs-CZ" sz="2800" dirty="0" smtClean="0">
              <a:solidFill>
                <a:schemeClr val="tx2">
                  <a:lumMod val="75000"/>
                </a:schemeClr>
              </a:solidFill>
            </a:rPr>
            <a:t>Rovnoramenný trojúhelník</a:t>
          </a:r>
          <a:endParaRPr lang="cs-CZ" sz="2800" dirty="0">
            <a:solidFill>
              <a:schemeClr val="tx2">
                <a:lumMod val="75000"/>
              </a:schemeClr>
            </a:solidFill>
          </a:endParaRPr>
        </a:p>
      </dgm:t>
    </dgm:pt>
    <dgm:pt modelId="{FBE0EBC4-5E40-41C5-874F-50B71656046F}" type="parTrans" cxnId="{3E34BCBB-0399-41A3-ACBF-DEF465E19801}">
      <dgm:prSet/>
      <dgm:spPr/>
      <dgm:t>
        <a:bodyPr/>
        <a:lstStyle/>
        <a:p>
          <a:endParaRPr lang="cs-CZ"/>
        </a:p>
      </dgm:t>
    </dgm:pt>
    <dgm:pt modelId="{702E0AD8-DF78-4EBF-90B4-3D58DA538DD9}" type="sibTrans" cxnId="{3E34BCBB-0399-41A3-ACBF-DEF465E19801}">
      <dgm:prSet/>
      <dgm:spPr/>
      <dgm:t>
        <a:bodyPr/>
        <a:lstStyle/>
        <a:p>
          <a:endParaRPr lang="cs-CZ"/>
        </a:p>
      </dgm:t>
    </dgm:pt>
    <dgm:pt modelId="{2C5CF182-0182-498C-A58B-05EF717DEA70}" type="pres">
      <dgm:prSet presAssocID="{873847E2-6CA5-4822-9EF6-3E90830B0719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8AB57A74-7B68-4258-AB30-BCEC164B22AA}" type="pres">
      <dgm:prSet presAssocID="{C1FFA99A-CCA5-4EBE-BC8C-B9020BAF67CC}" presName="parentText" presStyleLbl="node1" presStyleIdx="0" presStyleCnt="1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74B1833-1E2E-4372-B627-872EB1CEEA66}" type="presOf" srcId="{873847E2-6CA5-4822-9EF6-3E90830B0719}" destId="{2C5CF182-0182-498C-A58B-05EF717DEA70}" srcOrd="0" destOrd="0" presId="urn:microsoft.com/office/officeart/2005/8/layout/vList2"/>
    <dgm:cxn modelId="{95808504-5D56-46A2-A8D8-5C44EDCF85F4}" type="presOf" srcId="{C1FFA99A-CCA5-4EBE-BC8C-B9020BAF67CC}" destId="{8AB57A74-7B68-4258-AB30-BCEC164B22AA}" srcOrd="0" destOrd="0" presId="urn:microsoft.com/office/officeart/2005/8/layout/vList2"/>
    <dgm:cxn modelId="{3E34BCBB-0399-41A3-ACBF-DEF465E19801}" srcId="{873847E2-6CA5-4822-9EF6-3E90830B0719}" destId="{C1FFA99A-CCA5-4EBE-BC8C-B9020BAF67CC}" srcOrd="0" destOrd="0" parTransId="{FBE0EBC4-5E40-41C5-874F-50B71656046F}" sibTransId="{702E0AD8-DF78-4EBF-90B4-3D58DA538DD9}"/>
    <dgm:cxn modelId="{FA899204-FF11-4C2F-BB80-A588A072D56C}" type="presParOf" srcId="{2C5CF182-0182-498C-A58B-05EF717DEA70}" destId="{8AB57A74-7B68-4258-AB30-BCEC164B22AA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DD8DE318-88EF-44ED-BF9D-2BF95C18DB4A}" type="doc">
      <dgm:prSet loTypeId="urn:microsoft.com/office/officeart/2005/8/layout/vList2" loCatId="list" qsTypeId="urn:microsoft.com/office/officeart/2005/8/quickstyle/simple5" qsCatId="simple" csTypeId="urn:microsoft.com/office/officeart/2005/8/colors/colorful1" csCatId="colorful" phldr="1"/>
      <dgm:spPr/>
      <dgm:t>
        <a:bodyPr/>
        <a:lstStyle/>
        <a:p>
          <a:endParaRPr lang="cs-CZ"/>
        </a:p>
      </dgm:t>
    </dgm:pt>
    <dgm:pt modelId="{6F0FE4E2-34A6-4BA3-AE6D-F0811A1C79A0}">
      <dgm:prSet custT="1"/>
      <dgm:spPr/>
      <dgm:t>
        <a:bodyPr/>
        <a:lstStyle/>
        <a:p>
          <a:pPr rtl="0"/>
          <a:r>
            <a:rPr lang="cs-CZ" sz="2800" dirty="0" smtClean="0">
              <a:solidFill>
                <a:schemeClr val="tx2">
                  <a:lumMod val="75000"/>
                </a:schemeClr>
              </a:solidFill>
            </a:rPr>
            <a:t>Má dvě stejně dlouhé strany - ramena</a:t>
          </a:r>
          <a:r>
            <a:rPr lang="cs-CZ" sz="1800" dirty="0" smtClean="0">
              <a:solidFill>
                <a:schemeClr val="tx2">
                  <a:lumMod val="75000"/>
                </a:schemeClr>
              </a:solidFill>
            </a:rPr>
            <a:t>,</a:t>
          </a:r>
          <a:endParaRPr lang="cs-CZ" sz="1800" dirty="0">
            <a:solidFill>
              <a:schemeClr val="tx2">
                <a:lumMod val="75000"/>
              </a:schemeClr>
            </a:solidFill>
          </a:endParaRPr>
        </a:p>
      </dgm:t>
    </dgm:pt>
    <dgm:pt modelId="{1CE40766-0893-4424-85BE-BF23748F2AB7}" type="parTrans" cxnId="{56EE57BC-B423-4CA4-81AD-ED1A7ACE77FE}">
      <dgm:prSet/>
      <dgm:spPr/>
      <dgm:t>
        <a:bodyPr/>
        <a:lstStyle/>
        <a:p>
          <a:endParaRPr lang="cs-CZ"/>
        </a:p>
      </dgm:t>
    </dgm:pt>
    <dgm:pt modelId="{0D6B7A60-AB5E-496B-9C3F-C16AF7F041D7}" type="sibTrans" cxnId="{56EE57BC-B423-4CA4-81AD-ED1A7ACE77FE}">
      <dgm:prSet/>
      <dgm:spPr/>
      <dgm:t>
        <a:bodyPr/>
        <a:lstStyle/>
        <a:p>
          <a:endParaRPr lang="cs-CZ"/>
        </a:p>
      </dgm:t>
    </dgm:pt>
    <dgm:pt modelId="{AF44A4DE-DBEA-47A9-9330-5ABE9F078227}">
      <dgm:prSet custT="1"/>
      <dgm:spPr/>
      <dgm:t>
        <a:bodyPr/>
        <a:lstStyle/>
        <a:p>
          <a:pPr rtl="0"/>
          <a:r>
            <a:rPr lang="cs-CZ" sz="2800" smtClean="0">
              <a:solidFill>
                <a:schemeClr val="tx2">
                  <a:lumMod val="75000"/>
                </a:schemeClr>
              </a:solidFill>
            </a:rPr>
            <a:t>jedna strana je </a:t>
          </a:r>
          <a:r>
            <a:rPr lang="cs-CZ" sz="2800" dirty="0" smtClean="0">
              <a:solidFill>
                <a:schemeClr val="tx2">
                  <a:lumMod val="75000"/>
                </a:schemeClr>
              </a:solidFill>
            </a:rPr>
            <a:t>odlišná - základna</a:t>
          </a:r>
          <a:endParaRPr lang="cs-CZ" sz="2800" dirty="0">
            <a:solidFill>
              <a:schemeClr val="tx2">
                <a:lumMod val="75000"/>
              </a:schemeClr>
            </a:solidFill>
          </a:endParaRPr>
        </a:p>
      </dgm:t>
    </dgm:pt>
    <dgm:pt modelId="{E13C04A6-53EE-476D-9192-0A0EF5459114}" type="parTrans" cxnId="{EFC15A29-A92F-49A8-A1E0-6C23D6FDF904}">
      <dgm:prSet/>
      <dgm:spPr/>
      <dgm:t>
        <a:bodyPr/>
        <a:lstStyle/>
        <a:p>
          <a:endParaRPr lang="cs-CZ"/>
        </a:p>
      </dgm:t>
    </dgm:pt>
    <dgm:pt modelId="{22EA4206-B4C9-418B-91B4-DE3229CB3313}" type="sibTrans" cxnId="{EFC15A29-A92F-49A8-A1E0-6C23D6FDF904}">
      <dgm:prSet/>
      <dgm:spPr/>
      <dgm:t>
        <a:bodyPr/>
        <a:lstStyle/>
        <a:p>
          <a:endParaRPr lang="cs-CZ"/>
        </a:p>
      </dgm:t>
    </dgm:pt>
    <dgm:pt modelId="{18FB349B-28E0-4B4B-AD89-1FB03734ABB1}" type="pres">
      <dgm:prSet presAssocID="{DD8DE318-88EF-44ED-BF9D-2BF95C18DB4A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E6930933-1A70-45DD-AEAC-6C214DE28F15}" type="pres">
      <dgm:prSet presAssocID="{6F0FE4E2-34A6-4BA3-AE6D-F0811A1C79A0}" presName="parentText" presStyleLbl="node1" presStyleIdx="0" presStyleCnt="2" custLinFactNeighborX="14607" custLinFactNeighborY="-978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284ED89-3C0C-4946-9116-9FF2B327A082}" type="pres">
      <dgm:prSet presAssocID="{0D6B7A60-AB5E-496B-9C3F-C16AF7F041D7}" presName="spacer" presStyleCnt="0"/>
      <dgm:spPr/>
    </dgm:pt>
    <dgm:pt modelId="{4B4A449B-CD11-43EC-8A3D-CCD3232D0387}" type="pres">
      <dgm:prSet presAssocID="{AF44A4DE-DBEA-47A9-9330-5ABE9F078227}" presName="parentText" presStyleLbl="node1" presStyleIdx="1" presStyleCnt="2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F775D58-519A-47CF-BCFE-A2F1A2057A17}" type="presOf" srcId="{DD8DE318-88EF-44ED-BF9D-2BF95C18DB4A}" destId="{18FB349B-28E0-4B4B-AD89-1FB03734ABB1}" srcOrd="0" destOrd="0" presId="urn:microsoft.com/office/officeart/2005/8/layout/vList2"/>
    <dgm:cxn modelId="{EFC15A29-A92F-49A8-A1E0-6C23D6FDF904}" srcId="{DD8DE318-88EF-44ED-BF9D-2BF95C18DB4A}" destId="{AF44A4DE-DBEA-47A9-9330-5ABE9F078227}" srcOrd="1" destOrd="0" parTransId="{E13C04A6-53EE-476D-9192-0A0EF5459114}" sibTransId="{22EA4206-B4C9-418B-91B4-DE3229CB3313}"/>
    <dgm:cxn modelId="{10F035D6-8BE7-4AA5-A545-08B989B8906D}" type="presOf" srcId="{6F0FE4E2-34A6-4BA3-AE6D-F0811A1C79A0}" destId="{E6930933-1A70-45DD-AEAC-6C214DE28F15}" srcOrd="0" destOrd="0" presId="urn:microsoft.com/office/officeart/2005/8/layout/vList2"/>
    <dgm:cxn modelId="{C08EE377-7CB0-44FD-981D-3675606A79F9}" type="presOf" srcId="{AF44A4DE-DBEA-47A9-9330-5ABE9F078227}" destId="{4B4A449B-CD11-43EC-8A3D-CCD3232D0387}" srcOrd="0" destOrd="0" presId="urn:microsoft.com/office/officeart/2005/8/layout/vList2"/>
    <dgm:cxn modelId="{56EE57BC-B423-4CA4-81AD-ED1A7ACE77FE}" srcId="{DD8DE318-88EF-44ED-BF9D-2BF95C18DB4A}" destId="{6F0FE4E2-34A6-4BA3-AE6D-F0811A1C79A0}" srcOrd="0" destOrd="0" parTransId="{1CE40766-0893-4424-85BE-BF23748F2AB7}" sibTransId="{0D6B7A60-AB5E-496B-9C3F-C16AF7F041D7}"/>
    <dgm:cxn modelId="{39A86ABE-A23B-4DCC-B4C6-98911D79B6C2}" type="presParOf" srcId="{18FB349B-28E0-4B4B-AD89-1FB03734ABB1}" destId="{E6930933-1A70-45DD-AEAC-6C214DE28F15}" srcOrd="0" destOrd="0" presId="urn:microsoft.com/office/officeart/2005/8/layout/vList2"/>
    <dgm:cxn modelId="{4C0DD78A-0C83-4496-9179-3F9DC6FCC5BD}" type="presParOf" srcId="{18FB349B-28E0-4B4B-AD89-1FB03734ABB1}" destId="{5284ED89-3C0C-4946-9116-9FF2B327A082}" srcOrd="1" destOrd="0" presId="urn:microsoft.com/office/officeart/2005/8/layout/vList2"/>
    <dgm:cxn modelId="{C2B828D0-D335-40B3-99C2-E3D123B78BB6}" type="presParOf" srcId="{18FB349B-28E0-4B4B-AD89-1FB03734ABB1}" destId="{4B4A449B-CD11-43EC-8A3D-CCD3232D0387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606DA2D5-CFBF-4875-B823-40FCE1E82539}" type="doc">
      <dgm:prSet loTypeId="urn:microsoft.com/office/officeart/2005/8/layout/vList2" loCatId="list" qsTypeId="urn:microsoft.com/office/officeart/2005/8/quickstyle/simple5" qsCatId="simple" csTypeId="urn:microsoft.com/office/officeart/2005/8/colors/colorful2" csCatId="colorful"/>
      <dgm:spPr/>
      <dgm:t>
        <a:bodyPr/>
        <a:lstStyle/>
        <a:p>
          <a:endParaRPr lang="cs-CZ"/>
        </a:p>
      </dgm:t>
    </dgm:pt>
    <dgm:pt modelId="{D9135F01-7F7F-4477-AF44-8D400314D7DF}">
      <dgm:prSet custT="1"/>
      <dgm:spPr/>
      <dgm:t>
        <a:bodyPr/>
        <a:lstStyle/>
        <a:p>
          <a:pPr rtl="0"/>
          <a:r>
            <a:rPr lang="cs-CZ" sz="2800" dirty="0" smtClean="0">
              <a:solidFill>
                <a:schemeClr val="tx2">
                  <a:lumMod val="75000"/>
                </a:schemeClr>
              </a:solidFill>
            </a:rPr>
            <a:t>Rovnostranný trojúhelník</a:t>
          </a:r>
          <a:endParaRPr lang="cs-CZ" sz="2800" dirty="0">
            <a:solidFill>
              <a:schemeClr val="tx2">
                <a:lumMod val="75000"/>
              </a:schemeClr>
            </a:solidFill>
          </a:endParaRPr>
        </a:p>
      </dgm:t>
    </dgm:pt>
    <dgm:pt modelId="{DA7E2C1F-C7C5-476D-830B-616856C12A52}" type="parTrans" cxnId="{DABE5B1B-E116-4B46-897D-8392F1FA9CCB}">
      <dgm:prSet/>
      <dgm:spPr/>
      <dgm:t>
        <a:bodyPr/>
        <a:lstStyle/>
        <a:p>
          <a:endParaRPr lang="cs-CZ"/>
        </a:p>
      </dgm:t>
    </dgm:pt>
    <dgm:pt modelId="{08830D9D-5F59-43CB-B610-1152F5B8B9E2}" type="sibTrans" cxnId="{DABE5B1B-E116-4B46-897D-8392F1FA9CCB}">
      <dgm:prSet/>
      <dgm:spPr/>
      <dgm:t>
        <a:bodyPr/>
        <a:lstStyle/>
        <a:p>
          <a:endParaRPr lang="cs-CZ"/>
        </a:p>
      </dgm:t>
    </dgm:pt>
    <dgm:pt modelId="{9D1A5A4E-A8FC-4B29-9A11-8A853375C243}" type="pres">
      <dgm:prSet presAssocID="{606DA2D5-CFBF-4875-B823-40FCE1E82539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9708CDA-F755-4A4D-8475-8DA076049AA2}" type="pres">
      <dgm:prSet presAssocID="{D9135F01-7F7F-4477-AF44-8D400314D7DF}" presName="parentText" presStyleLbl="node1" presStyleIdx="0" presStyleCnt="1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2E91E67-16ED-4AD2-8CC7-F4E8D7FBE698}" type="presOf" srcId="{606DA2D5-CFBF-4875-B823-40FCE1E82539}" destId="{9D1A5A4E-A8FC-4B29-9A11-8A853375C243}" srcOrd="0" destOrd="0" presId="urn:microsoft.com/office/officeart/2005/8/layout/vList2"/>
    <dgm:cxn modelId="{DABE5B1B-E116-4B46-897D-8392F1FA9CCB}" srcId="{606DA2D5-CFBF-4875-B823-40FCE1E82539}" destId="{D9135F01-7F7F-4477-AF44-8D400314D7DF}" srcOrd="0" destOrd="0" parTransId="{DA7E2C1F-C7C5-476D-830B-616856C12A52}" sibTransId="{08830D9D-5F59-43CB-B610-1152F5B8B9E2}"/>
    <dgm:cxn modelId="{39B0820D-31A7-498E-9053-508DC7AF5E1F}" type="presOf" srcId="{D9135F01-7F7F-4477-AF44-8D400314D7DF}" destId="{B9708CDA-F755-4A4D-8475-8DA076049AA2}" srcOrd="0" destOrd="0" presId="urn:microsoft.com/office/officeart/2005/8/layout/vList2"/>
    <dgm:cxn modelId="{4EAC29AB-7D6C-4A6D-9220-CD41DA9872BA}" type="presParOf" srcId="{9D1A5A4E-A8FC-4B29-9A11-8A853375C243}" destId="{B9708CDA-F755-4A4D-8475-8DA076049AA2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2230F373-D9C6-44B8-A329-AFDB43B5F5B9}" type="doc">
      <dgm:prSet loTypeId="urn:microsoft.com/office/officeart/2005/8/layout/vList2" loCatId="list" qsTypeId="urn:microsoft.com/office/officeart/2005/8/quickstyle/simple5" qsCatId="simple" csTypeId="urn:microsoft.com/office/officeart/2005/8/colors/accent1_5" csCatId="accent1"/>
      <dgm:spPr/>
      <dgm:t>
        <a:bodyPr/>
        <a:lstStyle/>
        <a:p>
          <a:endParaRPr lang="cs-CZ"/>
        </a:p>
      </dgm:t>
    </dgm:pt>
    <dgm:pt modelId="{021B816C-B113-424B-AD62-418D259DFA5D}">
      <dgm:prSet custT="1"/>
      <dgm:spPr/>
      <dgm:t>
        <a:bodyPr/>
        <a:lstStyle/>
        <a:p>
          <a:pPr rtl="0"/>
          <a:r>
            <a:rPr lang="cs-CZ" sz="2800" dirty="0" smtClean="0"/>
            <a:t>Všechny strany stejně velké</a:t>
          </a:r>
          <a:r>
            <a:rPr lang="cs-CZ" sz="1800" dirty="0" smtClean="0"/>
            <a:t>.</a:t>
          </a:r>
          <a:endParaRPr lang="cs-CZ" sz="1800" dirty="0"/>
        </a:p>
      </dgm:t>
    </dgm:pt>
    <dgm:pt modelId="{B0BDDBD5-588E-4C34-96A1-A12B360844BE}" type="parTrans" cxnId="{D832654B-450C-4317-8E0C-670F2C31BED2}">
      <dgm:prSet/>
      <dgm:spPr/>
      <dgm:t>
        <a:bodyPr/>
        <a:lstStyle/>
        <a:p>
          <a:endParaRPr lang="cs-CZ"/>
        </a:p>
      </dgm:t>
    </dgm:pt>
    <dgm:pt modelId="{F0ACA6A2-93D7-4191-A785-84FF9AF87925}" type="sibTrans" cxnId="{D832654B-450C-4317-8E0C-670F2C31BED2}">
      <dgm:prSet/>
      <dgm:spPr/>
      <dgm:t>
        <a:bodyPr/>
        <a:lstStyle/>
        <a:p>
          <a:endParaRPr lang="cs-CZ"/>
        </a:p>
      </dgm:t>
    </dgm:pt>
    <dgm:pt modelId="{D53E025F-91F4-4AE5-8036-0F20D01D734D}">
      <dgm:prSet custT="1"/>
      <dgm:spPr/>
      <dgm:t>
        <a:bodyPr/>
        <a:lstStyle/>
        <a:p>
          <a:pPr rtl="0"/>
          <a:r>
            <a:rPr lang="cs-CZ" sz="2800" dirty="0" smtClean="0"/>
            <a:t>Všechny úhly 60°.</a:t>
          </a:r>
          <a:endParaRPr lang="cs-CZ" sz="2800" dirty="0"/>
        </a:p>
      </dgm:t>
    </dgm:pt>
    <dgm:pt modelId="{AEACC958-755B-4D8B-AE60-0D2BDC975B59}" type="parTrans" cxnId="{00AC4F35-D0B5-4B9F-B86E-373C758F9310}">
      <dgm:prSet/>
      <dgm:spPr/>
      <dgm:t>
        <a:bodyPr/>
        <a:lstStyle/>
        <a:p>
          <a:endParaRPr lang="cs-CZ"/>
        </a:p>
      </dgm:t>
    </dgm:pt>
    <dgm:pt modelId="{4708B98F-823F-43DD-AEE9-7BA70FF1FF28}" type="sibTrans" cxnId="{00AC4F35-D0B5-4B9F-B86E-373C758F9310}">
      <dgm:prSet/>
      <dgm:spPr/>
      <dgm:t>
        <a:bodyPr/>
        <a:lstStyle/>
        <a:p>
          <a:endParaRPr lang="cs-CZ"/>
        </a:p>
      </dgm:t>
    </dgm:pt>
    <dgm:pt modelId="{6DB94E7B-4E83-4EAE-B6AC-C3B3AF0169DC}" type="pres">
      <dgm:prSet presAssocID="{2230F373-D9C6-44B8-A329-AFDB43B5F5B9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66AB933F-12D2-4339-A166-AA9B4B8540A8}" type="pres">
      <dgm:prSet presAssocID="{021B816C-B113-424B-AD62-418D259DFA5D}" presName="parentText" presStyleLbl="node1" presStyleIdx="0" presStyleCnt="2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2F837E8-E871-4E23-ABC9-A07188995F81}" type="pres">
      <dgm:prSet presAssocID="{F0ACA6A2-93D7-4191-A785-84FF9AF87925}" presName="spacer" presStyleCnt="0"/>
      <dgm:spPr/>
    </dgm:pt>
    <dgm:pt modelId="{3142A086-8958-448D-9BA9-51FF2CFB732D}" type="pres">
      <dgm:prSet presAssocID="{D53E025F-91F4-4AE5-8036-0F20D01D734D}" presName="parentText" presStyleLbl="node1" presStyleIdx="1" presStyleCnt="2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832654B-450C-4317-8E0C-670F2C31BED2}" srcId="{2230F373-D9C6-44B8-A329-AFDB43B5F5B9}" destId="{021B816C-B113-424B-AD62-418D259DFA5D}" srcOrd="0" destOrd="0" parTransId="{B0BDDBD5-588E-4C34-96A1-A12B360844BE}" sibTransId="{F0ACA6A2-93D7-4191-A785-84FF9AF87925}"/>
    <dgm:cxn modelId="{6A6F8DCD-939D-4103-B2C2-F1C929DF03A4}" type="presOf" srcId="{D53E025F-91F4-4AE5-8036-0F20D01D734D}" destId="{3142A086-8958-448D-9BA9-51FF2CFB732D}" srcOrd="0" destOrd="0" presId="urn:microsoft.com/office/officeart/2005/8/layout/vList2"/>
    <dgm:cxn modelId="{00AC4F35-D0B5-4B9F-B86E-373C758F9310}" srcId="{2230F373-D9C6-44B8-A329-AFDB43B5F5B9}" destId="{D53E025F-91F4-4AE5-8036-0F20D01D734D}" srcOrd="1" destOrd="0" parTransId="{AEACC958-755B-4D8B-AE60-0D2BDC975B59}" sibTransId="{4708B98F-823F-43DD-AEE9-7BA70FF1FF28}"/>
    <dgm:cxn modelId="{23B44363-40E3-4063-AB3B-A9C5F9834B65}" type="presOf" srcId="{021B816C-B113-424B-AD62-418D259DFA5D}" destId="{66AB933F-12D2-4339-A166-AA9B4B8540A8}" srcOrd="0" destOrd="0" presId="urn:microsoft.com/office/officeart/2005/8/layout/vList2"/>
    <dgm:cxn modelId="{42A6E627-28B4-43C3-9B46-9A2C2CDA414B}" type="presOf" srcId="{2230F373-D9C6-44B8-A329-AFDB43B5F5B9}" destId="{6DB94E7B-4E83-4EAE-B6AC-C3B3AF0169DC}" srcOrd="0" destOrd="0" presId="urn:microsoft.com/office/officeart/2005/8/layout/vList2"/>
    <dgm:cxn modelId="{EBCDA951-38AB-4D0D-A247-93EA12B2D5EA}" type="presParOf" srcId="{6DB94E7B-4E83-4EAE-B6AC-C3B3AF0169DC}" destId="{66AB933F-12D2-4339-A166-AA9B4B8540A8}" srcOrd="0" destOrd="0" presId="urn:microsoft.com/office/officeart/2005/8/layout/vList2"/>
    <dgm:cxn modelId="{CF4D64FF-6D39-4B0D-9C8C-772FEADDA42C}" type="presParOf" srcId="{6DB94E7B-4E83-4EAE-B6AC-C3B3AF0169DC}" destId="{22F837E8-E871-4E23-ABC9-A07188995F81}" srcOrd="1" destOrd="0" presId="urn:microsoft.com/office/officeart/2005/8/layout/vList2"/>
    <dgm:cxn modelId="{BF01ABE8-33A5-4FC4-B940-2EA4A17C3945}" type="presParOf" srcId="{6DB94E7B-4E83-4EAE-B6AC-C3B3AF0169DC}" destId="{3142A086-8958-448D-9BA9-51FF2CFB732D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16.xml><?xml version="1.0" encoding="utf-8"?>
<dgm:dataModel xmlns:dgm="http://schemas.openxmlformats.org/drawingml/2006/diagram" xmlns:a="http://schemas.openxmlformats.org/drawingml/2006/main">
  <dgm:ptLst>
    <dgm:pt modelId="{DF89B6B4-5AFC-4B9C-BB0D-52007CE0A139}" type="doc">
      <dgm:prSet loTypeId="urn:microsoft.com/office/officeart/2005/8/layout/vList2" loCatId="list" qsTypeId="urn:microsoft.com/office/officeart/2005/8/quickstyle/simple3" qsCatId="simple" csTypeId="urn:microsoft.com/office/officeart/2005/8/colors/accent1_2" csCatId="accent1"/>
      <dgm:spPr/>
      <dgm:t>
        <a:bodyPr/>
        <a:lstStyle/>
        <a:p>
          <a:endParaRPr lang="cs-CZ"/>
        </a:p>
      </dgm:t>
    </dgm:pt>
    <dgm:pt modelId="{6BF06207-7C2F-4A71-B935-2F84F0ABDE62}">
      <dgm:prSet/>
      <dgm:spPr/>
      <dgm:t>
        <a:bodyPr/>
        <a:lstStyle/>
        <a:p>
          <a:pPr rtl="0"/>
          <a:r>
            <a:rPr lang="cs-CZ" smtClean="0"/>
            <a:t>Najdi trojúhelník: </a:t>
          </a:r>
          <a:endParaRPr lang="cs-CZ"/>
        </a:p>
      </dgm:t>
    </dgm:pt>
    <dgm:pt modelId="{CFFDD0C6-44D1-45DC-A8FE-D94B61BAB0FC}" type="parTrans" cxnId="{376784C2-5DC5-4FC0-ADAD-E36DF49F6030}">
      <dgm:prSet/>
      <dgm:spPr/>
      <dgm:t>
        <a:bodyPr/>
        <a:lstStyle/>
        <a:p>
          <a:endParaRPr lang="cs-CZ"/>
        </a:p>
      </dgm:t>
    </dgm:pt>
    <dgm:pt modelId="{CDF5E0A4-B3AC-4766-A8CE-9FC1C65A9240}" type="sibTrans" cxnId="{376784C2-5DC5-4FC0-ADAD-E36DF49F6030}">
      <dgm:prSet/>
      <dgm:spPr/>
      <dgm:t>
        <a:bodyPr/>
        <a:lstStyle/>
        <a:p>
          <a:endParaRPr lang="cs-CZ"/>
        </a:p>
      </dgm:t>
    </dgm:pt>
    <dgm:pt modelId="{99E1BF94-5D04-4129-901C-43FF4A20716E}">
      <dgm:prSet/>
      <dgm:spPr/>
      <dgm:t>
        <a:bodyPr/>
        <a:lstStyle/>
        <a:p>
          <a:pPr rtl="0"/>
          <a:r>
            <a:rPr lang="cs-CZ" smtClean="0"/>
            <a:t>a) pravoúhlý</a:t>
          </a:r>
          <a:endParaRPr lang="cs-CZ"/>
        </a:p>
      </dgm:t>
    </dgm:pt>
    <dgm:pt modelId="{C3090C61-C4A2-40A2-A8CF-9DC6E862CAFE}" type="parTrans" cxnId="{1ED7A672-AAB8-4C42-BEEF-6C094FE7BDCE}">
      <dgm:prSet/>
      <dgm:spPr/>
      <dgm:t>
        <a:bodyPr/>
        <a:lstStyle/>
        <a:p>
          <a:endParaRPr lang="cs-CZ"/>
        </a:p>
      </dgm:t>
    </dgm:pt>
    <dgm:pt modelId="{0641A91A-232F-47E6-9818-08F28FA18FDD}" type="sibTrans" cxnId="{1ED7A672-AAB8-4C42-BEEF-6C094FE7BDCE}">
      <dgm:prSet/>
      <dgm:spPr/>
      <dgm:t>
        <a:bodyPr/>
        <a:lstStyle/>
        <a:p>
          <a:endParaRPr lang="cs-CZ"/>
        </a:p>
      </dgm:t>
    </dgm:pt>
    <dgm:pt modelId="{E26C73C6-FFCD-4B18-A003-61E3CB2BFB07}">
      <dgm:prSet/>
      <dgm:spPr/>
      <dgm:t>
        <a:bodyPr/>
        <a:lstStyle/>
        <a:p>
          <a:pPr rtl="0"/>
          <a:r>
            <a:rPr lang="cs-CZ" smtClean="0"/>
            <a:t>b) rovnoramenný</a:t>
          </a:r>
          <a:endParaRPr lang="cs-CZ"/>
        </a:p>
      </dgm:t>
    </dgm:pt>
    <dgm:pt modelId="{25BE22AF-8478-4DF2-9A36-1E1882CA160D}" type="parTrans" cxnId="{6BA91EF2-9A61-4E1B-B0A2-13AD0511EC7F}">
      <dgm:prSet/>
      <dgm:spPr/>
      <dgm:t>
        <a:bodyPr/>
        <a:lstStyle/>
        <a:p>
          <a:endParaRPr lang="cs-CZ"/>
        </a:p>
      </dgm:t>
    </dgm:pt>
    <dgm:pt modelId="{CB2E8172-55F2-41A0-AD90-B0F78F838DF4}" type="sibTrans" cxnId="{6BA91EF2-9A61-4E1B-B0A2-13AD0511EC7F}">
      <dgm:prSet/>
      <dgm:spPr/>
      <dgm:t>
        <a:bodyPr/>
        <a:lstStyle/>
        <a:p>
          <a:endParaRPr lang="cs-CZ"/>
        </a:p>
      </dgm:t>
    </dgm:pt>
    <dgm:pt modelId="{6F29DFAE-8D85-4D72-BD15-9547C51642AB}">
      <dgm:prSet/>
      <dgm:spPr/>
      <dgm:t>
        <a:bodyPr/>
        <a:lstStyle/>
        <a:p>
          <a:pPr rtl="0"/>
          <a:r>
            <a:rPr lang="cs-CZ" smtClean="0"/>
            <a:t>c) rovnostranný</a:t>
          </a:r>
          <a:endParaRPr lang="cs-CZ"/>
        </a:p>
      </dgm:t>
    </dgm:pt>
    <dgm:pt modelId="{31F28E4B-A1E6-4E01-ACF6-6C2C7F514E9B}" type="parTrans" cxnId="{01DFDC77-F070-42DF-8BE3-E998006F8792}">
      <dgm:prSet/>
      <dgm:spPr/>
      <dgm:t>
        <a:bodyPr/>
        <a:lstStyle/>
        <a:p>
          <a:endParaRPr lang="cs-CZ"/>
        </a:p>
      </dgm:t>
    </dgm:pt>
    <dgm:pt modelId="{4259ED23-CAB6-4209-A061-A010BE8D9984}" type="sibTrans" cxnId="{01DFDC77-F070-42DF-8BE3-E998006F8792}">
      <dgm:prSet/>
      <dgm:spPr/>
      <dgm:t>
        <a:bodyPr/>
        <a:lstStyle/>
        <a:p>
          <a:endParaRPr lang="cs-CZ"/>
        </a:p>
      </dgm:t>
    </dgm:pt>
    <dgm:pt modelId="{31C841FC-EC09-4356-878A-8E680C90C3D1}" type="pres">
      <dgm:prSet presAssocID="{DF89B6B4-5AFC-4B9C-BB0D-52007CE0A139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4DA53017-61E5-4396-81FF-CEA13AE4B7FB}" type="pres">
      <dgm:prSet presAssocID="{6BF06207-7C2F-4A71-B935-2F84F0ABDE62}" presName="parentText" presStyleLbl="node1" presStyleIdx="0" presStyleCnt="1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86833FF-A762-4B0F-805C-9768CC171FD9}" type="pres">
      <dgm:prSet presAssocID="{6BF06207-7C2F-4A71-B935-2F84F0ABDE62}" presName="childText" presStyleLbl="revTx" presStyleIdx="0" presStyleCnt="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46C37DE-E100-41F3-A564-2C25186BF2C1}" type="presOf" srcId="{6BF06207-7C2F-4A71-B935-2F84F0ABDE62}" destId="{4DA53017-61E5-4396-81FF-CEA13AE4B7FB}" srcOrd="0" destOrd="0" presId="urn:microsoft.com/office/officeart/2005/8/layout/vList2"/>
    <dgm:cxn modelId="{E3579E5F-839B-4C5B-9295-42DE3BDD649C}" type="presOf" srcId="{99E1BF94-5D04-4129-901C-43FF4A20716E}" destId="{286833FF-A762-4B0F-805C-9768CC171FD9}" srcOrd="0" destOrd="0" presId="urn:microsoft.com/office/officeart/2005/8/layout/vList2"/>
    <dgm:cxn modelId="{6BA91EF2-9A61-4E1B-B0A2-13AD0511EC7F}" srcId="{6BF06207-7C2F-4A71-B935-2F84F0ABDE62}" destId="{E26C73C6-FFCD-4B18-A003-61E3CB2BFB07}" srcOrd="1" destOrd="0" parTransId="{25BE22AF-8478-4DF2-9A36-1E1882CA160D}" sibTransId="{CB2E8172-55F2-41A0-AD90-B0F78F838DF4}"/>
    <dgm:cxn modelId="{B6F1E7E3-3410-4D97-8074-26F52A22411F}" type="presOf" srcId="{6F29DFAE-8D85-4D72-BD15-9547C51642AB}" destId="{286833FF-A762-4B0F-805C-9768CC171FD9}" srcOrd="0" destOrd="2" presId="urn:microsoft.com/office/officeart/2005/8/layout/vList2"/>
    <dgm:cxn modelId="{376784C2-5DC5-4FC0-ADAD-E36DF49F6030}" srcId="{DF89B6B4-5AFC-4B9C-BB0D-52007CE0A139}" destId="{6BF06207-7C2F-4A71-B935-2F84F0ABDE62}" srcOrd="0" destOrd="0" parTransId="{CFFDD0C6-44D1-45DC-A8FE-D94B61BAB0FC}" sibTransId="{CDF5E0A4-B3AC-4766-A8CE-9FC1C65A9240}"/>
    <dgm:cxn modelId="{4719A958-361B-4389-BF8D-F0E0C7FC73D9}" type="presOf" srcId="{DF89B6B4-5AFC-4B9C-BB0D-52007CE0A139}" destId="{31C841FC-EC09-4356-878A-8E680C90C3D1}" srcOrd="0" destOrd="0" presId="urn:microsoft.com/office/officeart/2005/8/layout/vList2"/>
    <dgm:cxn modelId="{01DFDC77-F070-42DF-8BE3-E998006F8792}" srcId="{6BF06207-7C2F-4A71-B935-2F84F0ABDE62}" destId="{6F29DFAE-8D85-4D72-BD15-9547C51642AB}" srcOrd="2" destOrd="0" parTransId="{31F28E4B-A1E6-4E01-ACF6-6C2C7F514E9B}" sibTransId="{4259ED23-CAB6-4209-A061-A010BE8D9984}"/>
    <dgm:cxn modelId="{2B7574ED-31E0-4571-A7B5-2AD449BDD787}" type="presOf" srcId="{E26C73C6-FFCD-4B18-A003-61E3CB2BFB07}" destId="{286833FF-A762-4B0F-805C-9768CC171FD9}" srcOrd="0" destOrd="1" presId="urn:microsoft.com/office/officeart/2005/8/layout/vList2"/>
    <dgm:cxn modelId="{1ED7A672-AAB8-4C42-BEEF-6C094FE7BDCE}" srcId="{6BF06207-7C2F-4A71-B935-2F84F0ABDE62}" destId="{99E1BF94-5D04-4129-901C-43FF4A20716E}" srcOrd="0" destOrd="0" parTransId="{C3090C61-C4A2-40A2-A8CF-9DC6E862CAFE}" sibTransId="{0641A91A-232F-47E6-9818-08F28FA18FDD}"/>
    <dgm:cxn modelId="{72CE3262-8333-4223-ADE0-8E13E5F6B695}" type="presParOf" srcId="{31C841FC-EC09-4356-878A-8E680C90C3D1}" destId="{4DA53017-61E5-4396-81FF-CEA13AE4B7FB}" srcOrd="0" destOrd="0" presId="urn:microsoft.com/office/officeart/2005/8/layout/vList2"/>
    <dgm:cxn modelId="{EA47D663-B52D-40F4-8AB0-5BD2892ECDE8}" type="presParOf" srcId="{31C841FC-EC09-4356-878A-8E680C90C3D1}" destId="{286833FF-A762-4B0F-805C-9768CC171FD9}" srcOrd="1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7.xml><?xml version="1.0" encoding="utf-8"?>
<dgm:dataModel xmlns:dgm="http://schemas.openxmlformats.org/drawingml/2006/diagram" xmlns:a="http://schemas.openxmlformats.org/drawingml/2006/main">
  <dgm:ptLst>
    <dgm:pt modelId="{7F736F0B-ACA1-4026-9A64-40D111BC8C2F}" type="doc">
      <dgm:prSet loTypeId="urn:microsoft.com/office/officeart/2005/8/layout/vList2" loCatId="list" qsTypeId="urn:microsoft.com/office/officeart/2005/8/quickstyle/simple5" qsCatId="simple" csTypeId="urn:microsoft.com/office/officeart/2005/8/colors/accent0_3" csCatId="mainScheme" phldr="1"/>
      <dgm:spPr/>
      <dgm:t>
        <a:bodyPr/>
        <a:lstStyle/>
        <a:p>
          <a:endParaRPr lang="cs-CZ"/>
        </a:p>
      </dgm:t>
    </dgm:pt>
    <dgm:pt modelId="{D2E866D7-DC4C-4E53-9E24-C598036EEC0D}">
      <dgm:prSet/>
      <dgm:spPr/>
      <dgm:t>
        <a:bodyPr/>
        <a:lstStyle/>
        <a:p>
          <a:pPr rtl="0"/>
          <a:r>
            <a:rPr lang="cs-CZ" smtClean="0"/>
            <a:t>Rozhodni, zda lze sestrojit trojúhelník se stranami:</a:t>
          </a:r>
          <a:endParaRPr lang="cs-CZ"/>
        </a:p>
      </dgm:t>
    </dgm:pt>
    <dgm:pt modelId="{BC7A90F9-265E-4521-86F4-54A167DA213B}" type="parTrans" cxnId="{9BE4AD02-467E-4477-BFA6-E664637B57AC}">
      <dgm:prSet/>
      <dgm:spPr/>
      <dgm:t>
        <a:bodyPr/>
        <a:lstStyle/>
        <a:p>
          <a:endParaRPr lang="cs-CZ"/>
        </a:p>
      </dgm:t>
    </dgm:pt>
    <dgm:pt modelId="{E19622CB-BC74-40A7-945E-CB102DB6DE95}" type="sibTrans" cxnId="{9BE4AD02-467E-4477-BFA6-E664637B57AC}">
      <dgm:prSet/>
      <dgm:spPr/>
      <dgm:t>
        <a:bodyPr/>
        <a:lstStyle/>
        <a:p>
          <a:endParaRPr lang="cs-CZ"/>
        </a:p>
      </dgm:t>
    </dgm:pt>
    <dgm:pt modelId="{A14493EC-BA5E-4244-B4E4-403E8E43DA99}" type="pres">
      <dgm:prSet presAssocID="{7F736F0B-ACA1-4026-9A64-40D111BC8C2F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975B5E7-8B79-442A-A7F6-4BA648B8D00D}" type="pres">
      <dgm:prSet presAssocID="{D2E866D7-DC4C-4E53-9E24-C598036EEC0D}" presName="parentText" presStyleLbl="node1" presStyleIdx="0" presStyleCnt="1" custScaleY="103878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9395E7D-3FB7-4A96-9635-74BD8652A2F5}" type="presOf" srcId="{D2E866D7-DC4C-4E53-9E24-C598036EEC0D}" destId="{D975B5E7-8B79-442A-A7F6-4BA648B8D00D}" srcOrd="0" destOrd="0" presId="urn:microsoft.com/office/officeart/2005/8/layout/vList2"/>
    <dgm:cxn modelId="{9BE4AD02-467E-4477-BFA6-E664637B57AC}" srcId="{7F736F0B-ACA1-4026-9A64-40D111BC8C2F}" destId="{D2E866D7-DC4C-4E53-9E24-C598036EEC0D}" srcOrd="0" destOrd="0" parTransId="{BC7A90F9-265E-4521-86F4-54A167DA213B}" sibTransId="{E19622CB-BC74-40A7-945E-CB102DB6DE95}"/>
    <dgm:cxn modelId="{C235E41A-98E3-4EB3-900E-74688EA9C883}" type="presOf" srcId="{7F736F0B-ACA1-4026-9A64-40D111BC8C2F}" destId="{A14493EC-BA5E-4244-B4E4-403E8E43DA99}" srcOrd="0" destOrd="0" presId="urn:microsoft.com/office/officeart/2005/8/layout/vList2"/>
    <dgm:cxn modelId="{F7DA1587-013E-4FA6-8D36-8E10C129DCD7}" type="presParOf" srcId="{A14493EC-BA5E-4244-B4E4-403E8E43DA99}" destId="{D975B5E7-8B79-442A-A7F6-4BA648B8D00D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8.xml><?xml version="1.0" encoding="utf-8"?>
<dgm:dataModel xmlns:dgm="http://schemas.openxmlformats.org/drawingml/2006/diagram" xmlns:a="http://schemas.openxmlformats.org/drawingml/2006/main">
  <dgm:ptLst>
    <dgm:pt modelId="{7F736F0B-ACA1-4026-9A64-40D111BC8C2F}" type="doc">
      <dgm:prSet loTypeId="urn:microsoft.com/office/officeart/2005/8/layout/vList2" loCatId="list" qsTypeId="urn:microsoft.com/office/officeart/2005/8/quickstyle/simple5" qsCatId="simple" csTypeId="urn:microsoft.com/office/officeart/2005/8/colors/accent0_3" csCatId="mainScheme" phldr="1"/>
      <dgm:spPr/>
      <dgm:t>
        <a:bodyPr/>
        <a:lstStyle/>
        <a:p>
          <a:endParaRPr lang="cs-CZ"/>
        </a:p>
      </dgm:t>
    </dgm:pt>
    <dgm:pt modelId="{D2E866D7-DC4C-4E53-9E24-C598036EEC0D}">
      <dgm:prSet/>
      <dgm:spPr/>
      <dgm:t>
        <a:bodyPr/>
        <a:lstStyle/>
        <a:p>
          <a:pPr rtl="0"/>
          <a:r>
            <a:rPr lang="cs-CZ" dirty="0" smtClean="0"/>
            <a:t>Rozhodni, zda lze sestrojit trojúhelník s vnitřními úhly:</a:t>
          </a:r>
          <a:endParaRPr lang="cs-CZ" dirty="0"/>
        </a:p>
      </dgm:t>
    </dgm:pt>
    <dgm:pt modelId="{BC7A90F9-265E-4521-86F4-54A167DA213B}" type="parTrans" cxnId="{9BE4AD02-467E-4477-BFA6-E664637B57AC}">
      <dgm:prSet/>
      <dgm:spPr/>
      <dgm:t>
        <a:bodyPr/>
        <a:lstStyle/>
        <a:p>
          <a:endParaRPr lang="cs-CZ"/>
        </a:p>
      </dgm:t>
    </dgm:pt>
    <dgm:pt modelId="{E19622CB-BC74-40A7-945E-CB102DB6DE95}" type="sibTrans" cxnId="{9BE4AD02-467E-4477-BFA6-E664637B57AC}">
      <dgm:prSet/>
      <dgm:spPr/>
      <dgm:t>
        <a:bodyPr/>
        <a:lstStyle/>
        <a:p>
          <a:endParaRPr lang="cs-CZ"/>
        </a:p>
      </dgm:t>
    </dgm:pt>
    <dgm:pt modelId="{A14493EC-BA5E-4244-B4E4-403E8E43DA99}" type="pres">
      <dgm:prSet presAssocID="{7F736F0B-ACA1-4026-9A64-40D111BC8C2F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975B5E7-8B79-442A-A7F6-4BA648B8D00D}" type="pres">
      <dgm:prSet presAssocID="{D2E866D7-DC4C-4E53-9E24-C598036EEC0D}" presName="parentText" presStyleLbl="node1" presStyleIdx="0" presStyleCnt="1" custScaleY="103878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C46BBF4-B07B-4439-AF49-65C6BBBB0BA0}" type="presOf" srcId="{D2E866D7-DC4C-4E53-9E24-C598036EEC0D}" destId="{D975B5E7-8B79-442A-A7F6-4BA648B8D00D}" srcOrd="0" destOrd="0" presId="urn:microsoft.com/office/officeart/2005/8/layout/vList2"/>
    <dgm:cxn modelId="{9BE4AD02-467E-4477-BFA6-E664637B57AC}" srcId="{7F736F0B-ACA1-4026-9A64-40D111BC8C2F}" destId="{D2E866D7-DC4C-4E53-9E24-C598036EEC0D}" srcOrd="0" destOrd="0" parTransId="{BC7A90F9-265E-4521-86F4-54A167DA213B}" sibTransId="{E19622CB-BC74-40A7-945E-CB102DB6DE95}"/>
    <dgm:cxn modelId="{70B2FCF3-25C8-4534-B5FC-984A53525138}" type="presOf" srcId="{7F736F0B-ACA1-4026-9A64-40D111BC8C2F}" destId="{A14493EC-BA5E-4244-B4E4-403E8E43DA99}" srcOrd="0" destOrd="0" presId="urn:microsoft.com/office/officeart/2005/8/layout/vList2"/>
    <dgm:cxn modelId="{9BA7B6A1-A5E0-41FB-ABD8-338205A09E9F}" type="presParOf" srcId="{A14493EC-BA5E-4244-B4E4-403E8E43DA99}" destId="{D975B5E7-8B79-442A-A7F6-4BA648B8D00D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062EB2A-9455-4358-BB77-83AD3C0F0184}">
      <dsp:nvSpPr>
        <dsp:cNvPr id="0" name=""/>
        <dsp:cNvSpPr/>
      </dsp:nvSpPr>
      <dsp:spPr>
        <a:xfrm>
          <a:off x="0" y="9767"/>
          <a:ext cx="3111214" cy="503685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90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atMod val="150000"/>
              </a:schemeClr>
            </a:gs>
          </a:gsLst>
          <a:path path="circle">
            <a:fillToRect l="50000" t="100000" r="100000" b="50000"/>
          </a:path>
        </a:gradFill>
        <a:ln>
          <a:noFill/>
        </a:ln>
        <a:effectLst>
          <a:outerShdw blurRad="25400" dist="25400" dir="5400000" rotWithShape="0">
            <a:srgbClr val="000000">
              <a:alpha val="40000"/>
            </a:srgbClr>
          </a:outerShdw>
        </a:effectLst>
        <a:scene3d>
          <a:camera prst="orthographicFront">
            <a:rot lat="0" lon="0" rev="0"/>
          </a:camera>
          <a:lightRig rig="threePt" dir="tl"/>
        </a:scene3d>
        <a:sp3d contourW="19050" prstMaterial="metal">
          <a:bevelT w="63500" h="31750" prst="angle"/>
          <a:contourClr>
            <a:schemeClr val="accent1">
              <a:hueOff val="0"/>
              <a:satOff val="0"/>
              <a:lumOff val="0"/>
              <a:alphaOff val="0"/>
              <a:shade val="25000"/>
              <a:satMod val="1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l" defTabSz="9334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smtClean="0"/>
            <a:t>Značení trojúhelníku:</a:t>
          </a:r>
          <a:endParaRPr lang="cs-CZ" sz="2100" kern="1200"/>
        </a:p>
      </dsp:txBody>
      <dsp:txXfrm>
        <a:off x="24588" y="34355"/>
        <a:ext cx="3062038" cy="45450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E1496F0-F163-4B76-98AE-CC989BE37E7C}">
      <dsp:nvSpPr>
        <dsp:cNvPr id="0" name=""/>
        <dsp:cNvSpPr/>
      </dsp:nvSpPr>
      <dsp:spPr>
        <a:xfrm>
          <a:off x="0" y="9926"/>
          <a:ext cx="5688632" cy="935415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hade val="90000"/>
                <a:satMod val="3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atMod val="150000"/>
              </a:schemeClr>
            </a:gs>
          </a:gsLst>
          <a:path path="circle">
            <a:fillToRect l="50000" t="100000" r="100000" b="50000"/>
          </a:path>
        </a:gradFill>
        <a:ln>
          <a:noFill/>
        </a:ln>
        <a:effectLst>
          <a:outerShdw blurRad="25400" dist="25400" dir="5400000" rotWithShape="0">
            <a:srgbClr val="000000">
              <a:alpha val="40000"/>
            </a:srgbClr>
          </a:outerShdw>
        </a:effectLst>
        <a:scene3d>
          <a:camera prst="orthographicFront">
            <a:rot lat="0" lon="0" rev="0"/>
          </a:camera>
          <a:lightRig rig="threePt" dir="tl"/>
        </a:scene3d>
        <a:sp3d contourW="19050" prstMaterial="metal">
          <a:bevelT w="63500" h="31750" prst="angle"/>
          <a:contourClr>
            <a:schemeClr val="accent5">
              <a:hueOff val="0"/>
              <a:satOff val="0"/>
              <a:lumOff val="0"/>
              <a:alphaOff val="0"/>
              <a:shade val="25000"/>
              <a:satMod val="1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lvl="0" algn="l" defTabSz="17335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900" kern="1200" smtClean="0"/>
            <a:t>Trojúhelníková nerovnost</a:t>
          </a:r>
          <a:endParaRPr lang="cs-CZ" sz="3900" kern="1200"/>
        </a:p>
      </dsp:txBody>
      <dsp:txXfrm>
        <a:off x="45663" y="55589"/>
        <a:ext cx="5597306" cy="84408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2D13ACD-4DF9-4761-88E1-3FAF4D8231F1}">
      <dsp:nvSpPr>
        <dsp:cNvPr id="0" name=""/>
        <dsp:cNvSpPr/>
      </dsp:nvSpPr>
      <dsp:spPr>
        <a:xfrm>
          <a:off x="0" y="66143"/>
          <a:ext cx="8352928" cy="1091849"/>
        </a:xfrm>
        <a:prstGeom prst="round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hade val="90000"/>
                <a:satMod val="3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atMod val="150000"/>
              </a:schemeClr>
            </a:gs>
          </a:gsLst>
          <a:path path="circle">
            <a:fillToRect l="50000" t="100000" r="100000" b="50000"/>
          </a:path>
        </a:gradFill>
        <a:ln>
          <a:noFill/>
        </a:ln>
        <a:effectLst>
          <a:outerShdw blurRad="25400" dist="25400" dir="5400000" rotWithShape="0">
            <a:srgbClr val="000000">
              <a:alpha val="40000"/>
            </a:srgbClr>
          </a:outerShdw>
        </a:effectLst>
        <a:scene3d>
          <a:camera prst="orthographicFront">
            <a:rot lat="0" lon="0" rev="0"/>
          </a:camera>
          <a:lightRig rig="threePt" dir="tl"/>
        </a:scene3d>
        <a:sp3d contourW="19050" prstMaterial="metal">
          <a:bevelT w="63500" h="31750" prst="angle"/>
          <a:contourClr>
            <a:schemeClr val="dk2">
              <a:hueOff val="0"/>
              <a:satOff val="0"/>
              <a:lumOff val="0"/>
              <a:alphaOff val="0"/>
              <a:shade val="25000"/>
              <a:satMod val="1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lvl="0" algn="l" defTabSz="1466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300" kern="1200" dirty="0" smtClean="0"/>
            <a:t>Součet dvou stran je vždy větší než strana třetí.</a:t>
          </a:r>
          <a:endParaRPr lang="cs-CZ" sz="3300" kern="1200" dirty="0"/>
        </a:p>
      </dsp:txBody>
      <dsp:txXfrm>
        <a:off x="53300" y="119443"/>
        <a:ext cx="8246328" cy="985249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D0D7A4D-39A7-464C-B5CF-317C2D02EBE7}">
      <dsp:nvSpPr>
        <dsp:cNvPr id="0" name=""/>
        <dsp:cNvSpPr/>
      </dsp:nvSpPr>
      <dsp:spPr>
        <a:xfrm>
          <a:off x="0" y="0"/>
          <a:ext cx="8064896" cy="685770"/>
        </a:xfrm>
        <a:prstGeom prst="roundRect">
          <a:avLst/>
        </a:prstGeom>
        <a:solidFill>
          <a:schemeClr val="accent2">
            <a:shade val="50000"/>
            <a:hueOff val="0"/>
            <a:satOff val="0"/>
            <a:lumOff val="0"/>
            <a:alphaOff val="0"/>
          </a:schemeClr>
        </a:solidFill>
        <a:ln w="1397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l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Součet všech tří vnitřních úhlů v trojúhelníku je 180°.</a:t>
          </a:r>
          <a:endParaRPr lang="cs-CZ" sz="2800" kern="1200" dirty="0"/>
        </a:p>
      </dsp:txBody>
      <dsp:txXfrm>
        <a:off x="33477" y="33477"/>
        <a:ext cx="7997942" cy="618816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FE24C18-A4A5-4CBB-B22B-3C05B9740493}">
      <dsp:nvSpPr>
        <dsp:cNvPr id="0" name=""/>
        <dsp:cNvSpPr/>
      </dsp:nvSpPr>
      <dsp:spPr>
        <a:xfrm>
          <a:off x="0" y="9786"/>
          <a:ext cx="3960440" cy="791678"/>
        </a:xfrm>
        <a:prstGeom prst="roundRect">
          <a:avLst/>
        </a:prstGeom>
        <a:gradFill rotWithShape="0">
          <a:gsLst>
            <a:gs pos="0">
              <a:schemeClr val="accent4">
                <a:shade val="50000"/>
                <a:hueOff val="0"/>
                <a:satOff val="0"/>
                <a:lumOff val="0"/>
                <a:alphaOff val="0"/>
                <a:tint val="65000"/>
                <a:satMod val="300000"/>
              </a:schemeClr>
            </a:gs>
            <a:gs pos="100000">
              <a:schemeClr val="accent4">
                <a:shade val="50000"/>
                <a:hueOff val="0"/>
                <a:satOff val="0"/>
                <a:lumOff val="0"/>
                <a:alphaOff val="0"/>
                <a:tint val="80000"/>
                <a:satMod val="15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7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lvl="0" algn="l" defTabSz="1377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l-GR" sz="3100" kern="1200" smtClean="0"/>
            <a:t>α</a:t>
          </a:r>
          <a:r>
            <a:rPr lang="cs-CZ" sz="3100" kern="1200" smtClean="0"/>
            <a:t> + </a:t>
          </a:r>
          <a:r>
            <a:rPr lang="el-GR" sz="3100" kern="1200" smtClean="0"/>
            <a:t>β</a:t>
          </a:r>
          <a:r>
            <a:rPr lang="cs-CZ" sz="3100" kern="1200" smtClean="0"/>
            <a:t> + </a:t>
          </a:r>
          <a:r>
            <a:rPr lang="el-GR" sz="3100" kern="1200" smtClean="0"/>
            <a:t>γ</a:t>
          </a:r>
          <a:r>
            <a:rPr lang="cs-CZ" sz="3100" kern="1200" smtClean="0"/>
            <a:t> = 180°</a:t>
          </a:r>
          <a:endParaRPr lang="cs-CZ" sz="3100" kern="1200"/>
        </a:p>
      </dsp:txBody>
      <dsp:txXfrm>
        <a:off x="38647" y="48433"/>
        <a:ext cx="3883146" cy="714384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47EECEE-7873-4948-BB1A-4DFB6D4C3455}">
      <dsp:nvSpPr>
        <dsp:cNvPr id="0" name=""/>
        <dsp:cNvSpPr/>
      </dsp:nvSpPr>
      <dsp:spPr>
        <a:xfrm>
          <a:off x="0" y="176"/>
          <a:ext cx="4104456" cy="522866"/>
        </a:xfrm>
        <a:prstGeom prst="round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hade val="90000"/>
                <a:satMod val="3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satMod val="150000"/>
              </a:schemeClr>
            </a:gs>
          </a:gsLst>
          <a:path path="circle">
            <a:fillToRect l="50000" t="100000" r="100000" b="50000"/>
          </a:path>
        </a:gradFill>
        <a:ln>
          <a:noFill/>
        </a:ln>
        <a:effectLst>
          <a:outerShdw blurRad="25400" dist="25400" dir="5400000" rotWithShape="0">
            <a:srgbClr val="000000">
              <a:alpha val="40000"/>
            </a:srgbClr>
          </a:outerShdw>
        </a:effectLst>
        <a:scene3d>
          <a:camera prst="orthographicFront">
            <a:rot lat="0" lon="0" rev="0"/>
          </a:camera>
          <a:lightRig rig="threePt" dir="tl"/>
        </a:scene3d>
        <a:sp3d contourW="19050" prstMaterial="metal">
          <a:bevelT w="63500" h="31750" prst="angle"/>
          <a:contourClr>
            <a:schemeClr val="accent6">
              <a:hueOff val="0"/>
              <a:satOff val="0"/>
              <a:lumOff val="0"/>
              <a:alphaOff val="0"/>
              <a:shade val="25000"/>
              <a:satMod val="1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l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Ostroúhlý trojúhelník.</a:t>
          </a:r>
          <a:endParaRPr lang="cs-CZ" sz="2800" kern="1200" dirty="0"/>
        </a:p>
      </dsp:txBody>
      <dsp:txXfrm>
        <a:off x="25524" y="25700"/>
        <a:ext cx="4053408" cy="471818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6A27D-42D2-4491-AB75-BC7F9975C937}">
      <dsp:nvSpPr>
        <dsp:cNvPr id="0" name=""/>
        <dsp:cNvSpPr/>
      </dsp:nvSpPr>
      <dsp:spPr>
        <a:xfrm>
          <a:off x="0" y="353"/>
          <a:ext cx="5040560" cy="522866"/>
        </a:xfrm>
        <a:prstGeom prst="roundRect">
          <a:avLst/>
        </a:prstGeom>
        <a:gradFill rotWithShape="0">
          <a:gsLst>
            <a:gs pos="0">
              <a:schemeClr val="accent5">
                <a:shade val="80000"/>
                <a:hueOff val="0"/>
                <a:satOff val="0"/>
                <a:lumOff val="0"/>
                <a:alphaOff val="0"/>
                <a:shade val="90000"/>
                <a:satMod val="300000"/>
              </a:schemeClr>
            </a:gs>
            <a:gs pos="100000">
              <a:schemeClr val="accent5">
                <a:shade val="80000"/>
                <a:hueOff val="0"/>
                <a:satOff val="0"/>
                <a:lumOff val="0"/>
                <a:alphaOff val="0"/>
                <a:satMod val="150000"/>
              </a:schemeClr>
            </a:gs>
          </a:gsLst>
          <a:path path="circle">
            <a:fillToRect l="50000" t="100000" r="100000" b="50000"/>
          </a:path>
        </a:gradFill>
        <a:ln>
          <a:noFill/>
        </a:ln>
        <a:effectLst>
          <a:outerShdw blurRad="25400" dist="25400" dir="5400000" rotWithShape="0">
            <a:srgbClr val="000000">
              <a:alpha val="40000"/>
            </a:srgbClr>
          </a:outerShdw>
        </a:effectLst>
        <a:scene3d>
          <a:camera prst="orthographicFront">
            <a:rot lat="0" lon="0" rev="0"/>
          </a:camera>
          <a:lightRig rig="threePt" dir="tl"/>
        </a:scene3d>
        <a:sp3d contourW="19050" prstMaterial="metal">
          <a:bevelT w="63500" h="31750" prst="angle"/>
          <a:contourClr>
            <a:schemeClr val="accent5">
              <a:shade val="80000"/>
              <a:hueOff val="0"/>
              <a:satOff val="0"/>
              <a:lumOff val="0"/>
              <a:alphaOff val="0"/>
              <a:shade val="25000"/>
              <a:satMod val="1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l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Všechny úhly jsou menší než  90.̊  </a:t>
          </a:r>
          <a:endParaRPr lang="cs-CZ" sz="2800" kern="1200" dirty="0"/>
        </a:p>
      </dsp:txBody>
      <dsp:txXfrm>
        <a:off x="25524" y="25877"/>
        <a:ext cx="4989512" cy="471818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AEA5B2F-89EB-46D9-B7B4-D07C231CD321}">
      <dsp:nvSpPr>
        <dsp:cNvPr id="0" name=""/>
        <dsp:cNvSpPr/>
      </dsp:nvSpPr>
      <dsp:spPr>
        <a:xfrm>
          <a:off x="920108" y="72008"/>
          <a:ext cx="3581493" cy="315591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hade val="90000"/>
                <a:satMod val="3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atMod val="150000"/>
              </a:schemeClr>
            </a:gs>
          </a:gsLst>
          <a:path path="circle">
            <a:fillToRect l="50000" t="100000" r="100000" b="50000"/>
          </a:path>
        </a:gradFill>
        <a:ln>
          <a:noFill/>
        </a:ln>
        <a:effectLst>
          <a:outerShdw blurRad="25400" dist="25400" dir="5400000" rotWithShape="0">
            <a:srgbClr val="000000">
              <a:alpha val="40000"/>
            </a:srgbClr>
          </a:outerShdw>
        </a:effectLst>
        <a:scene3d>
          <a:camera prst="orthographicFront">
            <a:rot lat="0" lon="0" rev="0"/>
          </a:camera>
          <a:lightRig rig="threePt" dir="tl"/>
        </a:scene3d>
        <a:sp3d contourW="19050" prstMaterial="metal">
          <a:bevelT w="63500" h="31750" prst="angle"/>
          <a:contourClr>
            <a:schemeClr val="accent5">
              <a:hueOff val="0"/>
              <a:satOff val="0"/>
              <a:lumOff val="0"/>
              <a:alphaOff val="0"/>
              <a:shade val="25000"/>
              <a:satMod val="1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l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Pravoúhlý trojúhelník</a:t>
          </a:r>
          <a:endParaRPr lang="cs-CZ" sz="2800" kern="1200" dirty="0"/>
        </a:p>
      </dsp:txBody>
      <dsp:txXfrm>
        <a:off x="935514" y="87414"/>
        <a:ext cx="3550681" cy="284779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507E231-87BA-4A11-9F29-EA6FE271E0AA}">
      <dsp:nvSpPr>
        <dsp:cNvPr id="0" name=""/>
        <dsp:cNvSpPr/>
      </dsp:nvSpPr>
      <dsp:spPr>
        <a:xfrm>
          <a:off x="0" y="262"/>
          <a:ext cx="3960440" cy="537210"/>
        </a:xfrm>
        <a:prstGeom prst="roundRect">
          <a:avLst/>
        </a:prstGeom>
        <a:gradFill rotWithShape="0">
          <a:gsLst>
            <a:gs pos="0">
              <a:schemeClr val="accent6">
                <a:shade val="50000"/>
                <a:hueOff val="0"/>
                <a:satOff val="0"/>
                <a:lumOff val="0"/>
                <a:alphaOff val="0"/>
                <a:shade val="90000"/>
                <a:satMod val="300000"/>
              </a:schemeClr>
            </a:gs>
            <a:gs pos="100000">
              <a:schemeClr val="accent6">
                <a:shade val="50000"/>
                <a:hueOff val="0"/>
                <a:satOff val="0"/>
                <a:lumOff val="0"/>
                <a:alphaOff val="0"/>
                <a:satMod val="150000"/>
              </a:schemeClr>
            </a:gs>
          </a:gsLst>
          <a:path path="circle">
            <a:fillToRect l="50000" t="100000" r="100000" b="50000"/>
          </a:path>
        </a:gradFill>
        <a:ln>
          <a:noFill/>
        </a:ln>
        <a:effectLst>
          <a:outerShdw blurRad="25400" dist="25400" dir="5400000" rotWithShape="0">
            <a:srgbClr val="000000">
              <a:alpha val="40000"/>
            </a:srgbClr>
          </a:outerShdw>
        </a:effectLst>
        <a:scene3d>
          <a:camera prst="orthographicFront">
            <a:rot lat="0" lon="0" rev="0"/>
          </a:camera>
          <a:lightRig rig="threePt" dir="tl"/>
        </a:scene3d>
        <a:sp3d contourW="19050" prstMaterial="metal">
          <a:bevelT w="63500" h="31750" prst="angle"/>
          <a:contourClr>
            <a:schemeClr val="accent6">
              <a:shade val="50000"/>
              <a:hueOff val="0"/>
              <a:satOff val="0"/>
              <a:lumOff val="0"/>
              <a:alphaOff val="0"/>
              <a:shade val="25000"/>
              <a:satMod val="1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l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Jeden pravý (90°) úhel.</a:t>
          </a:r>
          <a:endParaRPr lang="cs-CZ" sz="2800" kern="1200" dirty="0"/>
        </a:p>
      </dsp:txBody>
      <dsp:txXfrm>
        <a:off x="26224" y="26486"/>
        <a:ext cx="3907992" cy="484762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26929A8-568C-4312-BF18-BCE45992F289}">
      <dsp:nvSpPr>
        <dsp:cNvPr id="0" name=""/>
        <dsp:cNvSpPr/>
      </dsp:nvSpPr>
      <dsp:spPr>
        <a:xfrm>
          <a:off x="0" y="0"/>
          <a:ext cx="4464496" cy="522866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0"/>
                <a:satOff val="0"/>
                <a:lumOff val="0"/>
                <a:alphaOff val="0"/>
                <a:shade val="90000"/>
                <a:satMod val="300000"/>
              </a:schemeClr>
            </a:gs>
            <a:gs pos="100000">
              <a:schemeClr val="accent1">
                <a:shade val="50000"/>
                <a:hueOff val="0"/>
                <a:satOff val="0"/>
                <a:lumOff val="0"/>
                <a:alphaOff val="0"/>
                <a:satMod val="150000"/>
              </a:schemeClr>
            </a:gs>
          </a:gsLst>
          <a:path path="circle">
            <a:fillToRect l="50000" t="100000" r="100000" b="50000"/>
          </a:path>
        </a:gradFill>
        <a:ln>
          <a:noFill/>
        </a:ln>
        <a:effectLst>
          <a:outerShdw blurRad="25400" dist="25400" dir="5400000" rotWithShape="0">
            <a:srgbClr val="000000">
              <a:alpha val="40000"/>
            </a:srgbClr>
          </a:outerShdw>
        </a:effectLst>
        <a:scene3d>
          <a:camera prst="orthographicFront">
            <a:rot lat="0" lon="0" rev="0"/>
          </a:camera>
          <a:lightRig rig="threePt" dir="tl"/>
        </a:scene3d>
        <a:sp3d contourW="19050" prstMaterial="metal">
          <a:bevelT w="63500" h="31750" prst="angle"/>
          <a:contourClr>
            <a:schemeClr val="accent1">
              <a:shade val="50000"/>
              <a:hueOff val="0"/>
              <a:satOff val="0"/>
              <a:lumOff val="0"/>
              <a:alphaOff val="0"/>
              <a:shade val="25000"/>
              <a:satMod val="1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l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Tupoúhlý trojúhelník</a:t>
          </a:r>
          <a:endParaRPr lang="cs-CZ" sz="2800" kern="1200" dirty="0"/>
        </a:p>
      </dsp:txBody>
      <dsp:txXfrm>
        <a:off x="25524" y="25524"/>
        <a:ext cx="4413448" cy="471818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1275DB0-AA3F-4508-B841-EF6E9F4C3565}">
      <dsp:nvSpPr>
        <dsp:cNvPr id="0" name=""/>
        <dsp:cNvSpPr/>
      </dsp:nvSpPr>
      <dsp:spPr>
        <a:xfrm>
          <a:off x="0" y="176"/>
          <a:ext cx="4104456" cy="522866"/>
        </a:xfrm>
        <a:prstGeom prst="round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hade val="90000"/>
                <a:satMod val="3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atMod val="150000"/>
              </a:schemeClr>
            </a:gs>
          </a:gsLst>
          <a:path path="circle">
            <a:fillToRect l="50000" t="100000" r="100000" b="50000"/>
          </a:path>
        </a:gradFill>
        <a:ln>
          <a:noFill/>
        </a:ln>
        <a:effectLst>
          <a:outerShdw blurRad="25400" dist="25400" dir="5400000" rotWithShape="0">
            <a:srgbClr val="000000">
              <a:alpha val="40000"/>
            </a:srgbClr>
          </a:outerShdw>
        </a:effectLst>
        <a:scene3d>
          <a:camera prst="orthographicFront">
            <a:rot lat="0" lon="0" rev="0"/>
          </a:camera>
          <a:lightRig rig="threePt" dir="tl"/>
        </a:scene3d>
        <a:sp3d contourW="19050" prstMaterial="metal">
          <a:bevelT w="63500" h="31750" prst="angle"/>
          <a:contourClr>
            <a:schemeClr val="dk2">
              <a:hueOff val="0"/>
              <a:satOff val="0"/>
              <a:lumOff val="0"/>
              <a:alphaOff val="0"/>
              <a:shade val="25000"/>
              <a:satMod val="1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l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Jeden úhel větší než 90°.</a:t>
          </a:r>
          <a:endParaRPr lang="cs-CZ" sz="2800" kern="1200" dirty="0"/>
        </a:p>
      </dsp:txBody>
      <dsp:txXfrm>
        <a:off x="25524" y="25700"/>
        <a:ext cx="4053408" cy="471818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AB57A74-7B68-4258-AB30-BCEC164B22AA}">
      <dsp:nvSpPr>
        <dsp:cNvPr id="0" name=""/>
        <dsp:cNvSpPr/>
      </dsp:nvSpPr>
      <dsp:spPr>
        <a:xfrm>
          <a:off x="0" y="176"/>
          <a:ext cx="4824536" cy="522866"/>
        </a:xfrm>
        <a:prstGeom prst="round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hade val="90000"/>
                <a:satMod val="3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atMod val="150000"/>
              </a:schemeClr>
            </a:gs>
          </a:gsLst>
          <a:path path="circle">
            <a:fillToRect l="50000" t="100000" r="100000" b="50000"/>
          </a:path>
        </a:gradFill>
        <a:ln>
          <a:noFill/>
        </a:ln>
        <a:effectLst>
          <a:outerShdw blurRad="25400" dist="25400" dir="5400000" rotWithShape="0">
            <a:srgbClr val="000000">
              <a:alpha val="40000"/>
            </a:srgbClr>
          </a:outerShdw>
        </a:effectLst>
        <a:scene3d>
          <a:camera prst="orthographicFront">
            <a:rot lat="0" lon="0" rev="0"/>
          </a:camera>
          <a:lightRig rig="threePt" dir="tl"/>
        </a:scene3d>
        <a:sp3d contourW="19050" prstMaterial="metal">
          <a:bevelT w="63500" h="31750" prst="angle"/>
          <a:contourClr>
            <a:schemeClr val="accent4">
              <a:hueOff val="0"/>
              <a:satOff val="0"/>
              <a:lumOff val="0"/>
              <a:alphaOff val="0"/>
              <a:shade val="25000"/>
              <a:satMod val="1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l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>
              <a:solidFill>
                <a:schemeClr val="tx2">
                  <a:lumMod val="75000"/>
                </a:schemeClr>
              </a:solidFill>
            </a:rPr>
            <a:t>Rovnoramenný trojúhelník</a:t>
          </a:r>
          <a:endParaRPr lang="cs-CZ" sz="2800" kern="1200" dirty="0">
            <a:solidFill>
              <a:schemeClr val="tx2">
                <a:lumMod val="75000"/>
              </a:schemeClr>
            </a:solidFill>
          </a:endParaRPr>
        </a:p>
      </dsp:txBody>
      <dsp:txXfrm>
        <a:off x="25524" y="25700"/>
        <a:ext cx="4773488" cy="471818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6930933-1A70-45DD-AEAC-6C214DE28F15}">
      <dsp:nvSpPr>
        <dsp:cNvPr id="0" name=""/>
        <dsp:cNvSpPr/>
      </dsp:nvSpPr>
      <dsp:spPr>
        <a:xfrm>
          <a:off x="0" y="110"/>
          <a:ext cx="6048672" cy="471839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hade val="90000"/>
                <a:satMod val="3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atMod val="150000"/>
              </a:schemeClr>
            </a:gs>
          </a:gsLst>
          <a:path path="circle">
            <a:fillToRect l="50000" t="100000" r="100000" b="50000"/>
          </a:path>
        </a:gradFill>
        <a:ln>
          <a:noFill/>
        </a:ln>
        <a:effectLst>
          <a:outerShdw blurRad="25400" dist="25400" dir="5400000" rotWithShape="0">
            <a:srgbClr val="000000">
              <a:alpha val="40000"/>
            </a:srgbClr>
          </a:outerShdw>
        </a:effectLst>
        <a:scene3d>
          <a:camera prst="orthographicFront">
            <a:rot lat="0" lon="0" rev="0"/>
          </a:camera>
          <a:lightRig rig="threePt" dir="tl"/>
        </a:scene3d>
        <a:sp3d contourW="19050" prstMaterial="metal">
          <a:bevelT w="63500" h="31750" prst="angle"/>
          <a:contourClr>
            <a:schemeClr val="accent2">
              <a:hueOff val="0"/>
              <a:satOff val="0"/>
              <a:lumOff val="0"/>
              <a:alphaOff val="0"/>
              <a:shade val="25000"/>
              <a:satMod val="1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l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>
              <a:solidFill>
                <a:schemeClr val="tx2">
                  <a:lumMod val="75000"/>
                </a:schemeClr>
              </a:solidFill>
            </a:rPr>
            <a:t>Má dvě stejně dlouhé strany - ramena</a:t>
          </a:r>
          <a:r>
            <a:rPr lang="cs-CZ" sz="1800" kern="1200" dirty="0" smtClean="0">
              <a:solidFill>
                <a:schemeClr val="tx2">
                  <a:lumMod val="75000"/>
                </a:schemeClr>
              </a:solidFill>
            </a:rPr>
            <a:t>,</a:t>
          </a:r>
          <a:endParaRPr lang="cs-CZ" sz="1800" kern="1200" dirty="0">
            <a:solidFill>
              <a:schemeClr val="tx2">
                <a:lumMod val="75000"/>
              </a:schemeClr>
            </a:solidFill>
          </a:endParaRPr>
        </a:p>
      </dsp:txBody>
      <dsp:txXfrm>
        <a:off x="23033" y="23143"/>
        <a:ext cx="6002606" cy="425773"/>
      </dsp:txXfrm>
    </dsp:sp>
    <dsp:sp modelId="{4B4A449B-CD11-43EC-8A3D-CCD3232D0387}">
      <dsp:nvSpPr>
        <dsp:cNvPr id="0" name=""/>
        <dsp:cNvSpPr/>
      </dsp:nvSpPr>
      <dsp:spPr>
        <a:xfrm>
          <a:off x="0" y="482059"/>
          <a:ext cx="6048672" cy="471839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hade val="90000"/>
                <a:satMod val="3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atMod val="150000"/>
              </a:schemeClr>
            </a:gs>
          </a:gsLst>
          <a:path path="circle">
            <a:fillToRect l="50000" t="100000" r="100000" b="50000"/>
          </a:path>
        </a:gradFill>
        <a:ln>
          <a:noFill/>
        </a:ln>
        <a:effectLst>
          <a:outerShdw blurRad="25400" dist="25400" dir="5400000" rotWithShape="0">
            <a:srgbClr val="000000">
              <a:alpha val="40000"/>
            </a:srgbClr>
          </a:outerShdw>
        </a:effectLst>
        <a:scene3d>
          <a:camera prst="orthographicFront">
            <a:rot lat="0" lon="0" rev="0"/>
          </a:camera>
          <a:lightRig rig="threePt" dir="tl"/>
        </a:scene3d>
        <a:sp3d contourW="19050" prstMaterial="metal">
          <a:bevelT w="63500" h="31750" prst="angle"/>
          <a:contourClr>
            <a:schemeClr val="accent3">
              <a:hueOff val="0"/>
              <a:satOff val="0"/>
              <a:lumOff val="0"/>
              <a:alphaOff val="0"/>
              <a:shade val="25000"/>
              <a:satMod val="1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l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smtClean="0">
              <a:solidFill>
                <a:schemeClr val="tx2">
                  <a:lumMod val="75000"/>
                </a:schemeClr>
              </a:solidFill>
            </a:rPr>
            <a:t>jedna strana je </a:t>
          </a:r>
          <a:r>
            <a:rPr lang="cs-CZ" sz="2800" kern="1200" dirty="0" smtClean="0">
              <a:solidFill>
                <a:schemeClr val="tx2">
                  <a:lumMod val="75000"/>
                </a:schemeClr>
              </a:solidFill>
            </a:rPr>
            <a:t>odlišná - základna</a:t>
          </a:r>
          <a:endParaRPr lang="cs-CZ" sz="2800" kern="1200" dirty="0">
            <a:solidFill>
              <a:schemeClr val="tx2">
                <a:lumMod val="75000"/>
              </a:schemeClr>
            </a:solidFill>
          </a:endParaRPr>
        </a:p>
      </dsp:txBody>
      <dsp:txXfrm>
        <a:off x="23033" y="505092"/>
        <a:ext cx="6002606" cy="425773"/>
      </dsp:txXfrm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9708CDA-F755-4A4D-8475-8DA076049AA2}">
      <dsp:nvSpPr>
        <dsp:cNvPr id="0" name=""/>
        <dsp:cNvSpPr/>
      </dsp:nvSpPr>
      <dsp:spPr>
        <a:xfrm>
          <a:off x="0" y="176"/>
          <a:ext cx="4032448" cy="522866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hade val="90000"/>
                <a:satMod val="3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atMod val="150000"/>
              </a:schemeClr>
            </a:gs>
          </a:gsLst>
          <a:path path="circle">
            <a:fillToRect l="50000" t="100000" r="100000" b="50000"/>
          </a:path>
        </a:gradFill>
        <a:ln>
          <a:noFill/>
        </a:ln>
        <a:effectLst>
          <a:outerShdw blurRad="25400" dist="25400" dir="5400000" rotWithShape="0">
            <a:srgbClr val="000000">
              <a:alpha val="40000"/>
            </a:srgbClr>
          </a:outerShdw>
        </a:effectLst>
        <a:scene3d>
          <a:camera prst="orthographicFront">
            <a:rot lat="0" lon="0" rev="0"/>
          </a:camera>
          <a:lightRig rig="threePt" dir="tl"/>
        </a:scene3d>
        <a:sp3d contourW="19050" prstMaterial="metal">
          <a:bevelT w="63500" h="31750" prst="angle"/>
          <a:contourClr>
            <a:schemeClr val="accent2">
              <a:hueOff val="0"/>
              <a:satOff val="0"/>
              <a:lumOff val="0"/>
              <a:alphaOff val="0"/>
              <a:shade val="25000"/>
              <a:satMod val="1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l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>
              <a:solidFill>
                <a:schemeClr val="tx2">
                  <a:lumMod val="75000"/>
                </a:schemeClr>
              </a:solidFill>
            </a:rPr>
            <a:t>Rovnostranný trojúhelník</a:t>
          </a:r>
          <a:endParaRPr lang="cs-CZ" sz="2800" kern="1200" dirty="0">
            <a:solidFill>
              <a:schemeClr val="tx2">
                <a:lumMod val="75000"/>
              </a:schemeClr>
            </a:solidFill>
          </a:endParaRPr>
        </a:p>
      </dsp:txBody>
      <dsp:txXfrm>
        <a:off x="25524" y="25700"/>
        <a:ext cx="3981400" cy="471818"/>
      </dsp:txXfrm>
    </dsp:sp>
  </dsp:spTree>
</dsp:drawing>
</file>

<file path=ppt/diagrams/drawing1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6AB933F-12D2-4339-A166-AA9B4B8540A8}">
      <dsp:nvSpPr>
        <dsp:cNvPr id="0" name=""/>
        <dsp:cNvSpPr/>
      </dsp:nvSpPr>
      <dsp:spPr>
        <a:xfrm>
          <a:off x="0" y="208"/>
          <a:ext cx="4824536" cy="471839"/>
        </a:xfrm>
        <a:prstGeom prst="roundRect">
          <a:avLst/>
        </a:prstGeom>
        <a:gradFill rotWithShape="0">
          <a:gsLst>
            <a:gs pos="0">
              <a:schemeClr val="accent1">
                <a:alpha val="90000"/>
                <a:hueOff val="0"/>
                <a:satOff val="0"/>
                <a:lumOff val="0"/>
                <a:alphaOff val="0"/>
                <a:shade val="90000"/>
                <a:satMod val="300000"/>
              </a:schemeClr>
            </a:gs>
            <a:gs pos="100000">
              <a:schemeClr val="accent1">
                <a:alpha val="90000"/>
                <a:hueOff val="0"/>
                <a:satOff val="0"/>
                <a:lumOff val="0"/>
                <a:alphaOff val="0"/>
                <a:satMod val="150000"/>
              </a:schemeClr>
            </a:gs>
          </a:gsLst>
          <a:path path="circle">
            <a:fillToRect l="50000" t="100000" r="100000" b="50000"/>
          </a:path>
        </a:gradFill>
        <a:ln>
          <a:noFill/>
        </a:ln>
        <a:effectLst>
          <a:outerShdw blurRad="25400" dist="25400" dir="5400000" rotWithShape="0">
            <a:srgbClr val="000000">
              <a:alpha val="40000"/>
            </a:srgbClr>
          </a:outerShdw>
        </a:effectLst>
        <a:scene3d>
          <a:camera prst="orthographicFront">
            <a:rot lat="0" lon="0" rev="0"/>
          </a:camera>
          <a:lightRig rig="threePt" dir="tl"/>
        </a:scene3d>
        <a:sp3d contourW="19050" prstMaterial="metal">
          <a:bevelT w="63500" h="31750" prst="angle"/>
          <a:contourClr>
            <a:schemeClr val="accent1">
              <a:alpha val="90000"/>
              <a:hueOff val="0"/>
              <a:satOff val="0"/>
              <a:lumOff val="0"/>
              <a:alphaOff val="0"/>
              <a:shade val="25000"/>
              <a:satMod val="1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l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Všechny strany stejně velké</a:t>
          </a:r>
          <a:r>
            <a:rPr lang="cs-CZ" sz="1800" kern="1200" dirty="0" smtClean="0"/>
            <a:t>.</a:t>
          </a:r>
          <a:endParaRPr lang="cs-CZ" sz="1800" kern="1200" dirty="0"/>
        </a:p>
      </dsp:txBody>
      <dsp:txXfrm>
        <a:off x="23033" y="23241"/>
        <a:ext cx="4778470" cy="425773"/>
      </dsp:txXfrm>
    </dsp:sp>
    <dsp:sp modelId="{3142A086-8958-448D-9BA9-51FF2CFB732D}">
      <dsp:nvSpPr>
        <dsp:cNvPr id="0" name=""/>
        <dsp:cNvSpPr/>
      </dsp:nvSpPr>
      <dsp:spPr>
        <a:xfrm>
          <a:off x="0" y="482059"/>
          <a:ext cx="4824536" cy="471839"/>
        </a:xfrm>
        <a:prstGeom prst="roundRect">
          <a:avLst/>
        </a:prstGeom>
        <a:gradFill rotWithShape="0">
          <a:gsLst>
            <a:gs pos="0">
              <a:schemeClr val="accent1">
                <a:alpha val="90000"/>
                <a:hueOff val="0"/>
                <a:satOff val="0"/>
                <a:lumOff val="0"/>
                <a:alphaOff val="-40000"/>
                <a:shade val="90000"/>
                <a:satMod val="300000"/>
              </a:schemeClr>
            </a:gs>
            <a:gs pos="100000">
              <a:schemeClr val="accent1">
                <a:alpha val="90000"/>
                <a:hueOff val="0"/>
                <a:satOff val="0"/>
                <a:lumOff val="0"/>
                <a:alphaOff val="-40000"/>
                <a:satMod val="150000"/>
              </a:schemeClr>
            </a:gs>
          </a:gsLst>
          <a:path path="circle">
            <a:fillToRect l="50000" t="100000" r="100000" b="50000"/>
          </a:path>
        </a:gradFill>
        <a:ln>
          <a:noFill/>
        </a:ln>
        <a:effectLst>
          <a:outerShdw blurRad="25400" dist="25400" dir="5400000" rotWithShape="0">
            <a:srgbClr val="000000">
              <a:alpha val="40000"/>
            </a:srgbClr>
          </a:outerShdw>
        </a:effectLst>
        <a:scene3d>
          <a:camera prst="orthographicFront">
            <a:rot lat="0" lon="0" rev="0"/>
          </a:camera>
          <a:lightRig rig="threePt" dir="tl"/>
        </a:scene3d>
        <a:sp3d contourW="19050" prstMaterial="metal">
          <a:bevelT w="63500" h="31750" prst="angle"/>
          <a:contourClr>
            <a:schemeClr val="accent1">
              <a:alpha val="90000"/>
              <a:hueOff val="0"/>
              <a:satOff val="0"/>
              <a:lumOff val="0"/>
              <a:alphaOff val="-40000"/>
              <a:shade val="25000"/>
              <a:satMod val="1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l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Všechny úhly 60°.</a:t>
          </a:r>
          <a:endParaRPr lang="cs-CZ" sz="2800" kern="1200" dirty="0"/>
        </a:p>
      </dsp:txBody>
      <dsp:txXfrm>
        <a:off x="23033" y="505092"/>
        <a:ext cx="4778470" cy="425773"/>
      </dsp:txXfrm>
    </dsp:sp>
  </dsp:spTree>
</dsp:drawing>
</file>

<file path=ppt/diagrams/drawing1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DA53017-61E5-4396-81FF-CEA13AE4B7FB}">
      <dsp:nvSpPr>
        <dsp:cNvPr id="0" name=""/>
        <dsp:cNvSpPr/>
      </dsp:nvSpPr>
      <dsp:spPr>
        <a:xfrm>
          <a:off x="0" y="22356"/>
          <a:ext cx="8136904" cy="76752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5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0000"/>
                <a:satMod val="15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7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l" defTabSz="1422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smtClean="0"/>
            <a:t>Najdi trojúhelník: </a:t>
          </a:r>
          <a:endParaRPr lang="cs-CZ" sz="3200" kern="1200"/>
        </a:p>
      </dsp:txBody>
      <dsp:txXfrm>
        <a:off x="37467" y="59823"/>
        <a:ext cx="8061970" cy="692586"/>
      </dsp:txXfrm>
    </dsp:sp>
    <dsp:sp modelId="{286833FF-A762-4B0F-805C-9768CC171FD9}">
      <dsp:nvSpPr>
        <dsp:cNvPr id="0" name=""/>
        <dsp:cNvSpPr/>
      </dsp:nvSpPr>
      <dsp:spPr>
        <a:xfrm>
          <a:off x="0" y="789876"/>
          <a:ext cx="8136904" cy="12916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8347" tIns="40640" rIns="227584" bIns="40640" numCol="1" spcCol="1270" anchor="t" anchorCtr="0">
          <a:noAutofit/>
        </a:bodyPr>
        <a:lstStyle/>
        <a:p>
          <a:pPr marL="228600" lvl="1" indent="-228600" algn="l" defTabSz="111125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cs-CZ" sz="2500" kern="1200" smtClean="0"/>
            <a:t>a) pravoúhlý</a:t>
          </a:r>
          <a:endParaRPr lang="cs-CZ" sz="2500" kern="1200"/>
        </a:p>
        <a:p>
          <a:pPr marL="228600" lvl="1" indent="-228600" algn="l" defTabSz="111125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cs-CZ" sz="2500" kern="1200" smtClean="0"/>
            <a:t>b) rovnoramenný</a:t>
          </a:r>
          <a:endParaRPr lang="cs-CZ" sz="2500" kern="1200"/>
        </a:p>
        <a:p>
          <a:pPr marL="228600" lvl="1" indent="-228600" algn="l" defTabSz="111125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cs-CZ" sz="2500" kern="1200" smtClean="0"/>
            <a:t>c) rovnostranný</a:t>
          </a:r>
          <a:endParaRPr lang="cs-CZ" sz="2500" kern="1200"/>
        </a:p>
      </dsp:txBody>
      <dsp:txXfrm>
        <a:off x="0" y="789876"/>
        <a:ext cx="8136904" cy="1291680"/>
      </dsp:txXfrm>
    </dsp:sp>
  </dsp:spTree>
</dsp:drawing>
</file>

<file path=ppt/diagrams/drawing1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975B5E7-8B79-442A-A7F6-4BA648B8D00D}">
      <dsp:nvSpPr>
        <dsp:cNvPr id="0" name=""/>
        <dsp:cNvSpPr/>
      </dsp:nvSpPr>
      <dsp:spPr>
        <a:xfrm>
          <a:off x="0" y="11228"/>
          <a:ext cx="7920880" cy="697623"/>
        </a:xfrm>
        <a:prstGeom prst="round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hade val="90000"/>
                <a:satMod val="3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atMod val="150000"/>
              </a:schemeClr>
            </a:gs>
          </a:gsLst>
          <a:path path="circle">
            <a:fillToRect l="50000" t="100000" r="100000" b="50000"/>
          </a:path>
        </a:gradFill>
        <a:ln>
          <a:noFill/>
        </a:ln>
        <a:effectLst>
          <a:outerShdw blurRad="25400" dist="25400" dir="5400000" rotWithShape="0">
            <a:srgbClr val="000000">
              <a:alpha val="40000"/>
            </a:srgbClr>
          </a:outerShdw>
        </a:effectLst>
        <a:scene3d>
          <a:camera prst="orthographicFront">
            <a:rot lat="0" lon="0" rev="0"/>
          </a:camera>
          <a:lightRig rig="threePt" dir="tl"/>
        </a:scene3d>
        <a:sp3d contourW="19050" prstMaterial="metal">
          <a:bevelT w="63500" h="31750" prst="angle"/>
          <a:contourClr>
            <a:schemeClr val="dk2">
              <a:hueOff val="0"/>
              <a:satOff val="0"/>
              <a:lumOff val="0"/>
              <a:alphaOff val="0"/>
              <a:shade val="25000"/>
              <a:satMod val="1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l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smtClean="0"/>
            <a:t>Rozhodni, zda lze sestrojit trojúhelník se stranami:</a:t>
          </a:r>
          <a:endParaRPr lang="cs-CZ" sz="2800" kern="1200"/>
        </a:p>
      </dsp:txBody>
      <dsp:txXfrm>
        <a:off x="34055" y="45283"/>
        <a:ext cx="7852770" cy="629513"/>
      </dsp:txXfrm>
    </dsp:sp>
  </dsp:spTree>
</dsp:drawing>
</file>

<file path=ppt/diagrams/drawing1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975B5E7-8B79-442A-A7F6-4BA648B8D00D}">
      <dsp:nvSpPr>
        <dsp:cNvPr id="0" name=""/>
        <dsp:cNvSpPr/>
      </dsp:nvSpPr>
      <dsp:spPr>
        <a:xfrm>
          <a:off x="0" y="23685"/>
          <a:ext cx="7920880" cy="672708"/>
        </a:xfrm>
        <a:prstGeom prst="round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hade val="90000"/>
                <a:satMod val="3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atMod val="150000"/>
              </a:schemeClr>
            </a:gs>
          </a:gsLst>
          <a:path path="circle">
            <a:fillToRect l="50000" t="100000" r="100000" b="50000"/>
          </a:path>
        </a:gradFill>
        <a:ln>
          <a:noFill/>
        </a:ln>
        <a:effectLst>
          <a:outerShdw blurRad="25400" dist="25400" dir="5400000" rotWithShape="0">
            <a:srgbClr val="000000">
              <a:alpha val="40000"/>
            </a:srgbClr>
          </a:outerShdw>
        </a:effectLst>
        <a:scene3d>
          <a:camera prst="orthographicFront">
            <a:rot lat="0" lon="0" rev="0"/>
          </a:camera>
          <a:lightRig rig="threePt" dir="tl"/>
        </a:scene3d>
        <a:sp3d contourW="19050" prstMaterial="metal">
          <a:bevelT w="63500" h="31750" prst="angle"/>
          <a:contourClr>
            <a:schemeClr val="dk2">
              <a:hueOff val="0"/>
              <a:satOff val="0"/>
              <a:lumOff val="0"/>
              <a:alphaOff val="0"/>
              <a:shade val="25000"/>
              <a:satMod val="1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lvl="0" algn="l" defTabSz="12001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smtClean="0"/>
            <a:t>Rozhodni, zda lze sestrojit trojúhelník s vnitřními úhly:</a:t>
          </a:r>
          <a:endParaRPr lang="cs-CZ" sz="2700" kern="1200" dirty="0"/>
        </a:p>
      </dsp:txBody>
      <dsp:txXfrm>
        <a:off x="32839" y="56524"/>
        <a:ext cx="7855202" cy="60703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8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6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7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8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9_02.jpg"/>
          <p:cNvPicPr preferRelativeResize="0">
            <a:picLocks/>
          </p:cNvPicPr>
          <p:nvPr/>
        </p:nvPicPr>
        <p:blipFill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7754112" y="0"/>
            <a:ext cx="73152" cy="6858000"/>
          </a:xfrm>
          <a:prstGeom prst="rect">
            <a:avLst/>
          </a:prstGeom>
        </p:spPr>
      </p:pic>
      <p:pic>
        <p:nvPicPr>
          <p:cNvPr id="7" name="Picture 6" descr="1_05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10500" y="0"/>
            <a:ext cx="1333500" cy="6858000"/>
          </a:xfrm>
          <a:prstGeom prst="rect">
            <a:avLst/>
          </a:prstGeom>
        </p:spPr>
      </p:pic>
      <p:grpSp>
        <p:nvGrpSpPr>
          <p:cNvPr id="4" name="Group 17"/>
          <p:cNvGrpSpPr/>
          <p:nvPr/>
        </p:nvGrpSpPr>
        <p:grpSpPr>
          <a:xfrm>
            <a:off x="0" y="6630352"/>
            <a:ext cx="9144000" cy="228600"/>
            <a:chOff x="0" y="6582727"/>
            <a:chExt cx="9144000" cy="228600"/>
          </a:xfrm>
        </p:grpSpPr>
        <p:sp>
          <p:nvSpPr>
            <p:cNvPr id="10" name="Rectangle 9"/>
            <p:cNvSpPr/>
            <p:nvPr/>
          </p:nvSpPr>
          <p:spPr>
            <a:xfrm>
              <a:off x="7813040" y="6582727"/>
              <a:ext cx="1330960" cy="228600"/>
            </a:xfrm>
            <a:prstGeom prst="rect">
              <a:avLst/>
            </a:pr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/>
            <p:cNvSpPr/>
            <p:nvPr/>
          </p:nvSpPr>
          <p:spPr>
            <a:xfrm>
              <a:off x="6134101" y="6582727"/>
              <a:ext cx="1609724" cy="2286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0" y="6582727"/>
              <a:ext cx="6096000" cy="2286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1371600"/>
            <a:ext cx="6781800" cy="1069975"/>
          </a:xfrm>
        </p:spPr>
        <p:txBody>
          <a:bodyPr bIns="0" anchor="b" anchorCtr="0">
            <a:noAutofit/>
          </a:bodyPr>
          <a:lstStyle>
            <a:lvl1pPr>
              <a:defRPr sz="4200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" y="2438400"/>
            <a:ext cx="6781800" cy="762000"/>
          </a:xfrm>
        </p:spPr>
        <p:txBody>
          <a:bodyPr lIns="0" tIns="0" rIns="0">
            <a:normAutofit/>
          </a:bodyPr>
          <a:lstStyle>
            <a:lvl1pPr marL="0" indent="0" algn="l">
              <a:buNone/>
              <a:defRPr sz="2400" baseline="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9" name="Date Placeholder 18"/>
          <p:cNvSpPr>
            <a:spLocks noGrp="1"/>
          </p:cNvSpPr>
          <p:nvPr>
            <p:ph type="dt" sz="half" idx="10"/>
          </p:nvPr>
        </p:nvSpPr>
        <p:spPr>
          <a:xfrm>
            <a:off x="6210300" y="6610350"/>
            <a:ext cx="1524000" cy="228600"/>
          </a:xfrm>
        </p:spPr>
        <p:txBody>
          <a:bodyPr/>
          <a:lstStyle/>
          <a:p>
            <a:fld id="{16C148EA-4E98-40E8-9D16-0B80607B8093}" type="datetimeFigureOut">
              <a:rPr lang="cs-CZ" smtClean="0"/>
              <a:t>26.11.2013</a:t>
            </a:fld>
            <a:endParaRPr lang="cs-CZ"/>
          </a:p>
        </p:txBody>
      </p:sp>
      <p:sp>
        <p:nvSpPr>
          <p:cNvPr id="20" name="Slide Number Placeholder 19"/>
          <p:cNvSpPr>
            <a:spLocks noGrp="1"/>
          </p:cNvSpPr>
          <p:nvPr>
            <p:ph type="sldNum" sz="quarter" idx="11"/>
          </p:nvPr>
        </p:nvSpPr>
        <p:spPr>
          <a:xfrm>
            <a:off x="7924800" y="6610350"/>
            <a:ext cx="1198880" cy="228600"/>
          </a:xfrm>
        </p:spPr>
        <p:txBody>
          <a:bodyPr/>
          <a:lstStyle/>
          <a:p>
            <a:fld id="{20AF9D93-AAB7-42F5-BADC-F46645C30EED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2"/>
          </p:nvPr>
        </p:nvSpPr>
        <p:spPr>
          <a:xfrm>
            <a:off x="457200" y="6611112"/>
            <a:ext cx="5600700" cy="22860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0"/>
          <p:cNvGrpSpPr/>
          <p:nvPr/>
        </p:nvGrpSpPr>
        <p:grpSpPr>
          <a:xfrm>
            <a:off x="0" y="6631305"/>
            <a:ext cx="9144000" cy="228600"/>
            <a:chOff x="0" y="6583680"/>
            <a:chExt cx="9144000" cy="228600"/>
          </a:xfrm>
        </p:grpSpPr>
        <p:sp>
          <p:nvSpPr>
            <p:cNvPr id="32" name="Rectangle 31"/>
            <p:cNvSpPr/>
            <p:nvPr/>
          </p:nvSpPr>
          <p:spPr>
            <a:xfrm>
              <a:off x="8763000" y="658368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Rectangle 32"/>
            <p:cNvSpPr/>
            <p:nvPr/>
          </p:nvSpPr>
          <p:spPr>
            <a:xfrm>
              <a:off x="7142480" y="658368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Rectangle 33"/>
            <p:cNvSpPr/>
            <p:nvPr/>
          </p:nvSpPr>
          <p:spPr>
            <a:xfrm>
              <a:off x="0" y="6583680"/>
              <a:ext cx="7101840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13" name="Picture 12" descr="bar_06.png"/>
          <p:cNvPicPr>
            <a:picLocks noChangeAspect="1"/>
          </p:cNvPicPr>
          <p:nvPr/>
        </p:nvPicPr>
        <p:blipFill>
          <a:blip r:embed="rId2">
            <a:duotone>
              <a:schemeClr val="accent2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403860"/>
            <a:ext cx="9144000" cy="53340"/>
          </a:xfrm>
          <a:prstGeom prst="rect">
            <a:avLst/>
          </a:prstGeom>
        </p:spPr>
      </p:pic>
      <p:pic>
        <p:nvPicPr>
          <p:cNvPr id="10" name="Picture 9" descr="2_01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40386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7" name="Date Placeholder 1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C148EA-4E98-40E8-9D16-0B80607B8093}" type="datetimeFigureOut">
              <a:rPr lang="cs-CZ" smtClean="0"/>
              <a:t>26.11.2013</a:t>
            </a:fld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0AF9D93-AAB7-42F5-BADC-F46645C30EED}" type="slidenum">
              <a:rPr lang="cs-CZ" smtClean="0"/>
              <a:t>‹#›</a:t>
            </a:fld>
            <a:endParaRPr lang="cs-CZ"/>
          </a:p>
        </p:txBody>
      </p:sp>
      <p:sp>
        <p:nvSpPr>
          <p:cNvPr id="20" name="Footer Placeholder 1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2"/>
          <p:cNvGrpSpPr/>
          <p:nvPr/>
        </p:nvGrpSpPr>
        <p:grpSpPr>
          <a:xfrm>
            <a:off x="1438274" y="6629400"/>
            <a:ext cx="7705726" cy="228600"/>
            <a:chOff x="1438274" y="6629400"/>
            <a:chExt cx="7705726" cy="228600"/>
          </a:xfrm>
        </p:grpSpPr>
        <p:sp>
          <p:nvSpPr>
            <p:cNvPr id="27" name="Rectangle 26"/>
            <p:cNvSpPr/>
            <p:nvPr/>
          </p:nvSpPr>
          <p:spPr>
            <a:xfrm>
              <a:off x="8763000" y="662940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Rectangle 27"/>
            <p:cNvSpPr/>
            <p:nvPr/>
          </p:nvSpPr>
          <p:spPr>
            <a:xfrm>
              <a:off x="7142480" y="662940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Rectangle 28"/>
            <p:cNvSpPr/>
            <p:nvPr/>
          </p:nvSpPr>
          <p:spPr>
            <a:xfrm>
              <a:off x="1438274" y="6629400"/>
              <a:ext cx="5663565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52600" y="5245101"/>
            <a:ext cx="6934199" cy="1155700"/>
          </a:xfrm>
        </p:spPr>
        <p:txBody>
          <a:bodyPr anchor="t">
            <a:normAutofit/>
          </a:bodyPr>
          <a:lstStyle>
            <a:lvl1pPr algn="r">
              <a:defRPr sz="4200" b="0" i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52600" y="4114800"/>
            <a:ext cx="6934199" cy="1130300"/>
          </a:xfrm>
        </p:spPr>
        <p:txBody>
          <a:bodyPr anchor="b">
            <a:normAutofit/>
          </a:bodyPr>
          <a:lstStyle>
            <a:lvl1pPr marL="0" indent="0" algn="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0" name="Picture 9" descr="9_01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363980" cy="6858000"/>
          </a:xfrm>
          <a:prstGeom prst="rect">
            <a:avLst/>
          </a:prstGeom>
        </p:spPr>
      </p:pic>
      <p:sp>
        <p:nvSpPr>
          <p:cNvPr id="24" name="Date Placeholder 23"/>
          <p:cNvSpPr>
            <a:spLocks noGrp="1"/>
          </p:cNvSpPr>
          <p:nvPr>
            <p:ph type="dt" sz="half" idx="10"/>
          </p:nvPr>
        </p:nvSpPr>
        <p:spPr>
          <a:xfrm>
            <a:off x="7162800" y="6610350"/>
            <a:ext cx="1524000" cy="246888"/>
          </a:xfrm>
        </p:spPr>
        <p:txBody>
          <a:bodyPr/>
          <a:lstStyle/>
          <a:p>
            <a:fld id="{16C148EA-4E98-40E8-9D16-0B80607B8093}" type="datetimeFigureOut">
              <a:rPr lang="cs-CZ" smtClean="0"/>
              <a:t>26.11.2013</a:t>
            </a:fld>
            <a:endParaRPr lang="cs-CZ"/>
          </a:p>
        </p:txBody>
      </p:sp>
      <p:sp>
        <p:nvSpPr>
          <p:cNvPr id="25" name="Slide Number Placeholder 24"/>
          <p:cNvSpPr>
            <a:spLocks noGrp="1"/>
          </p:cNvSpPr>
          <p:nvPr>
            <p:ph type="sldNum" sz="quarter" idx="11"/>
          </p:nvPr>
        </p:nvSpPr>
        <p:spPr>
          <a:xfrm>
            <a:off x="8742680" y="6610350"/>
            <a:ext cx="381000" cy="246888"/>
          </a:xfrm>
        </p:spPr>
        <p:txBody>
          <a:bodyPr/>
          <a:lstStyle/>
          <a:p>
            <a:fld id="{20AF9D93-AAB7-42F5-BADC-F46645C30EED}" type="slidenum">
              <a:rPr lang="cs-CZ" smtClean="0"/>
              <a:t>‹#›</a:t>
            </a:fld>
            <a:endParaRPr lang="cs-CZ"/>
          </a:p>
        </p:txBody>
      </p:sp>
      <p:sp>
        <p:nvSpPr>
          <p:cNvPr id="26" name="Footer Placeholder 25"/>
          <p:cNvSpPr>
            <a:spLocks noGrp="1"/>
          </p:cNvSpPr>
          <p:nvPr>
            <p:ph type="ftr" sz="quarter" idx="12"/>
          </p:nvPr>
        </p:nvSpPr>
        <p:spPr>
          <a:xfrm>
            <a:off x="1524000" y="6610350"/>
            <a:ext cx="5562600" cy="247650"/>
          </a:xfrm>
        </p:spPr>
        <p:txBody>
          <a:bodyPr/>
          <a:lstStyle/>
          <a:p>
            <a:endParaRPr lang="cs-CZ"/>
          </a:p>
        </p:txBody>
      </p:sp>
      <p:pic>
        <p:nvPicPr>
          <p:cNvPr id="20" name="Picture 19" descr="vert_bar_02.png"/>
          <p:cNvPicPr preferRelativeResize="0">
            <a:picLocks/>
          </p:cNvPicPr>
          <p:nvPr/>
        </p:nvPicPr>
        <p:blipFill>
          <a:blip r:embed="rId3">
            <a:duotone>
              <a:schemeClr val="accent3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1362456" y="0"/>
            <a:ext cx="73152" cy="6858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bar_06.png"/>
          <p:cNvPicPr>
            <a:picLocks noChangeAspect="1"/>
          </p:cNvPicPr>
          <p:nvPr/>
        </p:nvPicPr>
        <p:blipFill>
          <a:blip r:embed="rId2">
            <a:duotone>
              <a:schemeClr val="accent4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403860"/>
            <a:ext cx="9144000" cy="5334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pic>
        <p:nvPicPr>
          <p:cNvPr id="12" name="Picture 11" descr="3_01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403860"/>
          </a:xfrm>
          <a:prstGeom prst="rect">
            <a:avLst/>
          </a:prstGeom>
        </p:spPr>
      </p:pic>
      <p:sp>
        <p:nvSpPr>
          <p:cNvPr id="14" name="Content Placeholder 13"/>
          <p:cNvSpPr>
            <a:spLocks noGrp="1"/>
          </p:cNvSpPr>
          <p:nvPr>
            <p:ph sz="quarter" idx="13"/>
          </p:nvPr>
        </p:nvSpPr>
        <p:spPr>
          <a:xfrm>
            <a:off x="457200" y="1981200"/>
            <a:ext cx="4038600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6" name="Content Placeholder 15"/>
          <p:cNvSpPr>
            <a:spLocks noGrp="1"/>
          </p:cNvSpPr>
          <p:nvPr>
            <p:ph sz="quarter" idx="14"/>
          </p:nvPr>
        </p:nvSpPr>
        <p:spPr>
          <a:xfrm>
            <a:off x="4648200" y="1981200"/>
            <a:ext cx="4038600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grpSp>
        <p:nvGrpSpPr>
          <p:cNvPr id="3" name="Group 14"/>
          <p:cNvGrpSpPr/>
          <p:nvPr/>
        </p:nvGrpSpPr>
        <p:grpSpPr>
          <a:xfrm>
            <a:off x="0" y="6631305"/>
            <a:ext cx="9144000" cy="228600"/>
            <a:chOff x="0" y="6583680"/>
            <a:chExt cx="9144000" cy="228600"/>
          </a:xfrm>
        </p:grpSpPr>
        <p:sp>
          <p:nvSpPr>
            <p:cNvPr id="17" name="Rectangle 16"/>
            <p:cNvSpPr/>
            <p:nvPr/>
          </p:nvSpPr>
          <p:spPr>
            <a:xfrm>
              <a:off x="8763000" y="658368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/>
            <p:cNvSpPr/>
            <p:nvPr/>
          </p:nvSpPr>
          <p:spPr>
            <a:xfrm>
              <a:off x="7142480" y="658368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18"/>
            <p:cNvSpPr/>
            <p:nvPr/>
          </p:nvSpPr>
          <p:spPr>
            <a:xfrm>
              <a:off x="0" y="6583680"/>
              <a:ext cx="7101840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0" name="Date Placeholder 19"/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16C148EA-4E98-40E8-9D16-0B80607B8093}" type="datetimeFigureOut">
              <a:rPr lang="cs-CZ" smtClean="0"/>
              <a:t>26.11.2013</a:t>
            </a:fld>
            <a:endParaRPr lang="cs-CZ"/>
          </a:p>
        </p:txBody>
      </p:sp>
      <p:sp>
        <p:nvSpPr>
          <p:cNvPr id="21" name="Slide Number Placeholder 20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20AF9D93-AAB7-42F5-BADC-F46645C30EED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981200"/>
            <a:ext cx="4040188" cy="411162"/>
          </a:xfrm>
        </p:spPr>
        <p:txBody>
          <a:bodyPr lIns="0" rIns="0" anchor="b">
            <a:noAutofit/>
          </a:bodyPr>
          <a:lstStyle>
            <a:lvl1pPr marL="0" indent="0">
              <a:lnSpc>
                <a:spcPct val="100000"/>
              </a:lnSpc>
              <a:buNone/>
              <a:defRPr sz="1600" b="1" i="0" cap="all" spc="1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Picture 13" descr="4_01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403860"/>
          </a:xfrm>
          <a:prstGeom prst="rect">
            <a:avLst/>
          </a:prstGeom>
        </p:spPr>
      </p:pic>
      <p:sp>
        <p:nvSpPr>
          <p:cNvPr id="15" name="Text Placeholder 2"/>
          <p:cNvSpPr>
            <a:spLocks noGrp="1"/>
          </p:cNvSpPr>
          <p:nvPr>
            <p:ph type="body" idx="13"/>
          </p:nvPr>
        </p:nvSpPr>
        <p:spPr>
          <a:xfrm>
            <a:off x="4648200" y="1981200"/>
            <a:ext cx="4040188" cy="411162"/>
          </a:xfrm>
        </p:spPr>
        <p:txBody>
          <a:bodyPr lIns="0" rIns="0" anchor="b">
            <a:noAutofit/>
          </a:bodyPr>
          <a:lstStyle>
            <a:lvl1pPr marL="0" indent="0">
              <a:lnSpc>
                <a:spcPct val="100000"/>
              </a:lnSpc>
              <a:buNone/>
              <a:defRPr sz="1600" b="1" i="0" cap="all" spc="1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7" name="Content Placeholder 16"/>
          <p:cNvSpPr>
            <a:spLocks noGrp="1"/>
          </p:cNvSpPr>
          <p:nvPr>
            <p:ph sz="quarter" idx="14"/>
          </p:nvPr>
        </p:nvSpPr>
        <p:spPr>
          <a:xfrm>
            <a:off x="457200" y="2438400"/>
            <a:ext cx="4038600" cy="36576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9" name="Content Placeholder 18"/>
          <p:cNvSpPr>
            <a:spLocks noGrp="1"/>
          </p:cNvSpPr>
          <p:nvPr>
            <p:ph sz="quarter" idx="15"/>
          </p:nvPr>
        </p:nvSpPr>
        <p:spPr>
          <a:xfrm>
            <a:off x="4648200" y="2438400"/>
            <a:ext cx="4038600" cy="36576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pic>
        <p:nvPicPr>
          <p:cNvPr id="16" name="Picture 15" descr="bar_06.png"/>
          <p:cNvPicPr>
            <a:picLocks noChangeAspect="1"/>
          </p:cNvPicPr>
          <p:nvPr/>
        </p:nvPicPr>
        <p:blipFill>
          <a:blip r:embed="rId3">
            <a:duotone>
              <a:schemeClr val="accent5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403860"/>
            <a:ext cx="9144000" cy="53340"/>
          </a:xfrm>
          <a:prstGeom prst="rect">
            <a:avLst/>
          </a:prstGeom>
        </p:spPr>
      </p:pic>
      <p:grpSp>
        <p:nvGrpSpPr>
          <p:cNvPr id="4" name="Group 17"/>
          <p:cNvGrpSpPr/>
          <p:nvPr/>
        </p:nvGrpSpPr>
        <p:grpSpPr>
          <a:xfrm>
            <a:off x="0" y="6631305"/>
            <a:ext cx="9144000" cy="228600"/>
            <a:chOff x="0" y="6583680"/>
            <a:chExt cx="9144000" cy="228600"/>
          </a:xfrm>
        </p:grpSpPr>
        <p:sp>
          <p:nvSpPr>
            <p:cNvPr id="20" name="Rectangle 19"/>
            <p:cNvSpPr/>
            <p:nvPr/>
          </p:nvSpPr>
          <p:spPr>
            <a:xfrm>
              <a:off x="8763000" y="658368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Rectangle 20"/>
            <p:cNvSpPr/>
            <p:nvPr/>
          </p:nvSpPr>
          <p:spPr>
            <a:xfrm>
              <a:off x="7142480" y="658368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Rectangle 21"/>
            <p:cNvSpPr/>
            <p:nvPr/>
          </p:nvSpPr>
          <p:spPr>
            <a:xfrm>
              <a:off x="0" y="6583680"/>
              <a:ext cx="7101840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3" name="Date Placeholder 22"/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fld id="{16C148EA-4E98-40E8-9D16-0B80607B8093}" type="datetimeFigureOut">
              <a:rPr lang="cs-CZ" smtClean="0"/>
              <a:t>26.11.2013</a:t>
            </a:fld>
            <a:endParaRPr lang="cs-CZ"/>
          </a:p>
        </p:txBody>
      </p:sp>
      <p:sp>
        <p:nvSpPr>
          <p:cNvPr id="24" name="Slide Number Placeholder 23"/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20AF9D93-AAB7-42F5-BADC-F46645C30EED}" type="slidenum">
              <a:rPr lang="cs-CZ" smtClean="0"/>
              <a:t>‹#›</a:t>
            </a:fld>
            <a:endParaRPr lang="cs-CZ"/>
          </a:p>
        </p:txBody>
      </p:sp>
      <p:sp>
        <p:nvSpPr>
          <p:cNvPr id="25" name="Footer Placeholder 24"/>
          <p:cNvSpPr>
            <a:spLocks noGrp="1"/>
          </p:cNvSpPr>
          <p:nvPr>
            <p:ph type="ftr" sz="quarter" idx="18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pic>
        <p:nvPicPr>
          <p:cNvPr id="10" name="Picture 9" descr="2_01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403860"/>
          </a:xfrm>
          <a:prstGeom prst="rect">
            <a:avLst/>
          </a:prstGeom>
        </p:spPr>
      </p:pic>
      <p:pic>
        <p:nvPicPr>
          <p:cNvPr id="11" name="Picture 10" descr="bar_06.png"/>
          <p:cNvPicPr>
            <a:picLocks noChangeAspect="1"/>
          </p:cNvPicPr>
          <p:nvPr/>
        </p:nvPicPr>
        <p:blipFill>
          <a:blip r:embed="rId3">
            <a:duotone>
              <a:schemeClr val="accent6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403860"/>
            <a:ext cx="9144000" cy="53340"/>
          </a:xfrm>
          <a:prstGeom prst="rect">
            <a:avLst/>
          </a:prstGeom>
        </p:spPr>
      </p:pic>
      <p:grpSp>
        <p:nvGrpSpPr>
          <p:cNvPr id="3" name="Group 11"/>
          <p:cNvGrpSpPr/>
          <p:nvPr/>
        </p:nvGrpSpPr>
        <p:grpSpPr>
          <a:xfrm>
            <a:off x="0" y="6631305"/>
            <a:ext cx="9144000" cy="228600"/>
            <a:chOff x="0" y="6583680"/>
            <a:chExt cx="9144000" cy="228600"/>
          </a:xfrm>
        </p:grpSpPr>
        <p:sp>
          <p:nvSpPr>
            <p:cNvPr id="13" name="Rectangle 12"/>
            <p:cNvSpPr/>
            <p:nvPr/>
          </p:nvSpPr>
          <p:spPr>
            <a:xfrm>
              <a:off x="8763000" y="658368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/>
            <p:cNvSpPr/>
            <p:nvPr/>
          </p:nvSpPr>
          <p:spPr>
            <a:xfrm>
              <a:off x="7142480" y="658368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/>
            <p:cNvSpPr/>
            <p:nvPr/>
          </p:nvSpPr>
          <p:spPr>
            <a:xfrm>
              <a:off x="0" y="6583680"/>
              <a:ext cx="7101840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6" name="Date Placeholder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C148EA-4E98-40E8-9D16-0B80607B8093}" type="datetimeFigureOut">
              <a:rPr lang="cs-CZ" smtClean="0"/>
              <a:t>26.11.2013</a:t>
            </a:fld>
            <a:endParaRPr lang="cs-CZ"/>
          </a:p>
        </p:txBody>
      </p:sp>
      <p:sp>
        <p:nvSpPr>
          <p:cNvPr id="17" name="Slide Number Placeholder 1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0AF9D93-AAB7-42F5-BADC-F46645C30EED}" type="slidenum">
              <a:rPr lang="cs-CZ" smtClean="0"/>
              <a:t>‹#›</a:t>
            </a:fld>
            <a:endParaRPr lang="cs-CZ"/>
          </a:p>
        </p:txBody>
      </p:sp>
      <p:sp>
        <p:nvSpPr>
          <p:cNvPr id="18" name="Footer Placeholder 17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8"/>
          <p:cNvGrpSpPr/>
          <p:nvPr/>
        </p:nvGrpSpPr>
        <p:grpSpPr>
          <a:xfrm>
            <a:off x="0" y="6631305"/>
            <a:ext cx="9144000" cy="228600"/>
            <a:chOff x="0" y="6583680"/>
            <a:chExt cx="9144000" cy="228600"/>
          </a:xfrm>
        </p:grpSpPr>
        <p:sp>
          <p:nvSpPr>
            <p:cNvPr id="10" name="Rectangle 9"/>
            <p:cNvSpPr/>
            <p:nvPr/>
          </p:nvSpPr>
          <p:spPr>
            <a:xfrm>
              <a:off x="8763000" y="658368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/>
            <p:cNvSpPr/>
            <p:nvPr/>
          </p:nvSpPr>
          <p:spPr>
            <a:xfrm>
              <a:off x="7142480" y="658368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/>
            <p:cNvSpPr/>
            <p:nvPr/>
          </p:nvSpPr>
          <p:spPr>
            <a:xfrm>
              <a:off x="0" y="6583680"/>
              <a:ext cx="7101840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3" name="Date Placeholder 1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C148EA-4E98-40E8-9D16-0B80607B8093}" type="datetimeFigureOut">
              <a:rPr lang="cs-CZ" smtClean="0"/>
              <a:t>26.11.2013</a:t>
            </a:fld>
            <a:endParaRPr lang="cs-CZ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0AF9D93-AAB7-42F5-BADC-F46645C30EED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3_01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403860"/>
          </a:xfrm>
          <a:prstGeom prst="rect">
            <a:avLst/>
          </a:prstGeom>
        </p:spPr>
      </p:pic>
      <p:sp>
        <p:nvSpPr>
          <p:cNvPr id="13" name="Text Placeholder 2"/>
          <p:cNvSpPr>
            <a:spLocks noGrp="1"/>
          </p:cNvSpPr>
          <p:nvPr>
            <p:ph type="title"/>
          </p:nvPr>
        </p:nvSpPr>
        <p:spPr>
          <a:xfrm>
            <a:off x="457200" y="1524000"/>
            <a:ext cx="3352800" cy="914400"/>
          </a:xfrm>
        </p:spPr>
        <p:txBody>
          <a:bodyPr lIns="0" rIns="0" anchor="b">
            <a:noAutofit/>
          </a:bodyPr>
          <a:lstStyle>
            <a:lvl1pPr marL="0" indent="0">
              <a:lnSpc>
                <a:spcPct val="100000"/>
              </a:lnSpc>
              <a:buNone/>
              <a:defRPr sz="1800" b="1" i="0" cap="all" spc="1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15" name="Content Placeholder 14"/>
          <p:cNvSpPr>
            <a:spLocks noGrp="1"/>
          </p:cNvSpPr>
          <p:nvPr>
            <p:ph sz="quarter" idx="14"/>
          </p:nvPr>
        </p:nvSpPr>
        <p:spPr>
          <a:xfrm>
            <a:off x="4419600" y="1524000"/>
            <a:ext cx="4267200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idx="2"/>
          </p:nvPr>
        </p:nvSpPr>
        <p:spPr>
          <a:xfrm>
            <a:off x="457201" y="2514599"/>
            <a:ext cx="3352800" cy="3127248"/>
          </a:xfrm>
        </p:spPr>
        <p:txBody>
          <a:bodyPr/>
          <a:lstStyle>
            <a:lvl1pPr marL="0" indent="0">
              <a:lnSpc>
                <a:spcPct val="150000"/>
              </a:lnSpc>
              <a:spcBef>
                <a:spcPts val="0"/>
              </a:spcBef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Picture 13" descr="bar_06.png"/>
          <p:cNvPicPr>
            <a:picLocks noChangeAspect="1"/>
          </p:cNvPicPr>
          <p:nvPr/>
        </p:nvPicPr>
        <p:blipFill>
          <a:blip r:embed="rId3">
            <a:duotone>
              <a:schemeClr val="accent1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403860"/>
            <a:ext cx="9144000" cy="53340"/>
          </a:xfrm>
          <a:prstGeom prst="rect">
            <a:avLst/>
          </a:prstGeom>
        </p:spPr>
      </p:pic>
      <p:grpSp>
        <p:nvGrpSpPr>
          <p:cNvPr id="2" name="Group 15"/>
          <p:cNvGrpSpPr/>
          <p:nvPr/>
        </p:nvGrpSpPr>
        <p:grpSpPr>
          <a:xfrm>
            <a:off x="0" y="6631305"/>
            <a:ext cx="9144000" cy="228600"/>
            <a:chOff x="0" y="6583680"/>
            <a:chExt cx="9144000" cy="228600"/>
          </a:xfrm>
        </p:grpSpPr>
        <p:sp>
          <p:nvSpPr>
            <p:cNvPr id="17" name="Rectangle 16"/>
            <p:cNvSpPr/>
            <p:nvPr/>
          </p:nvSpPr>
          <p:spPr>
            <a:xfrm>
              <a:off x="8763000" y="658368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/>
            <p:cNvSpPr/>
            <p:nvPr/>
          </p:nvSpPr>
          <p:spPr>
            <a:xfrm>
              <a:off x="7142480" y="658368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18"/>
            <p:cNvSpPr/>
            <p:nvPr/>
          </p:nvSpPr>
          <p:spPr>
            <a:xfrm>
              <a:off x="0" y="6583680"/>
              <a:ext cx="7101840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0" name="Date Placeholder 19"/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16C148EA-4E98-40E8-9D16-0B80607B8093}" type="datetimeFigureOut">
              <a:rPr lang="cs-CZ" smtClean="0"/>
              <a:t>26.11.2013</a:t>
            </a:fld>
            <a:endParaRPr lang="cs-CZ"/>
          </a:p>
        </p:txBody>
      </p:sp>
      <p:sp>
        <p:nvSpPr>
          <p:cNvPr id="21" name="Slide Number Placeholder 20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20AF9D93-AAB7-42F5-BADC-F46645C30EED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Group 15"/>
          <p:cNvGrpSpPr/>
          <p:nvPr/>
        </p:nvGrpSpPr>
        <p:grpSpPr>
          <a:xfrm>
            <a:off x="0" y="6631305"/>
            <a:ext cx="9144000" cy="228600"/>
            <a:chOff x="0" y="6583680"/>
            <a:chExt cx="9144000" cy="228600"/>
          </a:xfrm>
        </p:grpSpPr>
        <p:sp>
          <p:nvSpPr>
            <p:cNvPr id="13" name="Rectangle 12"/>
            <p:cNvSpPr/>
            <p:nvPr/>
          </p:nvSpPr>
          <p:spPr>
            <a:xfrm>
              <a:off x="8763000" y="658368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/>
            <p:cNvSpPr/>
            <p:nvPr/>
          </p:nvSpPr>
          <p:spPr>
            <a:xfrm>
              <a:off x="7142480" y="658368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/>
            <p:cNvSpPr/>
            <p:nvPr/>
          </p:nvSpPr>
          <p:spPr>
            <a:xfrm>
              <a:off x="0" y="6583680"/>
              <a:ext cx="7101840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27048"/>
            <a:ext cx="3355848" cy="914400"/>
          </a:xfrm>
        </p:spPr>
        <p:txBody>
          <a:bodyPr anchor="b">
            <a:normAutofit/>
          </a:bodyPr>
          <a:lstStyle>
            <a:lvl1pPr algn="l">
              <a:defRPr lang="en-US" sz="1800" b="1" i="0" kern="1200" cap="all" spc="100" baseline="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Font typeface="Wingdings" pitchFamily="2" charset="2"/>
              <a:buNone/>
            </a:pPr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25696" y="1554480"/>
            <a:ext cx="4270248" cy="4059936"/>
          </a:xfrm>
          <a:solidFill>
            <a:schemeClr val="bg1"/>
          </a:solidFill>
        </p:spPr>
        <p:txBody>
          <a:bodyPr>
            <a:normAutofit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514600"/>
            <a:ext cx="3355848" cy="3127248"/>
          </a:xfrm>
        </p:spPr>
        <p:txBody>
          <a:bodyPr/>
          <a:lstStyle>
            <a:lvl1pPr marL="0" indent="0">
              <a:lnSpc>
                <a:spcPct val="150000"/>
              </a:lnSpc>
              <a:spcBef>
                <a:spcPts val="0"/>
              </a:spcBef>
              <a:buNone/>
              <a:defRPr lang="en-US" sz="1400" kern="1200" baseline="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C148EA-4E98-40E8-9D16-0B80607B8093}" type="datetimeFigureOut">
              <a:rPr lang="cs-CZ" smtClean="0"/>
              <a:t>26.11.2013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AF9D93-AAB7-42F5-BADC-F46645C30EED}" type="slidenum">
              <a:rPr lang="cs-CZ" smtClean="0"/>
              <a:t>‹#›</a:t>
            </a:fld>
            <a:endParaRPr lang="cs-CZ"/>
          </a:p>
        </p:txBody>
      </p:sp>
      <p:pic>
        <p:nvPicPr>
          <p:cNvPr id="8" name="Picture 7" descr="4_01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403860"/>
          </a:xfrm>
          <a:prstGeom prst="rect">
            <a:avLst/>
          </a:prstGeom>
        </p:spPr>
      </p:pic>
      <p:pic>
        <p:nvPicPr>
          <p:cNvPr id="9" name="Picture 8" descr="bar_06.png"/>
          <p:cNvPicPr>
            <a:picLocks noChangeAspect="1"/>
          </p:cNvPicPr>
          <p:nvPr/>
        </p:nvPicPr>
        <p:blipFill>
          <a:blip r:embed="rId3">
            <a:duotone>
              <a:schemeClr val="accent2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403860"/>
            <a:ext cx="9144000" cy="53340"/>
          </a:xfrm>
          <a:prstGeom prst="rect">
            <a:avLst/>
          </a:prstGeom>
        </p:spPr>
      </p:pic>
      <p:cxnSp>
        <p:nvCxnSpPr>
          <p:cNvPr id="10" name="Straight Connector 9"/>
          <p:cNvCxnSpPr/>
          <p:nvPr/>
        </p:nvCxnSpPr>
        <p:spPr>
          <a:xfrm>
            <a:off x="4419600" y="1524000"/>
            <a:ext cx="4267200" cy="1588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/>
          <p:cNvCxnSpPr/>
          <p:nvPr/>
        </p:nvCxnSpPr>
        <p:spPr>
          <a:xfrm>
            <a:off x="4419600" y="5637212"/>
            <a:ext cx="4267200" cy="1588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grpSp>
        <p:nvGrpSpPr>
          <p:cNvPr id="4" name="Group 10"/>
          <p:cNvGrpSpPr/>
          <p:nvPr/>
        </p:nvGrpSpPr>
        <p:grpSpPr>
          <a:xfrm>
            <a:off x="0" y="6631305"/>
            <a:ext cx="9144000" cy="228600"/>
            <a:chOff x="0" y="6583680"/>
            <a:chExt cx="9144000" cy="228600"/>
          </a:xfrm>
        </p:grpSpPr>
        <p:sp>
          <p:nvSpPr>
            <p:cNvPr id="12" name="Rectangle 11"/>
            <p:cNvSpPr/>
            <p:nvPr/>
          </p:nvSpPr>
          <p:spPr>
            <a:xfrm>
              <a:off x="8763000" y="658368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/>
            <p:cNvSpPr/>
            <p:nvPr/>
          </p:nvSpPr>
          <p:spPr>
            <a:xfrm>
              <a:off x="7142480" y="658368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Rectangle 20"/>
            <p:cNvSpPr/>
            <p:nvPr/>
          </p:nvSpPr>
          <p:spPr>
            <a:xfrm>
              <a:off x="0" y="6583680"/>
              <a:ext cx="7101840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2" name="Date Placeholder 2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C148EA-4E98-40E8-9D16-0B80607B8093}" type="datetimeFigureOut">
              <a:rPr lang="cs-CZ" smtClean="0"/>
              <a:t>26.11.2013</a:t>
            </a:fld>
            <a:endParaRPr lang="cs-CZ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0AF9D93-AAB7-42F5-BADC-F46645C30EED}" type="slidenum">
              <a:rPr lang="cs-CZ" smtClean="0"/>
              <a:t>‹#›</a:t>
            </a:fld>
            <a:endParaRPr lang="cs-CZ"/>
          </a:p>
        </p:txBody>
      </p:sp>
      <p:sp>
        <p:nvSpPr>
          <p:cNvPr id="24" name="Footer Placeholder 2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1" name="Picture 10" descr="bar_06.png"/>
          <p:cNvPicPr>
            <a:picLocks noChangeAspect="1"/>
          </p:cNvPicPr>
          <p:nvPr/>
        </p:nvPicPr>
        <p:blipFill>
          <a:blip r:embed="rId2">
            <a:duotone>
              <a:schemeClr val="accent2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403860"/>
            <a:ext cx="9144000" cy="53340"/>
          </a:xfrm>
          <a:prstGeom prst="rect">
            <a:avLst/>
          </a:prstGeom>
        </p:spPr>
      </p:pic>
      <p:pic>
        <p:nvPicPr>
          <p:cNvPr id="14" name="Picture 13" descr="2_01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40386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589085"/>
            <a:ext cx="2057400" cy="553707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585216"/>
            <a:ext cx="6019800" cy="554126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grpSp>
        <p:nvGrpSpPr>
          <p:cNvPr id="4" name="Group 10"/>
          <p:cNvGrpSpPr/>
          <p:nvPr/>
        </p:nvGrpSpPr>
        <p:grpSpPr>
          <a:xfrm>
            <a:off x="0" y="6631305"/>
            <a:ext cx="9144000" cy="228600"/>
            <a:chOff x="0" y="6583680"/>
            <a:chExt cx="9144000" cy="228600"/>
          </a:xfrm>
        </p:grpSpPr>
        <p:sp>
          <p:nvSpPr>
            <p:cNvPr id="12" name="Rectangle 11"/>
            <p:cNvSpPr/>
            <p:nvPr/>
          </p:nvSpPr>
          <p:spPr>
            <a:xfrm>
              <a:off x="8763000" y="658368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/>
            <p:cNvSpPr/>
            <p:nvPr/>
          </p:nvSpPr>
          <p:spPr>
            <a:xfrm>
              <a:off x="7142480" y="658368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Rectangle 20"/>
            <p:cNvSpPr/>
            <p:nvPr/>
          </p:nvSpPr>
          <p:spPr>
            <a:xfrm>
              <a:off x="0" y="6583680"/>
              <a:ext cx="7101840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2" name="Date Placeholder 2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C148EA-4E98-40E8-9D16-0B80607B8093}" type="datetimeFigureOut">
              <a:rPr lang="cs-CZ" smtClean="0"/>
              <a:t>26.11.2013</a:t>
            </a:fld>
            <a:endParaRPr lang="cs-CZ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0AF9D93-AAB7-42F5-BADC-F46645C30EED}" type="slidenum">
              <a:rPr lang="cs-CZ" smtClean="0"/>
              <a:t>‹#›</a:t>
            </a:fld>
            <a:endParaRPr lang="cs-CZ"/>
          </a:p>
        </p:txBody>
      </p:sp>
      <p:sp>
        <p:nvSpPr>
          <p:cNvPr id="24" name="Footer Placeholder 2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1" name="Picture 10" descr="bar_06.png"/>
          <p:cNvPicPr>
            <a:picLocks noChangeAspect="1"/>
          </p:cNvPicPr>
          <p:nvPr/>
        </p:nvPicPr>
        <p:blipFill>
          <a:blip r:embed="rId2">
            <a:duotone>
              <a:schemeClr val="accent2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403860"/>
            <a:ext cx="9144000" cy="53340"/>
          </a:xfrm>
          <a:prstGeom prst="rect">
            <a:avLst/>
          </a:prstGeom>
        </p:spPr>
      </p:pic>
      <p:pic>
        <p:nvPicPr>
          <p:cNvPr id="14" name="Picture 13" descr="2_01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403860"/>
          </a:xfrm>
          <a:prstGeom prst="rect">
            <a:avLst/>
          </a:prstGeom>
        </p:spPr>
      </p:pic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0">
                <a:schemeClr val="bg1">
                  <a:alpha val="0"/>
                </a:schemeClr>
              </a:gs>
              <a:gs pos="34000">
                <a:schemeClr val="bg1">
                  <a:lumMod val="75000"/>
                  <a:alpha val="61000"/>
                </a:schemeClr>
              </a:gs>
              <a:gs pos="38000">
                <a:schemeClr val="bg1">
                  <a:lumMod val="75000"/>
                  <a:alpha val="76000"/>
                </a:schemeClr>
              </a:gs>
              <a:gs pos="100000">
                <a:schemeClr val="bg1">
                  <a:alpha val="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990600"/>
            <a:ext cx="8229600" cy="914400"/>
          </a:xfrm>
          <a:prstGeom prst="rect">
            <a:avLst/>
          </a:prstGeom>
        </p:spPr>
        <p:txBody>
          <a:bodyPr vert="horz" lIns="0" tIns="45720" rIns="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981200"/>
            <a:ext cx="8229600" cy="4144963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162800" y="6610350"/>
            <a:ext cx="15240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aseline="0">
                <a:solidFill>
                  <a:schemeClr val="tx1"/>
                </a:solidFill>
              </a:defRPr>
            </a:lvl1pPr>
          </a:lstStyle>
          <a:p>
            <a:fld id="{16C148EA-4E98-40E8-9D16-0B80607B8093}" type="datetimeFigureOut">
              <a:rPr lang="cs-CZ" smtClean="0"/>
              <a:t>26.11.2013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200" y="6610350"/>
            <a:ext cx="6629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aseline="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42680" y="6610350"/>
            <a:ext cx="3810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aseline="0">
                <a:solidFill>
                  <a:schemeClr val="tx1"/>
                </a:solidFill>
              </a:defRPr>
            </a:lvl1pPr>
          </a:lstStyle>
          <a:p>
            <a:fld id="{20AF9D93-AAB7-42F5-BADC-F46645C30EED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360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Font typeface="Wingdings" pitchFamily="2" charset="2"/>
        <a:buChar char="§"/>
        <a:defRPr sz="2000" kern="1200" baseline="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Font typeface="Wingdings" pitchFamily="2" charset="2"/>
        <a:buNone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1">
            <a:lumMod val="50000"/>
            <a:lumOff val="50000"/>
          </a:schemeClr>
        </a:buClr>
        <a:buFont typeface="Wingdings" pitchFamily="2" charset="2"/>
        <a:buNone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1">
            <a:lumMod val="50000"/>
            <a:lumOff val="50000"/>
          </a:schemeClr>
        </a:buClr>
        <a:buFont typeface="Wingdings" pitchFamily="2" charset="2"/>
        <a:buNone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FontTx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FontTx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FontTx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FontTx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3.xml"/><Relationship Id="rId3" Type="http://schemas.openxmlformats.org/officeDocument/2006/relationships/diagramLayout" Target="../diagrams/layout2.xml"/><Relationship Id="rId7" Type="http://schemas.openxmlformats.org/officeDocument/2006/relationships/diagramData" Target="../diagrams/data3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11" Type="http://schemas.microsoft.com/office/2007/relationships/diagramDrawing" Target="../diagrams/drawing3.xml"/><Relationship Id="rId5" Type="http://schemas.openxmlformats.org/officeDocument/2006/relationships/diagramColors" Target="../diagrams/colors2.xml"/><Relationship Id="rId10" Type="http://schemas.openxmlformats.org/officeDocument/2006/relationships/diagramColors" Target="../diagrams/colors3.xml"/><Relationship Id="rId4" Type="http://schemas.openxmlformats.org/officeDocument/2006/relationships/diagramQuickStyle" Target="../diagrams/quickStyle2.xml"/><Relationship Id="rId9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5.xml"/><Relationship Id="rId3" Type="http://schemas.openxmlformats.org/officeDocument/2006/relationships/diagramLayout" Target="../diagrams/layout4.xml"/><Relationship Id="rId7" Type="http://schemas.openxmlformats.org/officeDocument/2006/relationships/diagramData" Target="../diagrams/data5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4.xml"/><Relationship Id="rId11" Type="http://schemas.microsoft.com/office/2007/relationships/diagramDrawing" Target="../diagrams/drawing5.xml"/><Relationship Id="rId5" Type="http://schemas.openxmlformats.org/officeDocument/2006/relationships/diagramColors" Target="../diagrams/colors4.xml"/><Relationship Id="rId10" Type="http://schemas.openxmlformats.org/officeDocument/2006/relationships/diagramColors" Target="../diagrams/colors5.xml"/><Relationship Id="rId4" Type="http://schemas.openxmlformats.org/officeDocument/2006/relationships/diagramQuickStyle" Target="../diagrams/quickStyle4.xml"/><Relationship Id="rId9" Type="http://schemas.openxmlformats.org/officeDocument/2006/relationships/diagramQuickStyle" Target="../diagrams/quickStyle5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7.xml"/><Relationship Id="rId3" Type="http://schemas.openxmlformats.org/officeDocument/2006/relationships/diagramLayout" Target="../diagrams/layout6.xml"/><Relationship Id="rId7" Type="http://schemas.openxmlformats.org/officeDocument/2006/relationships/diagramData" Target="../diagrams/data7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6.xml"/><Relationship Id="rId11" Type="http://schemas.microsoft.com/office/2007/relationships/diagramDrawing" Target="../diagrams/drawing7.xml"/><Relationship Id="rId5" Type="http://schemas.openxmlformats.org/officeDocument/2006/relationships/diagramColors" Target="../diagrams/colors6.xml"/><Relationship Id="rId10" Type="http://schemas.openxmlformats.org/officeDocument/2006/relationships/diagramColors" Target="../diagrams/colors7.xml"/><Relationship Id="rId4" Type="http://schemas.openxmlformats.org/officeDocument/2006/relationships/diagramQuickStyle" Target="../diagrams/quickStyle6.xml"/><Relationship Id="rId9" Type="http://schemas.openxmlformats.org/officeDocument/2006/relationships/diagramQuickStyle" Target="../diagrams/quickStyle7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9.xml"/><Relationship Id="rId3" Type="http://schemas.openxmlformats.org/officeDocument/2006/relationships/diagramLayout" Target="../diagrams/layout8.xml"/><Relationship Id="rId7" Type="http://schemas.openxmlformats.org/officeDocument/2006/relationships/diagramData" Target="../diagrams/data9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8.xml"/><Relationship Id="rId11" Type="http://schemas.microsoft.com/office/2007/relationships/diagramDrawing" Target="../diagrams/drawing9.xml"/><Relationship Id="rId5" Type="http://schemas.openxmlformats.org/officeDocument/2006/relationships/diagramColors" Target="../diagrams/colors8.xml"/><Relationship Id="rId10" Type="http://schemas.openxmlformats.org/officeDocument/2006/relationships/diagramColors" Target="../diagrams/colors9.xml"/><Relationship Id="rId4" Type="http://schemas.openxmlformats.org/officeDocument/2006/relationships/diagramQuickStyle" Target="../diagrams/quickStyle8.xml"/><Relationship Id="rId9" Type="http://schemas.openxmlformats.org/officeDocument/2006/relationships/diagramQuickStyle" Target="../diagrams/quickStyle9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11.xml"/><Relationship Id="rId3" Type="http://schemas.openxmlformats.org/officeDocument/2006/relationships/diagramLayout" Target="../diagrams/layout10.xml"/><Relationship Id="rId7" Type="http://schemas.openxmlformats.org/officeDocument/2006/relationships/diagramData" Target="../diagrams/data11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0.xml"/><Relationship Id="rId11" Type="http://schemas.microsoft.com/office/2007/relationships/diagramDrawing" Target="../diagrams/drawing11.xml"/><Relationship Id="rId5" Type="http://schemas.openxmlformats.org/officeDocument/2006/relationships/diagramColors" Target="../diagrams/colors10.xml"/><Relationship Id="rId10" Type="http://schemas.openxmlformats.org/officeDocument/2006/relationships/diagramColors" Target="../diagrams/colors11.xml"/><Relationship Id="rId4" Type="http://schemas.openxmlformats.org/officeDocument/2006/relationships/diagramQuickStyle" Target="../diagrams/quickStyle10.xml"/><Relationship Id="rId9" Type="http://schemas.openxmlformats.org/officeDocument/2006/relationships/diagramQuickStyle" Target="../diagrams/quickStyle11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13.xml"/><Relationship Id="rId3" Type="http://schemas.openxmlformats.org/officeDocument/2006/relationships/diagramLayout" Target="../diagrams/layout12.xml"/><Relationship Id="rId7" Type="http://schemas.openxmlformats.org/officeDocument/2006/relationships/diagramData" Target="../diagrams/data13.xml"/><Relationship Id="rId2" Type="http://schemas.openxmlformats.org/officeDocument/2006/relationships/diagramData" Target="../diagrams/data1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2.xml"/><Relationship Id="rId11" Type="http://schemas.microsoft.com/office/2007/relationships/diagramDrawing" Target="../diagrams/drawing13.xml"/><Relationship Id="rId5" Type="http://schemas.openxmlformats.org/officeDocument/2006/relationships/diagramColors" Target="../diagrams/colors12.xml"/><Relationship Id="rId10" Type="http://schemas.openxmlformats.org/officeDocument/2006/relationships/diagramColors" Target="../diagrams/colors13.xml"/><Relationship Id="rId4" Type="http://schemas.openxmlformats.org/officeDocument/2006/relationships/diagramQuickStyle" Target="../diagrams/quickStyle12.xml"/><Relationship Id="rId9" Type="http://schemas.openxmlformats.org/officeDocument/2006/relationships/diagramQuickStyle" Target="../diagrams/quickStyle13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15.xml"/><Relationship Id="rId3" Type="http://schemas.openxmlformats.org/officeDocument/2006/relationships/diagramLayout" Target="../diagrams/layout14.xml"/><Relationship Id="rId7" Type="http://schemas.openxmlformats.org/officeDocument/2006/relationships/diagramData" Target="../diagrams/data15.xml"/><Relationship Id="rId2" Type="http://schemas.openxmlformats.org/officeDocument/2006/relationships/diagramData" Target="../diagrams/data14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4.xml"/><Relationship Id="rId11" Type="http://schemas.microsoft.com/office/2007/relationships/diagramDrawing" Target="../diagrams/drawing15.xml"/><Relationship Id="rId5" Type="http://schemas.openxmlformats.org/officeDocument/2006/relationships/diagramColors" Target="../diagrams/colors14.xml"/><Relationship Id="rId10" Type="http://schemas.openxmlformats.org/officeDocument/2006/relationships/diagramColors" Target="../diagrams/colors15.xml"/><Relationship Id="rId4" Type="http://schemas.openxmlformats.org/officeDocument/2006/relationships/diagramQuickStyle" Target="../diagrams/quickStyle14.xml"/><Relationship Id="rId9" Type="http://schemas.openxmlformats.org/officeDocument/2006/relationships/diagramQuickStyle" Target="../diagrams/quickStyle1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6.xml"/><Relationship Id="rId2" Type="http://schemas.openxmlformats.org/officeDocument/2006/relationships/diagramData" Target="../diagrams/data16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6.xml"/><Relationship Id="rId5" Type="http://schemas.openxmlformats.org/officeDocument/2006/relationships/diagramColors" Target="../diagrams/colors16.xml"/><Relationship Id="rId4" Type="http://schemas.openxmlformats.org/officeDocument/2006/relationships/diagramQuickStyle" Target="../diagrams/quickStyle1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7.xml"/><Relationship Id="rId2" Type="http://schemas.openxmlformats.org/officeDocument/2006/relationships/diagramData" Target="../diagrams/data17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7.xml"/><Relationship Id="rId5" Type="http://schemas.openxmlformats.org/officeDocument/2006/relationships/diagramColors" Target="../diagrams/colors17.xml"/><Relationship Id="rId4" Type="http://schemas.openxmlformats.org/officeDocument/2006/relationships/diagramQuickStyle" Target="../diagrams/quickStyle1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8.xml"/><Relationship Id="rId2" Type="http://schemas.openxmlformats.org/officeDocument/2006/relationships/diagramData" Target="../diagrams/data18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8.xml"/><Relationship Id="rId5" Type="http://schemas.openxmlformats.org/officeDocument/2006/relationships/diagramColors" Target="../diagrams/colors18.xml"/><Relationship Id="rId4" Type="http://schemas.openxmlformats.org/officeDocument/2006/relationships/diagramQuickStyle" Target="../diagrams/quickStyle18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4294967295"/>
          </p:nvPr>
        </p:nvSpPr>
        <p:spPr>
          <a:xfrm>
            <a:off x="357188" y="2571750"/>
            <a:ext cx="8358187" cy="3786188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cs-CZ" b="1" dirty="0"/>
              <a:t>Název školy : </a:t>
            </a:r>
            <a:r>
              <a:rPr lang="cs-CZ" dirty="0"/>
              <a:t>Základní škola a mateřská škola, </a:t>
            </a:r>
            <a:r>
              <a:rPr lang="cs-CZ" dirty="0" smtClean="0"/>
              <a:t>  </a:t>
            </a:r>
          </a:p>
          <a:p>
            <a:pPr>
              <a:buFont typeface="Wingdings" pitchFamily="2" charset="2"/>
              <a:buNone/>
              <a:defRPr/>
            </a:pPr>
            <a:r>
              <a:rPr lang="cs-CZ" dirty="0"/>
              <a:t> </a:t>
            </a:r>
            <a:r>
              <a:rPr lang="cs-CZ" dirty="0" smtClean="0"/>
              <a:t>                          Svoboda </a:t>
            </a:r>
            <a:r>
              <a:rPr lang="cs-CZ" dirty="0"/>
              <a:t>nad  Úpou, okres Trutnov</a:t>
            </a:r>
            <a:r>
              <a:rPr lang="cs-CZ" dirty="0" smtClean="0"/>
              <a:t> </a:t>
            </a:r>
          </a:p>
          <a:p>
            <a:pPr>
              <a:defRPr/>
            </a:pPr>
            <a:r>
              <a:rPr lang="cs-CZ" b="1" dirty="0" smtClean="0"/>
              <a:t>Autor </a:t>
            </a:r>
            <a:r>
              <a:rPr lang="cs-CZ" b="1" dirty="0"/>
              <a:t>: </a:t>
            </a:r>
            <a:r>
              <a:rPr lang="cs-CZ" dirty="0"/>
              <a:t>Mgr. </a:t>
            </a:r>
            <a:r>
              <a:rPr lang="cs-CZ" dirty="0" smtClean="0"/>
              <a:t>Irena </a:t>
            </a:r>
            <a:r>
              <a:rPr lang="cs-CZ" dirty="0" err="1" smtClean="0"/>
              <a:t>Nešněrová</a:t>
            </a:r>
            <a:endParaRPr lang="cs-CZ" dirty="0" smtClean="0"/>
          </a:p>
          <a:p>
            <a:pPr>
              <a:defRPr/>
            </a:pPr>
            <a:r>
              <a:rPr lang="cs-CZ" b="1" dirty="0" smtClean="0"/>
              <a:t>Datum </a:t>
            </a:r>
            <a:r>
              <a:rPr lang="cs-CZ" b="1" dirty="0"/>
              <a:t>: </a:t>
            </a:r>
            <a:r>
              <a:rPr lang="cs-CZ" dirty="0" smtClean="0"/>
              <a:t>říjen 2013</a:t>
            </a:r>
          </a:p>
          <a:p>
            <a:pPr>
              <a:defRPr/>
            </a:pPr>
            <a:r>
              <a:rPr lang="cs-CZ" b="1" dirty="0" smtClean="0"/>
              <a:t>Název </a:t>
            </a:r>
            <a:r>
              <a:rPr lang="cs-CZ" b="1" dirty="0"/>
              <a:t>:VY_42_INOVACE_4.2.1 </a:t>
            </a:r>
            <a:r>
              <a:rPr lang="cs-CZ" b="1" dirty="0" smtClean="0"/>
              <a:t>G_ 14</a:t>
            </a:r>
          </a:p>
          <a:p>
            <a:pPr>
              <a:defRPr/>
            </a:pPr>
            <a:r>
              <a:rPr lang="cs-CZ" b="1" dirty="0" smtClean="0"/>
              <a:t>Téma </a:t>
            </a:r>
            <a:r>
              <a:rPr lang="cs-CZ" b="1" dirty="0"/>
              <a:t>: </a:t>
            </a:r>
            <a:r>
              <a:rPr lang="cs-CZ" dirty="0" smtClean="0"/>
              <a:t>Trojúhelník</a:t>
            </a:r>
          </a:p>
          <a:p>
            <a:pPr>
              <a:defRPr/>
            </a:pPr>
            <a:r>
              <a:rPr lang="cs-CZ" b="1" dirty="0" smtClean="0"/>
              <a:t>Ročník </a:t>
            </a:r>
            <a:r>
              <a:rPr lang="cs-CZ" b="1" dirty="0"/>
              <a:t>: 7</a:t>
            </a:r>
            <a:r>
              <a:rPr lang="cs-CZ" b="1" dirty="0" smtClean="0"/>
              <a:t>.</a:t>
            </a:r>
          </a:p>
          <a:p>
            <a:pPr>
              <a:defRPr/>
            </a:pPr>
            <a:r>
              <a:rPr lang="cs-CZ" b="1" dirty="0" smtClean="0"/>
              <a:t>Číslo </a:t>
            </a:r>
            <a:r>
              <a:rPr lang="cs-CZ" b="1" dirty="0"/>
              <a:t>projektu : </a:t>
            </a:r>
            <a:r>
              <a:rPr lang="cs-CZ" dirty="0"/>
              <a:t>CZ.1.07/1.4.00/21.3068</a:t>
            </a: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3075" name="obrázek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2938" y="642938"/>
            <a:ext cx="7715250" cy="157162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3236030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1196752"/>
            <a:ext cx="7560840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Anotace:</a:t>
            </a:r>
          </a:p>
          <a:p>
            <a:endParaRPr lang="cs-CZ" sz="2400" dirty="0"/>
          </a:p>
          <a:p>
            <a:r>
              <a:rPr lang="cs-CZ" sz="2400" dirty="0" smtClean="0"/>
              <a:t>Prezentace seznámí žáky s druhy a vlastnostmi trojúhelníků.</a:t>
            </a:r>
            <a:r>
              <a:rPr lang="cs-CZ" sz="2400" dirty="0" smtClean="0">
                <a:solidFill>
                  <a:schemeClr val="tx1">
                    <a:lumMod val="75000"/>
                  </a:schemeClr>
                </a:solidFill>
              </a:rPr>
              <a:t> Materiál byl určen pro interaktivní tabuli a slouží jako pomůcka k výkladu geometrie. </a:t>
            </a:r>
            <a:r>
              <a:rPr lang="cs-CZ" sz="2400" dirty="0" smtClean="0"/>
              <a:t>Pracovní listy lze vyplnit i pomocí funkce pera. Lze je rovněž použít tištěné na papíře. </a:t>
            </a:r>
            <a:endParaRPr lang="cs-CZ" sz="2400" dirty="0"/>
          </a:p>
          <a:p>
            <a:endParaRPr lang="cs-CZ" sz="2400" dirty="0" smtClean="0"/>
          </a:p>
          <a:p>
            <a:r>
              <a:rPr lang="cs-CZ" sz="2400" dirty="0" smtClean="0">
                <a:solidFill>
                  <a:schemeClr val="tx1">
                    <a:lumMod val="75000"/>
                  </a:schemeClr>
                </a:solidFill>
              </a:rPr>
              <a:t>Cílová skupina: 7.ročník</a:t>
            </a:r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684014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Trojúhelník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241282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vnoramenný trojúhelník 1"/>
          <p:cNvSpPr/>
          <p:nvPr/>
        </p:nvSpPr>
        <p:spPr>
          <a:xfrm>
            <a:off x="2051720" y="1844824"/>
            <a:ext cx="3744416" cy="3096344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1475656" y="1484784"/>
            <a:ext cx="5256584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                                           </a:t>
            </a: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 A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>
                <a:solidFill>
                  <a:srgbClr val="FF0000"/>
                </a:solidFill>
              </a:rPr>
              <a:t>                       c                                       </a:t>
            </a:r>
            <a:r>
              <a:rPr lang="cs-CZ" dirty="0" smtClean="0"/>
              <a:t> b</a:t>
            </a:r>
          </a:p>
          <a:p>
            <a:endParaRPr lang="cs-CZ" dirty="0">
              <a:solidFill>
                <a:srgbClr val="FF0000"/>
              </a:solidFill>
            </a:endParaRPr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/>
              <a:t> </a:t>
            </a:r>
            <a:r>
              <a:rPr lang="cs-CZ" dirty="0" smtClean="0"/>
              <a:t>  B                                    </a:t>
            </a:r>
            <a:r>
              <a:rPr lang="cs-CZ" dirty="0" smtClean="0">
                <a:solidFill>
                  <a:srgbClr val="002060"/>
                </a:solidFill>
              </a:rPr>
              <a:t> </a:t>
            </a: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a </a:t>
            </a:r>
            <a:r>
              <a:rPr lang="cs-CZ" dirty="0" smtClean="0">
                <a:solidFill>
                  <a:srgbClr val="002060"/>
                </a:solidFill>
              </a:rPr>
              <a:t>                                         </a:t>
            </a:r>
            <a:r>
              <a:rPr lang="cs-CZ" dirty="0" smtClean="0">
                <a:solidFill>
                  <a:srgbClr val="FF0000"/>
                </a:solidFill>
              </a:rPr>
              <a:t>C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6" name="Šipka dolů 5"/>
          <p:cNvSpPr/>
          <p:nvPr/>
        </p:nvSpPr>
        <p:spPr>
          <a:xfrm>
            <a:off x="3794783" y="2780928"/>
            <a:ext cx="324036" cy="1944216"/>
          </a:xfrm>
          <a:prstGeom prst="downArrow">
            <a:avLst/>
          </a:prstGeom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ipka doprava 6"/>
          <p:cNvSpPr/>
          <p:nvPr/>
        </p:nvSpPr>
        <p:spPr>
          <a:xfrm rot="-2160000">
            <a:off x="2918378" y="3845548"/>
            <a:ext cx="2011828" cy="321465"/>
          </a:xfrm>
          <a:prstGeom prst="rightArrow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Šipka doleva 7"/>
          <p:cNvSpPr/>
          <p:nvPr/>
        </p:nvSpPr>
        <p:spPr>
          <a:xfrm rot="1860000">
            <a:off x="3121625" y="3908295"/>
            <a:ext cx="1964648" cy="375418"/>
          </a:xfrm>
          <a:prstGeom prst="leftArrow">
            <a:avLst/>
          </a:prstGeom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1470355259"/>
              </p:ext>
            </p:extLst>
          </p:nvPr>
        </p:nvGraphicFramePr>
        <p:xfrm>
          <a:off x="683568" y="476672"/>
          <a:ext cx="3111215" cy="5232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734192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vnoramenný trojúhelník 1"/>
          <p:cNvSpPr/>
          <p:nvPr/>
        </p:nvSpPr>
        <p:spPr>
          <a:xfrm>
            <a:off x="5436096" y="980728"/>
            <a:ext cx="2664296" cy="2952328"/>
          </a:xfrm>
          <a:prstGeom prst="triangle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4572000" y="471733"/>
            <a:ext cx="4176464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		</a:t>
            </a:r>
            <a:r>
              <a:rPr lang="cs-CZ" sz="2800" dirty="0" smtClean="0"/>
              <a:t>A</a:t>
            </a:r>
          </a:p>
          <a:p>
            <a:endParaRPr lang="cs-CZ" sz="2800" dirty="0"/>
          </a:p>
          <a:p>
            <a:endParaRPr lang="cs-CZ" sz="2800" dirty="0" smtClean="0"/>
          </a:p>
          <a:p>
            <a:endParaRPr lang="cs-CZ" sz="2800" dirty="0"/>
          </a:p>
          <a:p>
            <a:r>
              <a:rPr lang="cs-CZ" sz="2800" dirty="0" smtClean="0"/>
              <a:t>	  c		 b</a:t>
            </a:r>
          </a:p>
          <a:p>
            <a:endParaRPr lang="cs-CZ" sz="2800" dirty="0"/>
          </a:p>
          <a:p>
            <a:endParaRPr lang="cs-CZ" sz="2800" dirty="0" smtClean="0"/>
          </a:p>
          <a:p>
            <a:endParaRPr lang="cs-CZ" sz="2800" dirty="0"/>
          </a:p>
          <a:p>
            <a:r>
              <a:rPr lang="cs-CZ" sz="2800" dirty="0"/>
              <a:t> </a:t>
            </a:r>
            <a:r>
              <a:rPr lang="cs-CZ" sz="2800" dirty="0" smtClean="0"/>
              <a:t>     B		a	      C</a:t>
            </a:r>
            <a:endParaRPr lang="cs-CZ" dirty="0"/>
          </a:p>
        </p:txBody>
      </p:sp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2781179766"/>
              </p:ext>
            </p:extLst>
          </p:nvPr>
        </p:nvGraphicFramePr>
        <p:xfrm>
          <a:off x="395536" y="332656"/>
          <a:ext cx="5688632" cy="9552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1187624" y="1933672"/>
            <a:ext cx="32403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a</a:t>
            </a:r>
            <a:r>
              <a:rPr lang="cs-CZ" sz="2800" dirty="0" smtClean="0"/>
              <a:t> + b &gt; c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259632" y="3068960"/>
            <a:ext cx="33843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a</a:t>
            </a:r>
            <a:r>
              <a:rPr lang="cs-CZ" sz="2800" dirty="0" smtClean="0"/>
              <a:t> + c &gt; b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259632" y="4077072"/>
            <a:ext cx="32403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b</a:t>
            </a:r>
            <a:r>
              <a:rPr lang="cs-CZ" sz="2800" dirty="0" smtClean="0"/>
              <a:t> + c &gt; a</a:t>
            </a:r>
            <a:endParaRPr lang="cs-CZ" sz="2800" dirty="0"/>
          </a:p>
        </p:txBody>
      </p:sp>
      <p:graphicFrame>
        <p:nvGraphicFramePr>
          <p:cNvPr id="10" name="Diagram 9"/>
          <p:cNvGraphicFramePr/>
          <p:nvPr>
            <p:extLst>
              <p:ext uri="{D42A27DB-BD31-4B8C-83A1-F6EECF244321}">
                <p14:modId xmlns:p14="http://schemas.microsoft.com/office/powerpoint/2010/main" val="827214622"/>
              </p:ext>
            </p:extLst>
          </p:nvPr>
        </p:nvGraphicFramePr>
        <p:xfrm>
          <a:off x="395536" y="5157192"/>
          <a:ext cx="8352928" cy="12241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17891734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/>
      <p:bldP spid="7" grpId="0"/>
      <p:bldP spid="8" grpId="0"/>
      <p:bldGraphic spid="10" grpId="0">
        <p:bldAsOne/>
      </p:bldGraphic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2399502827"/>
              </p:ext>
            </p:extLst>
          </p:nvPr>
        </p:nvGraphicFramePr>
        <p:xfrm>
          <a:off x="611560" y="188640"/>
          <a:ext cx="8064896" cy="11521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Rovnoramenný trojúhelník 3"/>
          <p:cNvSpPr/>
          <p:nvPr/>
        </p:nvSpPr>
        <p:spPr>
          <a:xfrm>
            <a:off x="2123728" y="2060848"/>
            <a:ext cx="3923928" cy="2952328"/>
          </a:xfrm>
          <a:prstGeom prst="triangle">
            <a:avLst/>
          </a:prstGeom>
          <a:solidFill>
            <a:schemeClr val="accent4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1763688" y="1762938"/>
            <a:ext cx="5112568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                   A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                        </a:t>
            </a:r>
            <a:r>
              <a:rPr lang="el-GR" sz="2800" dirty="0" smtClean="0">
                <a:solidFill>
                  <a:schemeClr val="accent2">
                    <a:lumMod val="75000"/>
                  </a:schemeClr>
                </a:solidFill>
              </a:rPr>
              <a:t>α</a:t>
            </a:r>
            <a:endParaRPr lang="cs-CZ" sz="2800" dirty="0" smtClean="0">
              <a:solidFill>
                <a:schemeClr val="accent2">
                  <a:lumMod val="75000"/>
                </a:schemeClr>
              </a:solidFill>
            </a:endParaRPr>
          </a:p>
          <a:p>
            <a:endParaRPr lang="cs-CZ" sz="2800" dirty="0"/>
          </a:p>
          <a:p>
            <a:endParaRPr lang="cs-CZ" sz="2800" dirty="0" smtClean="0"/>
          </a:p>
          <a:p>
            <a:endParaRPr lang="cs-CZ" sz="2800" dirty="0"/>
          </a:p>
          <a:p>
            <a:endParaRPr lang="cs-CZ" sz="2800" dirty="0" smtClean="0"/>
          </a:p>
          <a:p>
            <a:r>
              <a:rPr lang="cs-CZ" sz="2800" dirty="0"/>
              <a:t> </a:t>
            </a:r>
            <a:r>
              <a:rPr lang="cs-CZ" sz="2800" dirty="0" smtClean="0"/>
              <a:t>      </a:t>
            </a:r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el-GR" sz="2800" dirty="0" smtClean="0">
                <a:solidFill>
                  <a:schemeClr val="accent2">
                    <a:lumMod val="75000"/>
                  </a:schemeClr>
                </a:solidFill>
              </a:rPr>
              <a:t>β</a:t>
            </a:r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</a:rPr>
              <a:t>                               </a:t>
            </a:r>
            <a:r>
              <a:rPr lang="el-GR" sz="2800" dirty="0" smtClean="0">
                <a:solidFill>
                  <a:schemeClr val="accent2">
                    <a:lumMod val="75000"/>
                  </a:schemeClr>
                </a:solidFill>
              </a:rPr>
              <a:t>γ</a:t>
            </a:r>
            <a:endParaRPr lang="cs-CZ" sz="2800" dirty="0" smtClean="0">
              <a:solidFill>
                <a:schemeClr val="accent2">
                  <a:lumMod val="75000"/>
                </a:schemeClr>
              </a:solidFill>
            </a:endParaRPr>
          </a:p>
          <a:p>
            <a:endParaRPr lang="cs-CZ" sz="2800" dirty="0"/>
          </a:p>
          <a:p>
            <a:r>
              <a:rPr lang="cs-CZ" sz="2800" dirty="0" smtClean="0"/>
              <a:t>B                                                C</a:t>
            </a:r>
            <a:endParaRPr lang="cs-CZ" sz="2800" dirty="0"/>
          </a:p>
        </p:txBody>
      </p:sp>
      <p:graphicFrame>
        <p:nvGraphicFramePr>
          <p:cNvPr id="7" name="Diagram 6"/>
          <p:cNvGraphicFramePr/>
          <p:nvPr>
            <p:extLst>
              <p:ext uri="{D42A27DB-BD31-4B8C-83A1-F6EECF244321}">
                <p14:modId xmlns:p14="http://schemas.microsoft.com/office/powerpoint/2010/main" val="3778755097"/>
              </p:ext>
            </p:extLst>
          </p:nvPr>
        </p:nvGraphicFramePr>
        <p:xfrm>
          <a:off x="2123728" y="5733256"/>
          <a:ext cx="3960440" cy="8112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42128217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3" grpId="0">
        <p:bldAsOne/>
      </p:bldGraphic>
      <p:bldP spid="5" grpId="0"/>
      <p:bldGraphic spid="7" grpId="0">
        <p:bldAsOne/>
      </p:bldGraphic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vnoramenný trojúhelník 1"/>
          <p:cNvSpPr/>
          <p:nvPr/>
        </p:nvSpPr>
        <p:spPr>
          <a:xfrm>
            <a:off x="1043608" y="1769724"/>
            <a:ext cx="2808312" cy="3261142"/>
          </a:xfrm>
          <a:prstGeom prst="triangle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3532913410"/>
              </p:ext>
            </p:extLst>
          </p:nvPr>
        </p:nvGraphicFramePr>
        <p:xfrm>
          <a:off x="1043608" y="692696"/>
          <a:ext cx="4104456" cy="5232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1409545254"/>
              </p:ext>
            </p:extLst>
          </p:nvPr>
        </p:nvGraphicFramePr>
        <p:xfrm>
          <a:off x="3851920" y="3861048"/>
          <a:ext cx="5040560" cy="5232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18680834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ravoúhlý trojúhelník 1"/>
          <p:cNvSpPr/>
          <p:nvPr/>
        </p:nvSpPr>
        <p:spPr>
          <a:xfrm>
            <a:off x="2267744" y="1988840"/>
            <a:ext cx="2520280" cy="2952328"/>
          </a:xfrm>
          <a:prstGeom prst="rtTriangle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941779622"/>
              </p:ext>
            </p:extLst>
          </p:nvPr>
        </p:nvGraphicFramePr>
        <p:xfrm>
          <a:off x="827584" y="620688"/>
          <a:ext cx="4752528" cy="5232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69329678"/>
              </p:ext>
            </p:extLst>
          </p:nvPr>
        </p:nvGraphicFramePr>
        <p:xfrm>
          <a:off x="4788024" y="2819256"/>
          <a:ext cx="3960440" cy="5377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3" name="Kruhová šipka 2"/>
          <p:cNvSpPr/>
          <p:nvPr/>
        </p:nvSpPr>
        <p:spPr>
          <a:xfrm rot="2700000">
            <a:off x="2137582" y="4135226"/>
            <a:ext cx="1008112" cy="864096"/>
          </a:xfrm>
          <a:prstGeom prst="circular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99592" y="3356992"/>
            <a:ext cx="4392488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o</a:t>
            </a:r>
            <a:r>
              <a:rPr lang="cs-CZ" sz="2800" dirty="0" smtClean="0"/>
              <a:t>dvěsna                     přepona</a:t>
            </a:r>
          </a:p>
          <a:p>
            <a:endParaRPr lang="cs-CZ" sz="2800" dirty="0"/>
          </a:p>
          <a:p>
            <a:endParaRPr lang="cs-CZ" sz="2800" dirty="0" smtClean="0"/>
          </a:p>
          <a:p>
            <a:endParaRPr lang="cs-CZ" sz="2800" dirty="0"/>
          </a:p>
          <a:p>
            <a:r>
              <a:rPr lang="cs-CZ" sz="2800" dirty="0" smtClean="0"/>
              <a:t>		odvěsna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8124797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" name="Přímá spojnice 2"/>
          <p:cNvCxnSpPr/>
          <p:nvPr/>
        </p:nvCxnSpPr>
        <p:spPr>
          <a:xfrm>
            <a:off x="2339752" y="1772816"/>
            <a:ext cx="1152128" cy="1728192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nice 4"/>
          <p:cNvCxnSpPr/>
          <p:nvPr/>
        </p:nvCxnSpPr>
        <p:spPr>
          <a:xfrm>
            <a:off x="3491880" y="3501008"/>
            <a:ext cx="2592288" cy="72008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 flipH="1" flipV="1">
            <a:off x="2339752" y="1772816"/>
            <a:ext cx="3744416" cy="180020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0" name="Diagram 9"/>
          <p:cNvGraphicFramePr/>
          <p:nvPr>
            <p:extLst>
              <p:ext uri="{D42A27DB-BD31-4B8C-83A1-F6EECF244321}">
                <p14:modId xmlns:p14="http://schemas.microsoft.com/office/powerpoint/2010/main" val="1602744589"/>
              </p:ext>
            </p:extLst>
          </p:nvPr>
        </p:nvGraphicFramePr>
        <p:xfrm>
          <a:off x="683568" y="620688"/>
          <a:ext cx="4464496" cy="5232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11" name="Diagram 10"/>
          <p:cNvGraphicFramePr/>
          <p:nvPr>
            <p:extLst>
              <p:ext uri="{D42A27DB-BD31-4B8C-83A1-F6EECF244321}">
                <p14:modId xmlns:p14="http://schemas.microsoft.com/office/powerpoint/2010/main" val="44239134"/>
              </p:ext>
            </p:extLst>
          </p:nvPr>
        </p:nvGraphicFramePr>
        <p:xfrm>
          <a:off x="2555776" y="4914746"/>
          <a:ext cx="4104456" cy="5232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4" name="Kruhová šipka 3"/>
          <p:cNvSpPr/>
          <p:nvPr/>
        </p:nvSpPr>
        <p:spPr>
          <a:xfrm rot="1500000">
            <a:off x="3199700" y="3084186"/>
            <a:ext cx="936104" cy="504056"/>
          </a:xfrm>
          <a:prstGeom prst="circular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143493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11" grpId="0">
        <p:bldAsOne/>
      </p:bldGraphic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vnoramenný trojúhelník 3"/>
          <p:cNvSpPr/>
          <p:nvPr/>
        </p:nvSpPr>
        <p:spPr>
          <a:xfrm>
            <a:off x="2915816" y="1628799"/>
            <a:ext cx="2564668" cy="2904193"/>
          </a:xfrm>
          <a:prstGeom prst="triangl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3802068195"/>
              </p:ext>
            </p:extLst>
          </p:nvPr>
        </p:nvGraphicFramePr>
        <p:xfrm>
          <a:off x="683568" y="332656"/>
          <a:ext cx="4824536" cy="5232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8" name="Diagram 7"/>
          <p:cNvGraphicFramePr/>
          <p:nvPr>
            <p:extLst>
              <p:ext uri="{D42A27DB-BD31-4B8C-83A1-F6EECF244321}">
                <p14:modId xmlns:p14="http://schemas.microsoft.com/office/powerpoint/2010/main" val="1880998117"/>
              </p:ext>
            </p:extLst>
          </p:nvPr>
        </p:nvGraphicFramePr>
        <p:xfrm>
          <a:off x="1691680" y="4941168"/>
          <a:ext cx="6048672" cy="95410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2" name="TextovéPole 1"/>
          <p:cNvSpPr txBox="1"/>
          <p:nvPr/>
        </p:nvSpPr>
        <p:spPr>
          <a:xfrm>
            <a:off x="2699792" y="2780928"/>
            <a:ext cx="3240360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   r                       </a:t>
            </a:r>
            <a:r>
              <a:rPr lang="cs-CZ" sz="2800" dirty="0" err="1" smtClean="0"/>
              <a:t>r</a:t>
            </a:r>
            <a:endParaRPr lang="cs-CZ" sz="2800" dirty="0" smtClean="0"/>
          </a:p>
          <a:p>
            <a:endParaRPr lang="cs-CZ" sz="2800" dirty="0"/>
          </a:p>
          <a:p>
            <a:endParaRPr lang="cs-CZ" sz="2800" dirty="0" smtClean="0"/>
          </a:p>
          <a:p>
            <a:endParaRPr lang="cs-CZ" sz="2800" dirty="0"/>
          </a:p>
          <a:p>
            <a:r>
              <a:rPr lang="cs-CZ" sz="2800" dirty="0" smtClean="0"/>
              <a:t>                z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2701361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8" grpId="0">
        <p:bldAsOne/>
      </p:bldGraphic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vnoramenný trojúhelník 1"/>
          <p:cNvSpPr/>
          <p:nvPr/>
        </p:nvSpPr>
        <p:spPr>
          <a:xfrm>
            <a:off x="2254369" y="1844824"/>
            <a:ext cx="4320000" cy="2880000"/>
          </a:xfrm>
          <a:prstGeom prst="triangle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955800274"/>
              </p:ext>
            </p:extLst>
          </p:nvPr>
        </p:nvGraphicFramePr>
        <p:xfrm>
          <a:off x="755576" y="764704"/>
          <a:ext cx="4032448" cy="5232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3115794816"/>
              </p:ext>
            </p:extLst>
          </p:nvPr>
        </p:nvGraphicFramePr>
        <p:xfrm>
          <a:off x="971600" y="5229200"/>
          <a:ext cx="4824536" cy="95410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1796721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3028733053"/>
              </p:ext>
            </p:extLst>
          </p:nvPr>
        </p:nvGraphicFramePr>
        <p:xfrm>
          <a:off x="539552" y="332656"/>
          <a:ext cx="8136904" cy="21039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Rovnoramenný trojúhelník 3"/>
          <p:cNvSpPr/>
          <p:nvPr/>
        </p:nvSpPr>
        <p:spPr>
          <a:xfrm rot="16200000">
            <a:off x="6876256" y="1264249"/>
            <a:ext cx="864096" cy="1872208"/>
          </a:xfrm>
          <a:prstGeom prst="triangle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Rovnoramenný trojúhelník 4"/>
          <p:cNvSpPr/>
          <p:nvPr/>
        </p:nvSpPr>
        <p:spPr>
          <a:xfrm>
            <a:off x="3675982" y="4063783"/>
            <a:ext cx="792088" cy="576064"/>
          </a:xfrm>
          <a:prstGeom prst="triangle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Pravoúhlý trojúhelník 5"/>
          <p:cNvSpPr/>
          <p:nvPr/>
        </p:nvSpPr>
        <p:spPr>
          <a:xfrm rot="7260000">
            <a:off x="7056275" y="4725143"/>
            <a:ext cx="504056" cy="864096"/>
          </a:xfrm>
          <a:prstGeom prst="rtTriangle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Pravoúhlý trojúhelník 6"/>
          <p:cNvSpPr/>
          <p:nvPr/>
        </p:nvSpPr>
        <p:spPr>
          <a:xfrm rot="-2520000">
            <a:off x="689117" y="2718519"/>
            <a:ext cx="1080120" cy="936104"/>
          </a:xfrm>
          <a:prstGeom prst="rtTriangle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Rovnoramenný trojúhelník 7"/>
          <p:cNvSpPr/>
          <p:nvPr/>
        </p:nvSpPr>
        <p:spPr>
          <a:xfrm flipV="1">
            <a:off x="2572722" y="5127236"/>
            <a:ext cx="3528392" cy="1368152"/>
          </a:xfrm>
          <a:prstGeom prst="triangl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Rovnoramenný trojúhelník 8"/>
          <p:cNvSpPr/>
          <p:nvPr/>
        </p:nvSpPr>
        <p:spPr>
          <a:xfrm>
            <a:off x="4297512" y="1775409"/>
            <a:ext cx="2510649" cy="1881230"/>
          </a:xfrm>
          <a:prstGeom prst="triangl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Pravoúhlý trojúhelník 9"/>
          <p:cNvSpPr/>
          <p:nvPr/>
        </p:nvSpPr>
        <p:spPr>
          <a:xfrm rot="5400000">
            <a:off x="646468" y="4937377"/>
            <a:ext cx="2016224" cy="850807"/>
          </a:xfrm>
          <a:prstGeom prst="rtTriangl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5436096" y="2924961"/>
            <a:ext cx="72672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c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971600" y="3304148"/>
            <a:ext cx="3600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b</a:t>
            </a:r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452320" y="2060848"/>
            <a:ext cx="6480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b</a:t>
            </a:r>
            <a:endParaRPr lang="cs-CZ" sz="28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942986" y="4116627"/>
            <a:ext cx="3939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c</a:t>
            </a:r>
            <a:endParaRPr lang="cs-CZ" sz="28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144767" y="5564914"/>
            <a:ext cx="9361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b</a:t>
            </a:r>
            <a:endParaRPr lang="cs-CZ" sz="28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1410291" y="4457029"/>
            <a:ext cx="71343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a</a:t>
            </a:r>
            <a:endParaRPr lang="cs-CZ" sz="28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7020272" y="4647073"/>
            <a:ext cx="7560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a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7937721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2" grpId="0"/>
      <p:bldP spid="13" grpId="0"/>
      <p:bldP spid="14" grpId="0"/>
      <p:bldP spid="15" grpId="0"/>
      <p:bldP spid="16" grpId="0"/>
      <p:bldP spid="17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692696"/>
            <a:ext cx="799288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Sestroj pravoúhlý rovnoramenný trojúhelník. Lze takový trojúhelník sestrojit?</a:t>
            </a:r>
            <a:endParaRPr lang="cs-CZ" sz="2800" dirty="0"/>
          </a:p>
        </p:txBody>
      </p:sp>
      <p:sp>
        <p:nvSpPr>
          <p:cNvPr id="3" name="Pravoúhlý trojúhelník 2"/>
          <p:cNvSpPr/>
          <p:nvPr/>
        </p:nvSpPr>
        <p:spPr>
          <a:xfrm rot="8100000">
            <a:off x="1907704" y="2492896"/>
            <a:ext cx="1944216" cy="1944216"/>
          </a:xfrm>
          <a:prstGeom prst="rtTriangle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1331640" y="1646803"/>
            <a:ext cx="3384376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                K</a:t>
            </a:r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  <a:p>
            <a:endParaRPr lang="cs-CZ" sz="2400" dirty="0" smtClean="0"/>
          </a:p>
          <a:p>
            <a:r>
              <a:rPr lang="cs-CZ" sz="2400" dirty="0" smtClean="0"/>
              <a:t>L                                       M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816268" y="1385193"/>
            <a:ext cx="37161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Ano, například takto: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7951383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/>
      <p:bldP spid="5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761595955"/>
              </p:ext>
            </p:extLst>
          </p:nvPr>
        </p:nvGraphicFramePr>
        <p:xfrm>
          <a:off x="683568" y="620688"/>
          <a:ext cx="7920880" cy="7200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755576" y="1772816"/>
            <a:ext cx="5256584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a=25cm  	b= 36cm 	c=14cm</a:t>
            </a:r>
          </a:p>
          <a:p>
            <a:endParaRPr lang="cs-CZ" sz="2800" dirty="0" smtClean="0"/>
          </a:p>
          <a:p>
            <a:r>
              <a:rPr lang="cs-CZ" sz="2800" dirty="0" smtClean="0"/>
              <a:t>k=89dm	l=56dm</a:t>
            </a:r>
            <a:r>
              <a:rPr lang="cs-CZ" sz="2800" smtClean="0"/>
              <a:t>	</a:t>
            </a:r>
            <a:r>
              <a:rPr lang="cs-CZ" sz="2800" smtClean="0"/>
              <a:t>m=54dm</a:t>
            </a:r>
            <a:endParaRPr lang="cs-CZ" sz="2800" dirty="0" smtClean="0"/>
          </a:p>
          <a:p>
            <a:endParaRPr lang="cs-CZ" sz="2800" dirty="0" smtClean="0"/>
          </a:p>
          <a:p>
            <a:r>
              <a:rPr lang="cs-CZ" sz="2800" dirty="0" smtClean="0"/>
              <a:t>d=123m	e=284m	f=598m</a:t>
            </a:r>
          </a:p>
          <a:p>
            <a:endParaRPr lang="cs-CZ" sz="2800" dirty="0" smtClean="0"/>
          </a:p>
          <a:p>
            <a:r>
              <a:rPr lang="cs-CZ" sz="2800" dirty="0" smtClean="0"/>
              <a:t>o=6mm	p=13mm	r=8mm</a:t>
            </a:r>
          </a:p>
          <a:p>
            <a:endParaRPr lang="cs-CZ" sz="2800" dirty="0" smtClean="0"/>
          </a:p>
          <a:p>
            <a:r>
              <a:rPr lang="cs-CZ" sz="2800" dirty="0" smtClean="0"/>
              <a:t>r=47cm	s=21cm	t=16cm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7020272" y="1812922"/>
            <a:ext cx="1368152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Ano</a:t>
            </a:r>
            <a:endParaRPr lang="cs-CZ" sz="2800" dirty="0"/>
          </a:p>
          <a:p>
            <a:endParaRPr lang="cs-CZ" sz="2800" dirty="0" smtClean="0"/>
          </a:p>
          <a:p>
            <a:r>
              <a:rPr lang="cs-CZ" sz="2800" dirty="0" smtClean="0"/>
              <a:t>Ano</a:t>
            </a:r>
          </a:p>
          <a:p>
            <a:endParaRPr lang="cs-CZ" sz="2800" dirty="0" smtClean="0"/>
          </a:p>
          <a:p>
            <a:r>
              <a:rPr lang="cs-CZ" sz="2800" dirty="0" smtClean="0"/>
              <a:t>Ne</a:t>
            </a:r>
          </a:p>
          <a:p>
            <a:endParaRPr lang="cs-CZ" sz="2800" dirty="0" smtClean="0"/>
          </a:p>
          <a:p>
            <a:r>
              <a:rPr lang="cs-CZ" sz="2800" dirty="0" smtClean="0"/>
              <a:t>Ano</a:t>
            </a:r>
          </a:p>
          <a:p>
            <a:endParaRPr lang="cs-CZ" sz="2800" dirty="0" smtClean="0"/>
          </a:p>
          <a:p>
            <a:r>
              <a:rPr lang="cs-CZ" sz="2800" dirty="0" smtClean="0"/>
              <a:t>Ne 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843876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672854077"/>
              </p:ext>
            </p:extLst>
          </p:nvPr>
        </p:nvGraphicFramePr>
        <p:xfrm>
          <a:off x="683568" y="620688"/>
          <a:ext cx="7920880" cy="7200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755576" y="1772816"/>
            <a:ext cx="5256584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Franklin Gothic Book"/>
              </a:rPr>
              <a:t> </a:t>
            </a:r>
            <a:r>
              <a:rPr lang="el-GR" sz="2800" dirty="0" smtClean="0">
                <a:latin typeface="Franklin Gothic Book"/>
              </a:rPr>
              <a:t>α</a:t>
            </a:r>
            <a:r>
              <a:rPr lang="cs-CZ" sz="2800" dirty="0" smtClean="0">
                <a:latin typeface="Franklin Gothic Book"/>
              </a:rPr>
              <a:t>=68°	</a:t>
            </a:r>
            <a:r>
              <a:rPr lang="el-GR" sz="2800" dirty="0" smtClean="0">
                <a:latin typeface="Franklin Gothic Book"/>
              </a:rPr>
              <a:t>β</a:t>
            </a:r>
            <a:r>
              <a:rPr lang="cs-CZ" sz="2800" dirty="0" smtClean="0">
                <a:latin typeface="Franklin Gothic Book"/>
              </a:rPr>
              <a:t>=87°	</a:t>
            </a:r>
            <a:r>
              <a:rPr lang="el-GR" sz="2800" dirty="0" smtClean="0">
                <a:latin typeface="Franklin Gothic Book"/>
              </a:rPr>
              <a:t>γ</a:t>
            </a:r>
            <a:r>
              <a:rPr lang="cs-CZ" sz="2800" dirty="0" smtClean="0"/>
              <a:t>=25°</a:t>
            </a:r>
          </a:p>
          <a:p>
            <a:r>
              <a:rPr lang="cs-CZ" sz="2800" dirty="0" smtClean="0"/>
              <a:t>  </a:t>
            </a:r>
          </a:p>
          <a:p>
            <a:r>
              <a:rPr lang="cs-CZ" sz="2800" dirty="0">
                <a:latin typeface="Franklin Gothic Book"/>
              </a:rPr>
              <a:t> </a:t>
            </a:r>
            <a:r>
              <a:rPr lang="el-GR" sz="2800" dirty="0" smtClean="0">
                <a:latin typeface="Franklin Gothic Book"/>
              </a:rPr>
              <a:t>α</a:t>
            </a:r>
            <a:r>
              <a:rPr lang="cs-CZ" sz="2800" dirty="0" smtClean="0">
                <a:latin typeface="Franklin Gothic Book"/>
              </a:rPr>
              <a:t>=93°</a:t>
            </a:r>
            <a:r>
              <a:rPr lang="cs-CZ" sz="2800" dirty="0">
                <a:latin typeface="Franklin Gothic Book"/>
              </a:rPr>
              <a:t>	</a:t>
            </a:r>
            <a:r>
              <a:rPr lang="el-GR" sz="2800" dirty="0">
                <a:latin typeface="Franklin Gothic Book"/>
              </a:rPr>
              <a:t>β</a:t>
            </a:r>
            <a:r>
              <a:rPr lang="cs-CZ" sz="2800" dirty="0" smtClean="0">
                <a:latin typeface="Franklin Gothic Book"/>
              </a:rPr>
              <a:t>=65°</a:t>
            </a:r>
            <a:r>
              <a:rPr lang="cs-CZ" sz="2800" dirty="0">
                <a:latin typeface="Franklin Gothic Book"/>
              </a:rPr>
              <a:t>	</a:t>
            </a:r>
            <a:r>
              <a:rPr lang="el-GR" sz="2800" dirty="0">
                <a:latin typeface="Franklin Gothic Book"/>
              </a:rPr>
              <a:t>γ</a:t>
            </a:r>
            <a:r>
              <a:rPr lang="cs-CZ" sz="2800" dirty="0"/>
              <a:t>=25</a:t>
            </a:r>
            <a:r>
              <a:rPr lang="cs-CZ" sz="2800" dirty="0" smtClean="0"/>
              <a:t>°</a:t>
            </a:r>
          </a:p>
          <a:p>
            <a:r>
              <a:rPr lang="cs-CZ" sz="2800" dirty="0" smtClean="0"/>
              <a:t> </a:t>
            </a:r>
          </a:p>
          <a:p>
            <a:r>
              <a:rPr lang="cs-CZ" sz="2800" dirty="0" smtClean="0">
                <a:latin typeface="Franklin Gothic Book"/>
              </a:rPr>
              <a:t> </a:t>
            </a:r>
            <a:r>
              <a:rPr lang="el-GR" sz="2800" dirty="0" smtClean="0">
                <a:latin typeface="Franklin Gothic Book"/>
              </a:rPr>
              <a:t>α</a:t>
            </a:r>
            <a:r>
              <a:rPr lang="cs-CZ" sz="2800" dirty="0" smtClean="0">
                <a:latin typeface="Franklin Gothic Book"/>
              </a:rPr>
              <a:t>=39°</a:t>
            </a:r>
            <a:r>
              <a:rPr lang="cs-CZ" sz="2800" dirty="0">
                <a:latin typeface="Franklin Gothic Book"/>
              </a:rPr>
              <a:t>	</a:t>
            </a:r>
            <a:r>
              <a:rPr lang="el-GR" sz="2800" dirty="0">
                <a:latin typeface="Franklin Gothic Book"/>
              </a:rPr>
              <a:t>β</a:t>
            </a:r>
            <a:r>
              <a:rPr lang="cs-CZ" sz="2800" dirty="0" smtClean="0">
                <a:latin typeface="Franklin Gothic Book"/>
              </a:rPr>
              <a:t>=47°</a:t>
            </a:r>
            <a:r>
              <a:rPr lang="cs-CZ" sz="2800" dirty="0">
                <a:latin typeface="Franklin Gothic Book"/>
              </a:rPr>
              <a:t>	</a:t>
            </a:r>
            <a:r>
              <a:rPr lang="el-GR" sz="2800" dirty="0" smtClean="0">
                <a:latin typeface="Franklin Gothic Book"/>
              </a:rPr>
              <a:t>γ</a:t>
            </a:r>
            <a:r>
              <a:rPr lang="cs-CZ" sz="2800" dirty="0" smtClean="0"/>
              <a:t>=94° </a:t>
            </a:r>
          </a:p>
          <a:p>
            <a:endParaRPr lang="cs-CZ" sz="2800" dirty="0" smtClean="0"/>
          </a:p>
          <a:p>
            <a:r>
              <a:rPr lang="cs-CZ" sz="2800" dirty="0" smtClean="0">
                <a:latin typeface="Franklin Gothic Book"/>
              </a:rPr>
              <a:t> </a:t>
            </a:r>
            <a:r>
              <a:rPr lang="el-GR" sz="2800" dirty="0" smtClean="0">
                <a:latin typeface="Franklin Gothic Book"/>
              </a:rPr>
              <a:t>α</a:t>
            </a:r>
            <a:r>
              <a:rPr lang="cs-CZ" sz="2800" dirty="0" smtClean="0">
                <a:latin typeface="Franklin Gothic Book"/>
              </a:rPr>
              <a:t>=115°</a:t>
            </a:r>
            <a:r>
              <a:rPr lang="cs-CZ" sz="2800" dirty="0">
                <a:latin typeface="Franklin Gothic Book"/>
              </a:rPr>
              <a:t>	</a:t>
            </a:r>
            <a:r>
              <a:rPr lang="el-GR" sz="2800" dirty="0">
                <a:latin typeface="Franklin Gothic Book"/>
              </a:rPr>
              <a:t>β</a:t>
            </a:r>
            <a:r>
              <a:rPr lang="cs-CZ" sz="2800" dirty="0" smtClean="0">
                <a:latin typeface="Franklin Gothic Book"/>
              </a:rPr>
              <a:t>=19°</a:t>
            </a:r>
            <a:r>
              <a:rPr lang="cs-CZ" sz="2800" dirty="0">
                <a:latin typeface="Franklin Gothic Book"/>
              </a:rPr>
              <a:t>	</a:t>
            </a:r>
            <a:r>
              <a:rPr lang="el-GR" sz="2800" dirty="0" smtClean="0">
                <a:latin typeface="Franklin Gothic Book"/>
              </a:rPr>
              <a:t>γ</a:t>
            </a:r>
            <a:r>
              <a:rPr lang="cs-CZ" sz="2800" dirty="0" smtClean="0"/>
              <a:t>=46° </a:t>
            </a:r>
          </a:p>
          <a:p>
            <a:endParaRPr lang="cs-CZ" sz="2800" dirty="0" smtClean="0"/>
          </a:p>
          <a:p>
            <a:r>
              <a:rPr lang="cs-CZ" sz="2800" dirty="0" smtClean="0">
                <a:latin typeface="Franklin Gothic Book"/>
              </a:rPr>
              <a:t> </a:t>
            </a:r>
            <a:r>
              <a:rPr lang="el-GR" sz="2800" dirty="0" smtClean="0">
                <a:latin typeface="Franklin Gothic Book"/>
              </a:rPr>
              <a:t>α</a:t>
            </a:r>
            <a:r>
              <a:rPr lang="cs-CZ" sz="2800" dirty="0" smtClean="0">
                <a:latin typeface="Franklin Gothic Book"/>
              </a:rPr>
              <a:t>=78</a:t>
            </a:r>
            <a:r>
              <a:rPr lang="cs-CZ" sz="2800" dirty="0">
                <a:latin typeface="Franklin Gothic Book"/>
              </a:rPr>
              <a:t>°	</a:t>
            </a:r>
            <a:r>
              <a:rPr lang="el-GR" sz="2800" dirty="0">
                <a:latin typeface="Franklin Gothic Book"/>
              </a:rPr>
              <a:t>β</a:t>
            </a:r>
            <a:r>
              <a:rPr lang="cs-CZ" sz="2800" dirty="0" smtClean="0">
                <a:latin typeface="Franklin Gothic Book"/>
              </a:rPr>
              <a:t>=28°</a:t>
            </a:r>
            <a:r>
              <a:rPr lang="cs-CZ" sz="2800" dirty="0">
                <a:latin typeface="Franklin Gothic Book"/>
              </a:rPr>
              <a:t>	</a:t>
            </a:r>
            <a:r>
              <a:rPr lang="el-GR" sz="2800" dirty="0">
                <a:latin typeface="Franklin Gothic Book"/>
              </a:rPr>
              <a:t>γ</a:t>
            </a:r>
            <a:r>
              <a:rPr lang="cs-CZ" sz="2800" dirty="0" smtClean="0"/>
              <a:t>=74° 	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7020272" y="1812922"/>
            <a:ext cx="1368152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Ano</a:t>
            </a:r>
            <a:endParaRPr lang="cs-CZ" sz="2800" dirty="0"/>
          </a:p>
          <a:p>
            <a:endParaRPr lang="cs-CZ" sz="2800" dirty="0" smtClean="0"/>
          </a:p>
          <a:p>
            <a:r>
              <a:rPr lang="cs-CZ" sz="2800" dirty="0" smtClean="0"/>
              <a:t>Ne </a:t>
            </a:r>
          </a:p>
          <a:p>
            <a:endParaRPr lang="cs-CZ" sz="2800" dirty="0" smtClean="0"/>
          </a:p>
          <a:p>
            <a:r>
              <a:rPr lang="cs-CZ" sz="2800" dirty="0" smtClean="0"/>
              <a:t>Ano </a:t>
            </a:r>
          </a:p>
          <a:p>
            <a:endParaRPr lang="cs-CZ" sz="2800" dirty="0" smtClean="0"/>
          </a:p>
          <a:p>
            <a:r>
              <a:rPr lang="cs-CZ" sz="2800" smtClean="0"/>
              <a:t>Ano </a:t>
            </a:r>
          </a:p>
          <a:p>
            <a:endParaRPr lang="cs-CZ" sz="2800" dirty="0" smtClean="0"/>
          </a:p>
          <a:p>
            <a:r>
              <a:rPr lang="cs-CZ" sz="2800" dirty="0" smtClean="0"/>
              <a:t>Ano  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9448792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extovéPole 1"/>
          <p:cNvSpPr txBox="1">
            <a:spLocks noChangeArrowheads="1"/>
          </p:cNvSpPr>
          <p:nvPr/>
        </p:nvSpPr>
        <p:spPr bwMode="auto">
          <a:xfrm>
            <a:off x="468313" y="692150"/>
            <a:ext cx="7704137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 b="1">
                <a:solidFill>
                  <a:schemeClr val="folHlink"/>
                </a:solidFill>
                <a:latin typeface="Arial" charset="0"/>
              </a:defRPr>
            </a:lvl1pPr>
            <a:lvl2pPr marL="742950" indent="-285750" eaLnBrk="0" hangingPunct="0">
              <a:defRPr sz="2400" b="1">
                <a:solidFill>
                  <a:schemeClr val="folHlink"/>
                </a:solidFill>
                <a:latin typeface="Arial" charset="0"/>
              </a:defRPr>
            </a:lvl2pPr>
            <a:lvl3pPr marL="1143000" indent="-228600" eaLnBrk="0" hangingPunct="0">
              <a:defRPr sz="2400" b="1">
                <a:solidFill>
                  <a:schemeClr val="folHlink"/>
                </a:solidFill>
                <a:latin typeface="Arial" charset="0"/>
              </a:defRPr>
            </a:lvl3pPr>
            <a:lvl4pPr marL="1600200" indent="-228600" eaLnBrk="0" hangingPunct="0">
              <a:defRPr sz="2400" b="1">
                <a:solidFill>
                  <a:schemeClr val="folHlink"/>
                </a:solidFill>
                <a:latin typeface="Arial" charset="0"/>
              </a:defRPr>
            </a:lvl4pPr>
            <a:lvl5pPr marL="2057400" indent="-228600" eaLnBrk="0" hangingPunct="0">
              <a:defRPr sz="2400" b="1">
                <a:solidFill>
                  <a:schemeClr val="folHlink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folHlink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folHlink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folHlink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folHlink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/>
              <a:t>Ilustrace – www.office.microsoft.com</a:t>
            </a:r>
          </a:p>
        </p:txBody>
      </p:sp>
    </p:spTree>
    <p:extLst>
      <p:ext uri="{BB962C8B-B14F-4D97-AF65-F5344CB8AC3E}">
        <p14:creationId xmlns:p14="http://schemas.microsoft.com/office/powerpoint/2010/main" val="11277473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acro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Macro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acro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300000"/>
              </a:schemeClr>
            </a:gs>
            <a:gs pos="100000">
              <a:schemeClr val="phClr">
                <a:tint val="80000"/>
                <a:satMod val="15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hade val="90000"/>
                <a:satMod val="300000"/>
              </a:schemeClr>
            </a:gs>
            <a:gs pos="100000">
              <a:schemeClr val="phClr">
                <a:satMod val="150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3970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70000"/>
              </a:srgbClr>
            </a:outerShdw>
          </a:effectLst>
        </a:effectStyle>
        <a:effectStyle>
          <a:effectLst>
            <a:outerShdw blurRad="25400" dist="25400" dir="5400000" rotWithShape="0">
              <a:srgbClr val="000000">
                <a:alpha val="7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contourW="15875" prstMaterial="softmetal">
            <a:bevelT w="25400" h="19050" prst="angle"/>
            <a:contourClr>
              <a:schemeClr val="phClr">
                <a:shade val="30000"/>
              </a:schemeClr>
            </a:contourClr>
          </a:sp3d>
        </a:effectStyle>
        <a:effectStyle>
          <a:effectLst>
            <a:outerShdw blurRad="25400" dist="25400" dir="5400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contourW="19050" prstMaterial="metal">
            <a:bevelT w="63500" h="31750" prst="angle"/>
            <a:contourClr>
              <a:schemeClr val="phClr">
                <a:shade val="25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7000"/>
                <a:shade val="93000"/>
                <a:satMod val="110000"/>
                <a:lumMod val="90000"/>
              </a:schemeClr>
            </a:gs>
            <a:gs pos="76000">
              <a:schemeClr val="phClr">
                <a:tint val="85000"/>
                <a:shade val="75000"/>
                <a:satMod val="120000"/>
              </a:schemeClr>
            </a:gs>
            <a:gs pos="100000">
              <a:schemeClr val="phClr">
                <a:tint val="86000"/>
                <a:shade val="50000"/>
                <a:satMod val="13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hade val="35000"/>
                <a:satMod val="146000"/>
                <a:lumMod val="101000"/>
              </a:schemeClr>
            </a:gs>
            <a:gs pos="26000">
              <a:schemeClr val="phClr">
                <a:tint val="96000"/>
                <a:shade val="96000"/>
                <a:satMod val="190000"/>
              </a:schemeClr>
            </a:gs>
            <a:gs pos="100000">
              <a:schemeClr val="phClr">
                <a:tint val="60000"/>
                <a:shade val="90000"/>
                <a:satMod val="220000"/>
                <a:lumMod val="11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TC101859866[[fn=Makro]]</Template>
  <TotalTime>351</TotalTime>
  <Words>293</Words>
  <Application>Microsoft Office PowerPoint</Application>
  <PresentationFormat>Předvádění na obrazovce (4:3)</PresentationFormat>
  <Paragraphs>134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Macro</vt:lpstr>
      <vt:lpstr>Prezentace aplikace PowerPoint</vt:lpstr>
      <vt:lpstr>Prezentace aplikace PowerPoint</vt:lpstr>
      <vt:lpstr>Trojúhelník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Trojúhelník</dc:title>
  <dc:creator>Irena Nešněrová</dc:creator>
  <cp:lastModifiedBy>Irena</cp:lastModifiedBy>
  <cp:revision>18</cp:revision>
  <dcterms:created xsi:type="dcterms:W3CDTF">2013-10-07T17:00:37Z</dcterms:created>
  <dcterms:modified xsi:type="dcterms:W3CDTF">2013-11-26T06:31:37Z</dcterms:modified>
</cp:coreProperties>
</file>