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2"/>
  </p:sldMasterIdLst>
  <p:sldIdLst>
    <p:sldId id="264" r:id="rId3"/>
    <p:sldId id="265" r:id="rId4"/>
    <p:sldId id="256" r:id="rId5"/>
    <p:sldId id="257" r:id="rId6"/>
    <p:sldId id="258" r:id="rId7"/>
    <p:sldId id="263" r:id="rId8"/>
    <p:sldId id="262" r:id="rId9"/>
    <p:sldId id="268" r:id="rId10"/>
    <p:sldId id="271" r:id="rId11"/>
    <p:sldId id="269" r:id="rId12"/>
    <p:sldId id="270" r:id="rId13"/>
    <p:sldId id="26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88" autoAdjust="0"/>
    <p:restoredTop sz="94671" autoAdjust="0"/>
  </p:normalViewPr>
  <p:slideViewPr>
    <p:cSldViewPr>
      <p:cViewPr varScale="1">
        <p:scale>
          <a:sx n="68" d="100"/>
          <a:sy n="68" d="100"/>
        </p:scale>
        <p:origin x="-199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6D98B9-44AB-4663-856D-6873FCE918D2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cs-CZ"/>
        </a:p>
      </dgm:t>
    </dgm:pt>
    <dgm:pt modelId="{94CFCAFC-EF10-49DF-BE79-0EF6916608AB}">
      <dgm:prSet/>
      <dgm:spPr/>
      <dgm:t>
        <a:bodyPr/>
        <a:lstStyle/>
        <a:p>
          <a:pPr rtl="0"/>
          <a:r>
            <a:rPr lang="cs-CZ" smtClean="0"/>
            <a:t>Obsah trojúhelníku</a:t>
          </a:r>
          <a:endParaRPr lang="cs-CZ"/>
        </a:p>
      </dgm:t>
    </dgm:pt>
    <dgm:pt modelId="{AF42D0E5-CD90-4115-849C-A0F92E250DF2}" type="parTrans" cxnId="{01CD7EA2-4302-4006-A851-D18692B02A8D}">
      <dgm:prSet/>
      <dgm:spPr/>
      <dgm:t>
        <a:bodyPr/>
        <a:lstStyle/>
        <a:p>
          <a:endParaRPr lang="cs-CZ"/>
        </a:p>
      </dgm:t>
    </dgm:pt>
    <dgm:pt modelId="{10280422-2DE5-440E-B3A5-106B899D7274}" type="sibTrans" cxnId="{01CD7EA2-4302-4006-A851-D18692B02A8D}">
      <dgm:prSet/>
      <dgm:spPr/>
      <dgm:t>
        <a:bodyPr/>
        <a:lstStyle/>
        <a:p>
          <a:endParaRPr lang="cs-CZ"/>
        </a:p>
      </dgm:t>
    </dgm:pt>
    <dgm:pt modelId="{C3BF6FE6-25B5-41AF-8DCA-F28D20785930}" type="pres">
      <dgm:prSet presAssocID="{016D98B9-44AB-4663-856D-6873FCE918D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CC72761-8066-4D15-B467-EED6F08288CA}" type="pres">
      <dgm:prSet presAssocID="{94CFCAFC-EF10-49DF-BE79-0EF6916608A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F9C38BB-8168-4235-8C2D-E4D3AD0CCF02}" type="presOf" srcId="{016D98B9-44AB-4663-856D-6873FCE918D2}" destId="{C3BF6FE6-25B5-41AF-8DCA-F28D20785930}" srcOrd="0" destOrd="0" presId="urn:microsoft.com/office/officeart/2005/8/layout/vList2"/>
    <dgm:cxn modelId="{AEADA2F9-C938-4A7D-8AE1-F80D95191B8F}" type="presOf" srcId="{94CFCAFC-EF10-49DF-BE79-0EF6916608AB}" destId="{FCC72761-8066-4D15-B467-EED6F08288CA}" srcOrd="0" destOrd="0" presId="urn:microsoft.com/office/officeart/2005/8/layout/vList2"/>
    <dgm:cxn modelId="{01CD7EA2-4302-4006-A851-D18692B02A8D}" srcId="{016D98B9-44AB-4663-856D-6873FCE918D2}" destId="{94CFCAFC-EF10-49DF-BE79-0EF6916608AB}" srcOrd="0" destOrd="0" parTransId="{AF42D0E5-CD90-4115-849C-A0F92E250DF2}" sibTransId="{10280422-2DE5-440E-B3A5-106B899D7274}"/>
    <dgm:cxn modelId="{585517B7-98C4-4279-8D36-B168A0BD796D}" type="presParOf" srcId="{C3BF6FE6-25B5-41AF-8DCA-F28D20785930}" destId="{FCC72761-8066-4D15-B467-EED6F08288C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A7DFEBC-2228-4092-97E9-E66529E9DCB8}" type="doc">
      <dgm:prSet loTypeId="urn:microsoft.com/office/officeart/2005/8/layout/vList2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669572BB-998C-4865-B9EF-792367E10517}">
      <dgm:prSet/>
      <dgm:spPr/>
      <dgm:t>
        <a:bodyPr/>
        <a:lstStyle/>
        <a:p>
          <a:pPr rtl="0"/>
          <a:r>
            <a:rPr lang="cs-CZ" dirty="0" smtClean="0"/>
            <a:t>Urči obsah trojúhelníku, jehož strana a měří 15cm a výška na stranu a měří 8cm.</a:t>
          </a:r>
          <a:endParaRPr lang="cs-CZ" dirty="0"/>
        </a:p>
      </dgm:t>
    </dgm:pt>
    <dgm:pt modelId="{68A99FDE-F0A6-4A24-91C9-C75CEA582B53}" type="parTrans" cxnId="{E410959E-E525-4F0C-BFAA-E29024096627}">
      <dgm:prSet/>
      <dgm:spPr/>
      <dgm:t>
        <a:bodyPr/>
        <a:lstStyle/>
        <a:p>
          <a:endParaRPr lang="cs-CZ"/>
        </a:p>
      </dgm:t>
    </dgm:pt>
    <dgm:pt modelId="{21E5E63A-4860-4A58-B494-D0D4EA8285E9}" type="sibTrans" cxnId="{E410959E-E525-4F0C-BFAA-E29024096627}">
      <dgm:prSet/>
      <dgm:spPr/>
      <dgm:t>
        <a:bodyPr/>
        <a:lstStyle/>
        <a:p>
          <a:endParaRPr lang="cs-CZ"/>
        </a:p>
      </dgm:t>
    </dgm:pt>
    <dgm:pt modelId="{239ABF34-2E5C-4332-87E1-EE1638BCCE71}" type="pres">
      <dgm:prSet presAssocID="{AA7DFEBC-2228-4092-97E9-E66529E9DCB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7A89AE8-8BE7-463B-B16F-D7E88EBA885D}" type="pres">
      <dgm:prSet presAssocID="{669572BB-998C-4865-B9EF-792367E10517}" presName="parentText" presStyleLbl="node1" presStyleIdx="0" presStyleCnt="1" custScaleX="100000" custScaleY="11421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01A79B2-BD9F-4DBA-BAED-664276BE0EBC}" type="presOf" srcId="{669572BB-998C-4865-B9EF-792367E10517}" destId="{57A89AE8-8BE7-463B-B16F-D7E88EBA885D}" srcOrd="0" destOrd="0" presId="urn:microsoft.com/office/officeart/2005/8/layout/vList2"/>
    <dgm:cxn modelId="{C76DE0D9-6AF9-416F-ADF4-129EB8A815A9}" type="presOf" srcId="{AA7DFEBC-2228-4092-97E9-E66529E9DCB8}" destId="{239ABF34-2E5C-4332-87E1-EE1638BCCE71}" srcOrd="0" destOrd="0" presId="urn:microsoft.com/office/officeart/2005/8/layout/vList2"/>
    <dgm:cxn modelId="{E410959E-E525-4F0C-BFAA-E29024096627}" srcId="{AA7DFEBC-2228-4092-97E9-E66529E9DCB8}" destId="{669572BB-998C-4865-B9EF-792367E10517}" srcOrd="0" destOrd="0" parTransId="{68A99FDE-F0A6-4A24-91C9-C75CEA582B53}" sibTransId="{21E5E63A-4860-4A58-B494-D0D4EA8285E9}"/>
    <dgm:cxn modelId="{1893A888-4C36-4E6E-B360-7D228407C1BC}" type="presParOf" srcId="{239ABF34-2E5C-4332-87E1-EE1638BCCE71}" destId="{57A89AE8-8BE7-463B-B16F-D7E88EBA885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5E444ED-CA72-4D2E-8F67-73EEE23CD90E}" type="doc">
      <dgm:prSet loTypeId="urn:microsoft.com/office/officeart/2005/8/layout/vList2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1BDFB0A2-303F-454D-BB8C-D8D381C20449}">
      <dgm:prSet/>
      <dgm:spPr/>
      <dgm:t>
        <a:bodyPr/>
        <a:lstStyle/>
        <a:p>
          <a:pPr rtl="0"/>
          <a:r>
            <a:rPr lang="cs-CZ" dirty="0" smtClean="0"/>
            <a:t>Štít domu ve tvaru rovnoramenného trojúhelníku se má obložit dřevem. Kolik dřeva potřebujeme, je-li šířka domu </a:t>
          </a:r>
          <a:r>
            <a:rPr lang="cs-CZ" dirty="0" smtClean="0"/>
            <a:t>12 m a </a:t>
          </a:r>
          <a:r>
            <a:rPr lang="cs-CZ" dirty="0" smtClean="0"/>
            <a:t>výška štítu </a:t>
          </a:r>
          <a:r>
            <a:rPr lang="cs-CZ" dirty="0" smtClean="0"/>
            <a:t>4 m</a:t>
          </a:r>
          <a:r>
            <a:rPr lang="cs-CZ" dirty="0" smtClean="0"/>
            <a:t>?</a:t>
          </a:r>
          <a:endParaRPr lang="cs-CZ" dirty="0"/>
        </a:p>
      </dgm:t>
    </dgm:pt>
    <dgm:pt modelId="{FD3A76B8-31D5-43C2-993A-1130AE6F4D63}" type="parTrans" cxnId="{406A5854-E226-43BC-A525-E6AAE3924D8A}">
      <dgm:prSet/>
      <dgm:spPr/>
      <dgm:t>
        <a:bodyPr/>
        <a:lstStyle/>
        <a:p>
          <a:endParaRPr lang="cs-CZ"/>
        </a:p>
      </dgm:t>
    </dgm:pt>
    <dgm:pt modelId="{B9AE18C4-68DD-48D2-8687-5D7FD2AC0BFA}" type="sibTrans" cxnId="{406A5854-E226-43BC-A525-E6AAE3924D8A}">
      <dgm:prSet/>
      <dgm:spPr/>
      <dgm:t>
        <a:bodyPr/>
        <a:lstStyle/>
        <a:p>
          <a:endParaRPr lang="cs-CZ"/>
        </a:p>
      </dgm:t>
    </dgm:pt>
    <dgm:pt modelId="{C720A248-314E-4FA2-B445-CA78C9D6D3B2}" type="pres">
      <dgm:prSet presAssocID="{B5E444ED-CA72-4D2E-8F67-73EEE23CD90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C471E9D-33D0-4B27-897C-D0D6EF362DDE}" type="pres">
      <dgm:prSet presAssocID="{1BDFB0A2-303F-454D-BB8C-D8D381C20449}" presName="parentText" presStyleLbl="node1" presStyleIdx="0" presStyleCnt="1" custScaleX="98298" custLinFactNeighborX="-42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3119467-845D-40DC-B102-684E147DCC6E}" type="presOf" srcId="{1BDFB0A2-303F-454D-BB8C-D8D381C20449}" destId="{BC471E9D-33D0-4B27-897C-D0D6EF362DDE}" srcOrd="0" destOrd="0" presId="urn:microsoft.com/office/officeart/2005/8/layout/vList2"/>
    <dgm:cxn modelId="{91EB6E97-6E03-4BF8-A264-E40EE80EA6A9}" type="presOf" srcId="{B5E444ED-CA72-4D2E-8F67-73EEE23CD90E}" destId="{C720A248-314E-4FA2-B445-CA78C9D6D3B2}" srcOrd="0" destOrd="0" presId="urn:microsoft.com/office/officeart/2005/8/layout/vList2"/>
    <dgm:cxn modelId="{406A5854-E226-43BC-A525-E6AAE3924D8A}" srcId="{B5E444ED-CA72-4D2E-8F67-73EEE23CD90E}" destId="{1BDFB0A2-303F-454D-BB8C-D8D381C20449}" srcOrd="0" destOrd="0" parTransId="{FD3A76B8-31D5-43C2-993A-1130AE6F4D63}" sibTransId="{B9AE18C4-68DD-48D2-8687-5D7FD2AC0BFA}"/>
    <dgm:cxn modelId="{F3D04A46-8118-47ED-A358-5333D94A8EE3}" type="presParOf" srcId="{C720A248-314E-4FA2-B445-CA78C9D6D3B2}" destId="{BC471E9D-33D0-4B27-897C-D0D6EF362DD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7CF862D-68D2-44DA-BD8B-636103A0FB55}" type="doc">
      <dgm:prSet loTypeId="urn:microsoft.com/office/officeart/2005/8/layout/vList2" loCatId="list" qsTypeId="urn:microsoft.com/office/officeart/2005/8/quickstyle/simple5" qsCatId="simple" csTypeId="urn:microsoft.com/office/officeart/2005/8/colors/accent3_3" csCatId="accent3"/>
      <dgm:spPr/>
      <dgm:t>
        <a:bodyPr/>
        <a:lstStyle/>
        <a:p>
          <a:endParaRPr lang="cs-CZ"/>
        </a:p>
      </dgm:t>
    </dgm:pt>
    <dgm:pt modelId="{0FFB21EC-6911-4844-B7A7-6C5FF5CC4FA3}">
      <dgm:prSet/>
      <dgm:spPr/>
      <dgm:t>
        <a:bodyPr/>
        <a:lstStyle/>
        <a:p>
          <a:pPr rtl="0"/>
          <a:r>
            <a:rPr lang="cs-CZ" smtClean="0"/>
            <a:t>Kolik materiálu spotřebuje firma na výrobu třiceti podložek tvaru pravoúhlého trojúhelníku s odvěsnami 32mm a 54mm?</a:t>
          </a:r>
          <a:endParaRPr lang="cs-CZ"/>
        </a:p>
      </dgm:t>
    </dgm:pt>
    <dgm:pt modelId="{C24F329B-9A42-4BDC-8A03-359FD64BD443}" type="parTrans" cxnId="{E9290F2F-E00B-4B05-BBC9-C4CEFE5F61D2}">
      <dgm:prSet/>
      <dgm:spPr/>
      <dgm:t>
        <a:bodyPr/>
        <a:lstStyle/>
        <a:p>
          <a:endParaRPr lang="cs-CZ"/>
        </a:p>
      </dgm:t>
    </dgm:pt>
    <dgm:pt modelId="{D16806DD-6801-4B0E-A118-BB51581FCA24}" type="sibTrans" cxnId="{E9290F2F-E00B-4B05-BBC9-C4CEFE5F61D2}">
      <dgm:prSet/>
      <dgm:spPr/>
      <dgm:t>
        <a:bodyPr/>
        <a:lstStyle/>
        <a:p>
          <a:endParaRPr lang="cs-CZ"/>
        </a:p>
      </dgm:t>
    </dgm:pt>
    <dgm:pt modelId="{E92B9294-DC77-4D56-9648-2A013C00456A}" type="pres">
      <dgm:prSet presAssocID="{37CF862D-68D2-44DA-BD8B-636103A0FB5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0778EDC-E363-4D7D-A8FB-93AE622E2C4C}" type="pres">
      <dgm:prSet presAssocID="{0FFB21EC-6911-4844-B7A7-6C5FF5CC4FA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9290F2F-E00B-4B05-BBC9-C4CEFE5F61D2}" srcId="{37CF862D-68D2-44DA-BD8B-636103A0FB55}" destId="{0FFB21EC-6911-4844-B7A7-6C5FF5CC4FA3}" srcOrd="0" destOrd="0" parTransId="{C24F329B-9A42-4BDC-8A03-359FD64BD443}" sibTransId="{D16806DD-6801-4B0E-A118-BB51581FCA24}"/>
    <dgm:cxn modelId="{A87EDDCD-6F6B-4E60-9AF3-53B0B2C73BA7}" type="presOf" srcId="{0FFB21EC-6911-4844-B7A7-6C5FF5CC4FA3}" destId="{D0778EDC-E363-4D7D-A8FB-93AE622E2C4C}" srcOrd="0" destOrd="0" presId="urn:microsoft.com/office/officeart/2005/8/layout/vList2"/>
    <dgm:cxn modelId="{1E6D6358-8DAB-4EA0-BAF2-F6FD5BD017E5}" type="presOf" srcId="{37CF862D-68D2-44DA-BD8B-636103A0FB55}" destId="{E92B9294-DC77-4D56-9648-2A013C00456A}" srcOrd="0" destOrd="0" presId="urn:microsoft.com/office/officeart/2005/8/layout/vList2"/>
    <dgm:cxn modelId="{93DFEC37-463C-4DF8-9AA7-8641D3CC5C40}" type="presParOf" srcId="{E92B9294-DC77-4D56-9648-2A013C00456A}" destId="{D0778EDC-E363-4D7D-A8FB-93AE622E2C4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C72761-8066-4D15-B467-EED6F08288CA}">
      <dsp:nvSpPr>
        <dsp:cNvPr id="0" name=""/>
        <dsp:cNvSpPr/>
      </dsp:nvSpPr>
      <dsp:spPr>
        <a:xfrm>
          <a:off x="0" y="60306"/>
          <a:ext cx="4608512" cy="81549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atMod val="27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60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9000"/>
                <a:satMod val="400000"/>
              </a:schemeClr>
            </a:gs>
          </a:gsLst>
          <a:lin ang="16200000" scaled="1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smtClean="0"/>
            <a:t>Obsah trojúhelníku</a:t>
          </a:r>
          <a:endParaRPr lang="cs-CZ" sz="3400" kern="1200"/>
        </a:p>
      </dsp:txBody>
      <dsp:txXfrm>
        <a:off x="39809" y="100115"/>
        <a:ext cx="4528894" cy="7358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A89AE8-8BE7-463B-B16F-D7E88EBA885D}">
      <dsp:nvSpPr>
        <dsp:cNvPr id="0" name=""/>
        <dsp:cNvSpPr/>
      </dsp:nvSpPr>
      <dsp:spPr>
        <a:xfrm>
          <a:off x="0" y="17574"/>
          <a:ext cx="7992888" cy="1044971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2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Urči obsah trojúhelníku, jehož strana a měří 15cm a výška na stranu a měří 8cm.</a:t>
          </a:r>
          <a:endParaRPr lang="cs-CZ" sz="2300" kern="1200" dirty="0"/>
        </a:p>
      </dsp:txBody>
      <dsp:txXfrm>
        <a:off x="51011" y="68585"/>
        <a:ext cx="7890866" cy="94294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471E9D-33D0-4B27-897C-D0D6EF362DDE}">
      <dsp:nvSpPr>
        <dsp:cNvPr id="0" name=""/>
        <dsp:cNvSpPr/>
      </dsp:nvSpPr>
      <dsp:spPr>
        <a:xfrm>
          <a:off x="36297" y="24407"/>
          <a:ext cx="8316934" cy="1895400"/>
        </a:xfrm>
        <a:prstGeom prst="round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Štít domu ve tvaru rovnoramenného trojúhelníku se má obložit dřevem. Kolik dřeva potřebujeme, je-li šířka domu </a:t>
          </a:r>
          <a:r>
            <a:rPr lang="cs-CZ" sz="2700" kern="1200" dirty="0" smtClean="0"/>
            <a:t>12 m a </a:t>
          </a:r>
          <a:r>
            <a:rPr lang="cs-CZ" sz="2700" kern="1200" dirty="0" smtClean="0"/>
            <a:t>výška štítu </a:t>
          </a:r>
          <a:r>
            <a:rPr lang="cs-CZ" sz="2700" kern="1200" dirty="0" smtClean="0"/>
            <a:t>4 m</a:t>
          </a:r>
          <a:r>
            <a:rPr lang="cs-CZ" sz="2700" kern="1200" dirty="0" smtClean="0"/>
            <a:t>?</a:t>
          </a:r>
          <a:endParaRPr lang="cs-CZ" sz="2700" kern="1200" dirty="0"/>
        </a:p>
      </dsp:txBody>
      <dsp:txXfrm>
        <a:off x="128823" y="116933"/>
        <a:ext cx="8131882" cy="171034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778EDC-E363-4D7D-A8FB-93AE622E2C4C}">
      <dsp:nvSpPr>
        <dsp:cNvPr id="0" name=""/>
        <dsp:cNvSpPr/>
      </dsp:nvSpPr>
      <dsp:spPr>
        <a:xfrm>
          <a:off x="0" y="5122"/>
          <a:ext cx="7920880" cy="1374750"/>
        </a:xfrm>
        <a:prstGeom prst="roundRect">
          <a:avLst/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3">
                <a:shade val="80000"/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smtClean="0"/>
            <a:t>Kolik materiálu spotřebuje firma na výrobu třiceti podložek tvaru pravoúhlého trojúhelníku s odvěsnami 32mm a 54mm?</a:t>
          </a:r>
          <a:endParaRPr lang="cs-CZ" sz="2500" kern="1200"/>
        </a:p>
      </dsp:txBody>
      <dsp:txXfrm>
        <a:off x="67110" y="72232"/>
        <a:ext cx="7786660" cy="12405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2.xml"/><Relationship Id="rId7" Type="http://schemas.openxmlformats.org/officeDocument/2006/relationships/tags" Target="../tags/tag6.xml"/><Relationship Id="rId2" Type="http://schemas.openxmlformats.org/officeDocument/2006/relationships/tags" Target="../tags/tag1.xml"/><Relationship Id="rId1" Type="http://schemas.openxmlformats.org/officeDocument/2006/relationships/customXml" Target="../../customXml/item1.xml"/><Relationship Id="rId6" Type="http://schemas.openxmlformats.org/officeDocument/2006/relationships/tags" Target="../tags/tag5.xml"/><Relationship Id="rId11" Type="http://schemas.openxmlformats.org/officeDocument/2006/relationships/image" Target="../media/image4.png"/><Relationship Id="rId5" Type="http://schemas.openxmlformats.org/officeDocument/2006/relationships/tags" Target="../tags/tag4.xml"/><Relationship Id="rId10" Type="http://schemas.openxmlformats.org/officeDocument/2006/relationships/image" Target="../media/image3.png"/><Relationship Id="rId4" Type="http://schemas.openxmlformats.org/officeDocument/2006/relationships/tags" Target="../tags/tag3.xml"/><Relationship Id="rId9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4D6F18-80AB-4094-B60D-771C98743507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91DE7B-62A9-40FF-9B1F-19240FC242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4D6F18-80AB-4094-B60D-771C98743507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91DE7B-62A9-40FF-9B1F-19240FC242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4D6F18-80AB-4094-B60D-771C98743507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91DE7B-62A9-40FF-9B1F-19240FC242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4D6F18-80AB-4094-B60D-771C98743507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91DE7B-62A9-40FF-9B1F-19240FC242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4D6F18-80AB-4094-B60D-771C98743507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91DE7B-62A9-40FF-9B1F-19240FC242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4D6F18-80AB-4094-B60D-771C98743507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91DE7B-62A9-40FF-9B1F-19240FC242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4D6F18-80AB-4094-B60D-771C98743507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91DE7B-62A9-40FF-9B1F-19240FC242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4D6F18-80AB-4094-B60D-771C98743507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91DE7B-62A9-40FF-9B1F-19240FC242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4D6F18-80AB-4094-B60D-771C98743507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91DE7B-62A9-40FF-9B1F-19240FC242E9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4D6F18-80AB-4094-B60D-771C98743507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91DE7B-62A9-40FF-9B1F-19240FC242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4D6F18-80AB-4094-B60D-771C98743507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91DE7B-62A9-40FF-9B1F-19240FC242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3 Choices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7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rtl="0" eaLnBrk="1" latinLnBrk="0" hangingPunct="1">
              <a:buNone/>
              <a:defRPr/>
            </a:lvl1pPr>
            <a:lvl2pPr marL="347472" indent="0" algn="ctr" rtl="0" eaLnBrk="1" latinLnBrk="0" hangingPunct="1">
              <a:buNone/>
              <a:defRPr/>
            </a:lvl2pPr>
            <a:lvl3pPr marL="603504" indent="0" algn="ctr" rtl="0" eaLnBrk="1" latinLnBrk="0" hangingPunct="1">
              <a:buNone/>
              <a:defRPr/>
            </a:lvl3pPr>
            <a:lvl4pPr marL="841248" indent="0" algn="ctr" rtl="0" eaLnBrk="1" latinLnBrk="0" hangingPunct="1">
              <a:buNone/>
              <a:defRPr/>
            </a:lvl4pPr>
            <a:lvl5pPr marL="1097280" indent="0" algn="ctr" rtl="0" eaLnBrk="1" latinLnBrk="0" hangingPunct="1"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1"/>
            <p:custDataLst>
              <p:tags r:id="rId2"/>
            </p:custDataLst>
          </p:nvPr>
        </p:nvSpPr>
        <p:spPr>
          <a:xfrm>
            <a:off x="1371600" y="1673352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rtl="0" eaLnBrk="1" latinLnBrk="0" hangingPunct="1">
              <a:buNone/>
              <a:defRPr sz="3200"/>
            </a:lvl1pPr>
            <a:lvl2pPr marL="347472" indent="0" algn="l" rtl="0" eaLnBrk="1" latinLnBrk="0" hangingPunct="1">
              <a:buNone/>
              <a:defRPr sz="3200"/>
            </a:lvl2pPr>
            <a:lvl3pPr marL="603504" indent="0" algn="l" rtl="0" eaLnBrk="1" latinLnBrk="0" hangingPunct="1">
              <a:buNone/>
              <a:defRPr sz="3200"/>
            </a:lvl3pPr>
            <a:lvl4pPr marL="841248" indent="0" algn="l" rtl="0" eaLnBrk="1" latinLnBrk="0" hangingPunct="1">
              <a:buNone/>
              <a:defRPr sz="3200"/>
            </a:lvl4pPr>
            <a:lvl5pPr marL="1097280" indent="0" algn="l" rtl="0" eaLnBrk="1" latinLnBrk="0" hangingPunct="1"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2"/>
            <p:custDataLst>
              <p:tags r:id="rId3"/>
            </p:custDataLst>
          </p:nvPr>
        </p:nvSpPr>
        <p:spPr>
          <a:xfrm>
            <a:off x="1371600" y="3005861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rtl="0" eaLnBrk="1" latinLnBrk="0" hangingPunct="1">
              <a:buNone/>
              <a:defRPr sz="3200"/>
            </a:lvl1pPr>
            <a:lvl2pPr marL="347472" indent="0" algn="l" rtl="0" eaLnBrk="1" latinLnBrk="0" hangingPunct="1">
              <a:buNone/>
              <a:defRPr sz="3200"/>
            </a:lvl2pPr>
            <a:lvl3pPr marL="603504" indent="0" algn="l" rtl="0" eaLnBrk="1" latinLnBrk="0" hangingPunct="1">
              <a:buNone/>
              <a:defRPr sz="3200"/>
            </a:lvl3pPr>
            <a:lvl4pPr marL="841248" indent="0" algn="l" rtl="0" eaLnBrk="1" latinLnBrk="0" hangingPunct="1">
              <a:buNone/>
              <a:defRPr sz="3200"/>
            </a:lvl4pPr>
            <a:lvl5pPr marL="1097280" indent="0" algn="l" rtl="0" eaLnBrk="1" latinLnBrk="0" hangingPunct="1"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371600" y="4338371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rtl="0" eaLnBrk="1" latinLnBrk="0" hangingPunct="1">
              <a:buNone/>
              <a:defRPr sz="3200"/>
            </a:lvl1pPr>
            <a:lvl2pPr marL="347472" indent="0" algn="l" rtl="0" eaLnBrk="1" latinLnBrk="0" hangingPunct="1">
              <a:buNone/>
              <a:defRPr sz="3200"/>
            </a:lvl2pPr>
            <a:lvl3pPr marL="603504" indent="0" algn="l" rtl="0" eaLnBrk="1" latinLnBrk="0" hangingPunct="1">
              <a:buNone/>
              <a:defRPr sz="3200"/>
            </a:lvl3pPr>
            <a:lvl4pPr marL="841248" indent="0" algn="l" rtl="0" eaLnBrk="1" latinLnBrk="0" hangingPunct="1">
              <a:buNone/>
              <a:defRPr sz="3200"/>
            </a:lvl4pPr>
            <a:lvl5pPr marL="1097280" indent="0" algn="l" rtl="0" eaLnBrk="1" latinLnBrk="0" hangingPunct="1"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pic>
        <p:nvPicPr>
          <p:cNvPr id="10" name="Obrázek 9"/>
          <p:cNvPicPr>
            <a:picLocks/>
          </p:cNvPicPr>
          <p:nvPr userDrawn="1">
            <p:custDataLst>
              <p:tags r:id="rId5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852689"/>
            <a:ext cx="857250" cy="857250"/>
          </a:xfrm>
          <a:prstGeom prst="rect">
            <a:avLst/>
          </a:prstGeom>
        </p:spPr>
      </p:pic>
      <p:pic>
        <p:nvPicPr>
          <p:cNvPr id="11" name="Obrázek 10"/>
          <p:cNvPicPr>
            <a:picLocks/>
          </p:cNvPicPr>
          <p:nvPr userDrawn="1">
            <p:custDataLst>
              <p:tags r:id="rId6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185198"/>
            <a:ext cx="857250" cy="857250"/>
          </a:xfrm>
          <a:prstGeom prst="rect">
            <a:avLst/>
          </a:prstGeom>
        </p:spPr>
      </p:pic>
      <p:pic>
        <p:nvPicPr>
          <p:cNvPr id="12" name="Obrázek 11"/>
          <p:cNvPicPr>
            <a:picLocks/>
          </p:cNvPicPr>
          <p:nvPr userDrawn="1">
            <p:custDataLst>
              <p:tags r:id="rId7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4517707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2390277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04D6F18-80AB-4094-B60D-771C98743507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E91DE7B-62A9-40FF-9B1F-19240FC242E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357188" y="2571750"/>
            <a:ext cx="8607300" cy="3786188"/>
          </a:xfrm>
        </p:spPr>
        <p:txBody>
          <a:bodyPr>
            <a:normAutofit fontScale="92500"/>
          </a:bodyPr>
          <a:lstStyle/>
          <a:p>
            <a:pPr>
              <a:defRPr/>
            </a:pPr>
            <a:r>
              <a:rPr lang="cs-CZ" b="1" dirty="0"/>
              <a:t>Název školy : </a:t>
            </a:r>
            <a:r>
              <a:rPr lang="cs-CZ" sz="2600" dirty="0"/>
              <a:t>Základní škola a mateřská škola, </a:t>
            </a:r>
            <a:r>
              <a:rPr lang="cs-CZ" sz="2600" dirty="0" smtClean="0"/>
              <a:t> 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600" dirty="0"/>
              <a:t> </a:t>
            </a:r>
            <a:r>
              <a:rPr lang="cs-CZ" sz="2600" dirty="0" smtClean="0"/>
              <a:t>                          Svoboda </a:t>
            </a:r>
            <a:r>
              <a:rPr lang="cs-CZ" sz="2600" dirty="0"/>
              <a:t>nad  Úpou, okres Trutnov</a:t>
            </a:r>
            <a:r>
              <a:rPr lang="cs-CZ" sz="2600" dirty="0" smtClean="0"/>
              <a:t> </a:t>
            </a:r>
          </a:p>
          <a:p>
            <a:pPr>
              <a:defRPr/>
            </a:pPr>
            <a:r>
              <a:rPr lang="cs-CZ" b="1" dirty="0" smtClean="0"/>
              <a:t>Autor </a:t>
            </a:r>
            <a:r>
              <a:rPr lang="cs-CZ" b="1" dirty="0"/>
              <a:t>: </a:t>
            </a:r>
            <a:r>
              <a:rPr lang="cs-CZ" dirty="0"/>
              <a:t>Mgr. </a:t>
            </a:r>
            <a:r>
              <a:rPr lang="cs-CZ" dirty="0" smtClean="0"/>
              <a:t>Irena </a:t>
            </a:r>
            <a:r>
              <a:rPr lang="cs-CZ" dirty="0" err="1" smtClean="0"/>
              <a:t>Nešněrová</a:t>
            </a:r>
            <a:endParaRPr lang="cs-CZ" dirty="0" smtClean="0"/>
          </a:p>
          <a:p>
            <a:pPr>
              <a:defRPr/>
            </a:pPr>
            <a:r>
              <a:rPr lang="cs-CZ" b="1" dirty="0" smtClean="0"/>
              <a:t>Datum </a:t>
            </a:r>
            <a:r>
              <a:rPr lang="cs-CZ" b="1" dirty="0"/>
              <a:t>: </a:t>
            </a:r>
            <a:r>
              <a:rPr lang="cs-CZ" dirty="0" smtClean="0"/>
              <a:t>říjen 2013</a:t>
            </a:r>
          </a:p>
          <a:p>
            <a:pPr>
              <a:defRPr/>
            </a:pPr>
            <a:r>
              <a:rPr lang="cs-CZ" b="1" dirty="0" smtClean="0"/>
              <a:t>Název </a:t>
            </a:r>
            <a:r>
              <a:rPr lang="cs-CZ" b="1" dirty="0"/>
              <a:t>:VY_42_INOVACE_4.2.1 </a:t>
            </a:r>
            <a:r>
              <a:rPr lang="cs-CZ" b="1" dirty="0" smtClean="0"/>
              <a:t>G_ 17</a:t>
            </a:r>
          </a:p>
          <a:p>
            <a:pPr>
              <a:defRPr/>
            </a:pPr>
            <a:r>
              <a:rPr lang="cs-CZ" b="1" dirty="0" smtClean="0"/>
              <a:t>Téma </a:t>
            </a:r>
            <a:r>
              <a:rPr lang="cs-CZ" b="1" dirty="0"/>
              <a:t>: </a:t>
            </a:r>
            <a:r>
              <a:rPr lang="cs-CZ" dirty="0" smtClean="0"/>
              <a:t>Obsah trojúhelníku                                                                    </a:t>
            </a:r>
            <a:r>
              <a:rPr lang="cs-CZ" b="1" dirty="0"/>
              <a:t>Ročník : 7</a:t>
            </a:r>
            <a:r>
              <a:rPr lang="cs-CZ" b="1" dirty="0" smtClean="0"/>
              <a:t>.</a:t>
            </a:r>
          </a:p>
          <a:p>
            <a:pPr>
              <a:defRPr/>
            </a:pPr>
            <a:r>
              <a:rPr lang="cs-CZ" b="1" dirty="0" smtClean="0"/>
              <a:t>Číslo </a:t>
            </a:r>
            <a:r>
              <a:rPr lang="cs-CZ" b="1" dirty="0"/>
              <a:t>projektu : </a:t>
            </a:r>
            <a:r>
              <a:rPr lang="cs-CZ" dirty="0"/>
              <a:t>CZ.1.07/1.4.00/21.3068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3075" name="obráze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715250" cy="1571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8891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20688"/>
            <a:ext cx="756084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Anotace:</a:t>
            </a:r>
          </a:p>
          <a:p>
            <a:endParaRPr lang="cs-CZ" sz="2400" dirty="0"/>
          </a:p>
          <a:p>
            <a:r>
              <a:rPr lang="cs-CZ" sz="2400" dirty="0" smtClean="0"/>
              <a:t>Prezentace seznámí žáky s výpočtem obsahu trojúhelníku.</a:t>
            </a:r>
            <a:r>
              <a:rPr lang="cs-CZ" sz="2400" dirty="0" smtClean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cs-CZ" sz="2400" dirty="0" smtClean="0"/>
              <a:t>Materiál byl určen pro interaktivní tabuli a slouží jako pomůcka k výkladu a procvičení obsahu trojúhelníku a převodů jednotek obsahu. Pracovní listy se dají vyplnit i pomocí funkce pera. Lze je rovněž použít tištěné na papíře. Kde je možnost připojení více myší, lze využít systém </a:t>
            </a:r>
            <a:r>
              <a:rPr lang="cs-CZ" sz="2400" dirty="0" err="1" smtClean="0"/>
              <a:t>Multiple</a:t>
            </a:r>
            <a:r>
              <a:rPr lang="cs-CZ" sz="2400" dirty="0" smtClean="0"/>
              <a:t>-Mouse k soutěži mezi žáky.</a:t>
            </a:r>
          </a:p>
          <a:p>
            <a:endParaRPr lang="cs-CZ" sz="2400" dirty="0"/>
          </a:p>
          <a:p>
            <a:endParaRPr lang="cs-CZ" sz="2400" dirty="0" smtClean="0"/>
          </a:p>
          <a:p>
            <a:r>
              <a:rPr lang="cs-CZ" sz="2400" dirty="0" smtClean="0"/>
              <a:t>Cílová skupina: 7.ročník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86320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1556792"/>
            <a:ext cx="7772400" cy="1828800"/>
          </a:xfrm>
        </p:spPr>
        <p:txBody>
          <a:bodyPr/>
          <a:lstStyle/>
          <a:p>
            <a:r>
              <a:rPr lang="cs-CZ" dirty="0" smtClean="0"/>
              <a:t>Obsah trojúhelníku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617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vnoramenný trojúhelník 3"/>
          <p:cNvSpPr/>
          <p:nvPr/>
        </p:nvSpPr>
        <p:spPr>
          <a:xfrm>
            <a:off x="851783" y="2187372"/>
            <a:ext cx="3312368" cy="288032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39552" y="1642373"/>
            <a:ext cx="41764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	         </a:t>
            </a:r>
            <a:r>
              <a:rPr lang="cs-CZ" sz="2800" dirty="0" smtClean="0"/>
              <a:t>A</a:t>
            </a:r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	   </a:t>
            </a:r>
            <a:r>
              <a:rPr lang="cs-CZ" sz="2800" dirty="0" err="1"/>
              <a:t>v</a:t>
            </a:r>
            <a:r>
              <a:rPr lang="cs-CZ" sz="2800" baseline="-25000" dirty="0" err="1"/>
              <a:t>a</a:t>
            </a:r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B		a	      C</a:t>
            </a:r>
            <a:endParaRPr lang="cs-CZ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592425314"/>
              </p:ext>
            </p:extLst>
          </p:nvPr>
        </p:nvGraphicFramePr>
        <p:xfrm>
          <a:off x="1115616" y="346819"/>
          <a:ext cx="4608512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3834796" y="2621230"/>
            <a:ext cx="43924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 = a . </a:t>
            </a:r>
            <a:r>
              <a:rPr lang="cs-CZ" sz="2800" dirty="0" err="1"/>
              <a:t>v</a:t>
            </a:r>
            <a:r>
              <a:rPr lang="cs-CZ" sz="2800" baseline="-25000" dirty="0" err="1" smtClean="0"/>
              <a:t>a</a:t>
            </a:r>
            <a:r>
              <a:rPr lang="cs-CZ" sz="2800" dirty="0" smtClean="0"/>
              <a:t> : 2</a:t>
            </a:r>
          </a:p>
          <a:p>
            <a:endParaRPr lang="cs-CZ" sz="2800" b="0" dirty="0"/>
          </a:p>
          <a:p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16016" y="3243964"/>
            <a:ext cx="11521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a . </a:t>
            </a:r>
            <a:r>
              <a:rPr lang="cs-CZ" sz="2800" dirty="0" err="1"/>
              <a:t>v</a:t>
            </a:r>
            <a:r>
              <a:rPr lang="cs-CZ" sz="2800" baseline="-25000" dirty="0" err="1" smtClean="0"/>
              <a:t>a</a:t>
            </a:r>
            <a:endParaRPr lang="cs-CZ" sz="2800" baseline="-25000" dirty="0" smtClean="0"/>
          </a:p>
          <a:p>
            <a:r>
              <a:rPr lang="cs-CZ" sz="2800" baseline="-25000" dirty="0"/>
              <a:t> </a:t>
            </a:r>
            <a:r>
              <a:rPr lang="cs-CZ" sz="2800" baseline="-25000" dirty="0" smtClean="0"/>
              <a:t>    </a:t>
            </a:r>
            <a:r>
              <a:rPr lang="cs-CZ" sz="2800" dirty="0" smtClean="0"/>
              <a:t>2 </a:t>
            </a:r>
            <a:endParaRPr lang="cs-CZ" sz="2800" dirty="0"/>
          </a:p>
        </p:txBody>
      </p:sp>
      <p:cxnSp>
        <p:nvCxnSpPr>
          <p:cNvPr id="11" name="Přímá spojnice 10"/>
          <p:cNvCxnSpPr>
            <a:stCxn id="9" idx="1"/>
            <a:endCxn id="9" idx="3"/>
          </p:cNvCxnSpPr>
          <p:nvPr/>
        </p:nvCxnSpPr>
        <p:spPr>
          <a:xfrm>
            <a:off x="4716016" y="3721018"/>
            <a:ext cx="115212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2527229" y="2217727"/>
            <a:ext cx="0" cy="28803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3851920" y="3459407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 =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637791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649486220"/>
              </p:ext>
            </p:extLst>
          </p:nvPr>
        </p:nvGraphicFramePr>
        <p:xfrm>
          <a:off x="611560" y="548680"/>
          <a:ext cx="7992888" cy="1080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827584" y="2348880"/>
            <a:ext cx="3384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S = a . </a:t>
            </a:r>
            <a:r>
              <a:rPr lang="cs-CZ" sz="2800" dirty="0" err="1"/>
              <a:t>v</a:t>
            </a:r>
            <a:r>
              <a:rPr lang="cs-CZ" sz="2800" baseline="-25000" dirty="0" err="1"/>
              <a:t>a</a:t>
            </a:r>
            <a:r>
              <a:rPr lang="cs-CZ" sz="2800" dirty="0"/>
              <a:t> : 2</a:t>
            </a:r>
          </a:p>
          <a:p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7584" y="3302987"/>
            <a:ext cx="3384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S = </a:t>
            </a:r>
            <a:r>
              <a:rPr lang="cs-CZ" sz="2800" dirty="0" smtClean="0"/>
              <a:t>15 </a:t>
            </a:r>
            <a:r>
              <a:rPr lang="cs-CZ" sz="2800" dirty="0"/>
              <a:t>. 8</a:t>
            </a:r>
            <a:r>
              <a:rPr lang="cs-CZ" sz="2800" dirty="0" smtClean="0"/>
              <a:t> </a:t>
            </a:r>
            <a:r>
              <a:rPr lang="cs-CZ" sz="2800" dirty="0"/>
              <a:t>: 2</a:t>
            </a:r>
          </a:p>
          <a:p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50357" y="4365104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 = 60 cm</a:t>
            </a:r>
            <a:r>
              <a:rPr lang="cs-CZ" sz="2800" baseline="30000" dirty="0" smtClean="0"/>
              <a:t>2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41238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27584" y="2348880"/>
            <a:ext cx="3384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S = a . </a:t>
            </a:r>
            <a:r>
              <a:rPr lang="cs-CZ" sz="2800" dirty="0" err="1"/>
              <a:t>v</a:t>
            </a:r>
            <a:r>
              <a:rPr lang="cs-CZ" sz="2800" baseline="-25000" dirty="0" err="1"/>
              <a:t>a</a:t>
            </a:r>
            <a:r>
              <a:rPr lang="cs-CZ" sz="2800" dirty="0"/>
              <a:t> : 2</a:t>
            </a:r>
          </a:p>
          <a:p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7584" y="3345651"/>
            <a:ext cx="3384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S = </a:t>
            </a:r>
            <a:r>
              <a:rPr lang="cs-CZ" sz="2800" dirty="0" smtClean="0"/>
              <a:t>12 </a:t>
            </a:r>
            <a:r>
              <a:rPr lang="cs-CZ" sz="2800" dirty="0"/>
              <a:t>. </a:t>
            </a:r>
            <a:r>
              <a:rPr lang="cs-CZ" sz="2800" dirty="0" smtClean="0"/>
              <a:t>4 </a:t>
            </a:r>
            <a:r>
              <a:rPr lang="cs-CZ" sz="2800" dirty="0"/>
              <a:t>: 2</a:t>
            </a:r>
          </a:p>
          <a:p>
            <a:endParaRPr lang="cs-CZ" sz="2800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775491305"/>
              </p:ext>
            </p:extLst>
          </p:nvPr>
        </p:nvGraphicFramePr>
        <p:xfrm>
          <a:off x="395536" y="404664"/>
          <a:ext cx="8460940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ovnoramenný trojúhelník 6"/>
          <p:cNvSpPr/>
          <p:nvPr/>
        </p:nvSpPr>
        <p:spPr>
          <a:xfrm>
            <a:off x="4211960" y="2636912"/>
            <a:ext cx="3528392" cy="115212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8"/>
          <p:cNvCxnSpPr>
            <a:stCxn id="7" idx="0"/>
            <a:endCxn id="7" idx="3"/>
          </p:cNvCxnSpPr>
          <p:nvPr/>
        </p:nvCxnSpPr>
        <p:spPr>
          <a:xfrm>
            <a:off x="5976156" y="2636912"/>
            <a:ext cx="0" cy="1152128"/>
          </a:xfrm>
          <a:prstGeom prst="line">
            <a:avLst/>
          </a:prstGeom>
          <a:ln w="381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5652120" y="2860295"/>
            <a:ext cx="9361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v</a:t>
            </a:r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r>
              <a:rPr lang="cs-CZ" sz="2400" dirty="0"/>
              <a:t>a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837393" y="4342066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 = 24m</a:t>
            </a:r>
            <a:r>
              <a:rPr lang="cs-CZ" sz="2800" baseline="30000" dirty="0" smtClean="0"/>
              <a:t>2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67544" y="5399638"/>
            <a:ext cx="8280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Na obložení štítu domu bude potřeba </a:t>
            </a:r>
            <a:r>
              <a:rPr lang="cs-CZ" sz="2800" dirty="0" smtClean="0"/>
              <a:t>24 m</a:t>
            </a:r>
            <a:r>
              <a:rPr lang="cs-CZ" sz="2800" baseline="30000" dirty="0" smtClean="0"/>
              <a:t>2</a:t>
            </a:r>
            <a:r>
              <a:rPr lang="cs-CZ" sz="2800" dirty="0" smtClean="0"/>
              <a:t> </a:t>
            </a:r>
            <a:r>
              <a:rPr lang="cs-CZ" sz="2800" dirty="0" smtClean="0"/>
              <a:t>dřeva.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740433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 animBg="1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27584" y="2348880"/>
            <a:ext cx="3384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S = a . </a:t>
            </a:r>
            <a:r>
              <a:rPr lang="cs-CZ" sz="2800" dirty="0" err="1"/>
              <a:t>v</a:t>
            </a:r>
            <a:r>
              <a:rPr lang="cs-CZ" sz="2800" baseline="-25000" dirty="0" err="1"/>
              <a:t>a</a:t>
            </a:r>
            <a:r>
              <a:rPr lang="cs-CZ" sz="2800" dirty="0"/>
              <a:t> : 2</a:t>
            </a:r>
          </a:p>
          <a:p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17712" y="2996951"/>
            <a:ext cx="3384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S = </a:t>
            </a:r>
            <a:r>
              <a:rPr lang="cs-CZ" sz="2800" dirty="0" smtClean="0"/>
              <a:t>54 </a:t>
            </a:r>
            <a:r>
              <a:rPr lang="cs-CZ" sz="2800" dirty="0"/>
              <a:t>. </a:t>
            </a:r>
            <a:r>
              <a:rPr lang="cs-CZ" sz="2800" dirty="0" smtClean="0"/>
              <a:t>32 </a:t>
            </a:r>
            <a:r>
              <a:rPr lang="cs-CZ" sz="2800" dirty="0"/>
              <a:t>: 2</a:t>
            </a:r>
          </a:p>
          <a:p>
            <a:endParaRPr lang="cs-CZ" sz="2800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833270244"/>
              </p:ext>
            </p:extLst>
          </p:nvPr>
        </p:nvGraphicFramePr>
        <p:xfrm>
          <a:off x="611560" y="476672"/>
          <a:ext cx="7920880" cy="1384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Pravoúhlý trojúhelník 6"/>
          <p:cNvSpPr/>
          <p:nvPr/>
        </p:nvSpPr>
        <p:spPr>
          <a:xfrm>
            <a:off x="5940152" y="2177861"/>
            <a:ext cx="1872208" cy="1296144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4211960" y="2348880"/>
            <a:ext cx="41044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b=</a:t>
            </a:r>
            <a:r>
              <a:rPr lang="cs-CZ" sz="2400" dirty="0" err="1" smtClean="0"/>
              <a:t>v</a:t>
            </a:r>
            <a:r>
              <a:rPr lang="cs-CZ" sz="2400" baseline="-25000" dirty="0" err="1" smtClean="0"/>
              <a:t>a</a:t>
            </a:r>
            <a:r>
              <a:rPr lang="cs-CZ" sz="2400" dirty="0" smtClean="0"/>
              <a:t>=32mm</a:t>
            </a:r>
          </a:p>
          <a:p>
            <a:endParaRPr lang="cs-CZ" sz="2400" dirty="0"/>
          </a:p>
          <a:p>
            <a:r>
              <a:rPr lang="cs-CZ" sz="2400" dirty="0" smtClean="0"/>
              <a:t>	       90°</a:t>
            </a:r>
          </a:p>
          <a:p>
            <a:r>
              <a:rPr lang="cs-CZ" sz="2400" dirty="0"/>
              <a:t>	</a:t>
            </a:r>
            <a:r>
              <a:rPr lang="cs-CZ" sz="2400" dirty="0" smtClean="0"/>
              <a:t>       a=54mm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827584" y="3767195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 = 864mm</a:t>
            </a:r>
            <a:r>
              <a:rPr lang="cs-CZ" sz="2800" baseline="30000" dirty="0" smtClean="0"/>
              <a:t>2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17712" y="4566730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30 . 864 = 25 920mm</a:t>
            </a:r>
            <a:r>
              <a:rPr lang="cs-CZ" sz="2800" baseline="30000" dirty="0" smtClean="0"/>
              <a:t>2 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3568" y="5295642"/>
            <a:ext cx="720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Na výrobu podložek spotřebuje firma </a:t>
            </a:r>
            <a:r>
              <a:rPr lang="cs-CZ" sz="2800" dirty="0"/>
              <a:t>25 </a:t>
            </a:r>
            <a:r>
              <a:rPr lang="cs-CZ" sz="2800" dirty="0" smtClean="0"/>
              <a:t>920mm</a:t>
            </a:r>
            <a:r>
              <a:rPr lang="cs-CZ" sz="2800" baseline="30000" dirty="0" smtClean="0"/>
              <a:t>2</a:t>
            </a:r>
            <a:r>
              <a:rPr lang="cs-CZ" sz="2800" dirty="0" smtClean="0"/>
              <a:t> materiálu.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740433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 animBg="1"/>
      <p:bldP spid="8" grpId="0"/>
      <p:bldP spid="9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79512" y="332656"/>
            <a:ext cx="8833104" cy="759181"/>
          </a:xfrm>
        </p:spPr>
        <p:txBody>
          <a:bodyPr>
            <a:normAutofit/>
          </a:bodyPr>
          <a:lstStyle/>
          <a:p>
            <a:r>
              <a:rPr lang="cs-CZ" sz="3600" dirty="0"/>
              <a:t>54,1 cm</a:t>
            </a:r>
            <a:r>
              <a:rPr lang="cs-CZ" sz="3600" baseline="30000" dirty="0"/>
              <a:t>2</a:t>
            </a:r>
            <a:r>
              <a:rPr lang="cs-CZ" sz="3600" dirty="0" smtClean="0"/>
              <a:t>=</a:t>
            </a:r>
            <a:endParaRPr lang="cs-CZ" sz="36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541 000 m</a:t>
            </a:r>
            <a:r>
              <a:rPr lang="cs-CZ" dirty="0" smtClean="0">
                <a:solidFill>
                  <a:prstClr val="black"/>
                </a:solidFill>
              </a:rPr>
              <a:t>m</a:t>
            </a:r>
            <a:r>
              <a:rPr lang="cs-CZ" baseline="30000" dirty="0" smtClean="0">
                <a:solidFill>
                  <a:prstClr val="black"/>
                </a:solidFill>
              </a:rPr>
              <a:t>2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54 </a:t>
            </a:r>
            <a:r>
              <a:rPr lang="cs-CZ" dirty="0"/>
              <a:t>100 </a:t>
            </a:r>
            <a:r>
              <a:rPr lang="cs-CZ" dirty="0" smtClean="0"/>
              <a:t>mm</a:t>
            </a:r>
            <a:r>
              <a:rPr lang="cs-CZ" baseline="30000" dirty="0" smtClean="0"/>
              <a:t>2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5 </a:t>
            </a:r>
            <a:r>
              <a:rPr lang="cs-CZ" dirty="0"/>
              <a:t>410 </a:t>
            </a:r>
            <a:r>
              <a:rPr lang="cs-CZ" dirty="0" smtClean="0">
                <a:solidFill>
                  <a:prstClr val="black"/>
                </a:solidFill>
              </a:rPr>
              <a:t>mm</a:t>
            </a:r>
            <a:r>
              <a:rPr lang="cs-CZ" baseline="30000" dirty="0" smtClean="0">
                <a:solidFill>
                  <a:prstClr val="black"/>
                </a:solidFill>
              </a:rPr>
              <a:t>2</a:t>
            </a:r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13" name="Obrázek 12"/>
          <p:cNvPicPr>
            <a:picLocks/>
          </p:cNvPicPr>
          <p:nvPr>
            <p:custDataLst>
              <p:tags r:id="rId2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4293096"/>
            <a:ext cx="857250" cy="8572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70704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0"/>
          </p:nvPr>
        </p:nvSpPr>
        <p:spPr>
          <a:xfrm>
            <a:off x="179512" y="476672"/>
            <a:ext cx="8833104" cy="759181"/>
          </a:xfrm>
        </p:spPr>
        <p:txBody>
          <a:bodyPr>
            <a:normAutofit/>
          </a:bodyPr>
          <a:lstStyle/>
          <a:p>
            <a:r>
              <a:rPr lang="cs-CZ" dirty="0"/>
              <a:t>23,8 m</a:t>
            </a:r>
            <a:r>
              <a:rPr lang="cs-CZ" baseline="30000" dirty="0"/>
              <a:t>2</a:t>
            </a:r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238 </a:t>
            </a:r>
            <a:r>
              <a:rPr lang="cs-CZ" dirty="0"/>
              <a:t>dm</a:t>
            </a:r>
            <a:r>
              <a:rPr lang="cs-CZ" baseline="30000" dirty="0"/>
              <a:t>2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2 </a:t>
            </a:r>
            <a:r>
              <a:rPr lang="cs-CZ" dirty="0"/>
              <a:t>380 </a:t>
            </a:r>
            <a:r>
              <a:rPr lang="cs-CZ" dirty="0" smtClean="0"/>
              <a:t>dm</a:t>
            </a:r>
            <a:r>
              <a:rPr lang="cs-CZ" baseline="30000" dirty="0" smtClean="0"/>
              <a:t>2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23 </a:t>
            </a:r>
            <a:r>
              <a:rPr lang="cs-CZ" dirty="0"/>
              <a:t>800 </a:t>
            </a:r>
            <a:r>
              <a:rPr lang="cs-CZ" dirty="0" smtClean="0"/>
              <a:t>dm</a:t>
            </a:r>
            <a:r>
              <a:rPr lang="cs-CZ" baseline="30000" dirty="0" smtClean="0"/>
              <a:t>2</a:t>
            </a:r>
            <a:endParaRPr lang="cs-CZ" dirty="0"/>
          </a:p>
        </p:txBody>
      </p:sp>
      <p:pic>
        <p:nvPicPr>
          <p:cNvPr id="7" name="Obrázek 6"/>
          <p:cNvPicPr>
            <a:picLocks/>
          </p:cNvPicPr>
          <p:nvPr>
            <p:custDataLst>
              <p:tags r:id="rId2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185198"/>
            <a:ext cx="857250" cy="8572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42806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0"/>
          </p:nvPr>
        </p:nvSpPr>
        <p:spPr>
          <a:xfrm>
            <a:off x="285029" y="476672"/>
            <a:ext cx="8833104" cy="759181"/>
          </a:xfrm>
        </p:spPr>
        <p:txBody>
          <a:bodyPr>
            <a:normAutofit/>
          </a:bodyPr>
          <a:lstStyle/>
          <a:p>
            <a:r>
              <a:rPr lang="cs-CZ" dirty="0"/>
              <a:t>7,52 dm</a:t>
            </a:r>
            <a:r>
              <a:rPr lang="cs-CZ" baseline="30000" dirty="0"/>
              <a:t>2</a:t>
            </a:r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752 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0,0752 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0,000752 a</a:t>
            </a:r>
            <a:endParaRPr lang="cs-CZ" dirty="0"/>
          </a:p>
        </p:txBody>
      </p:sp>
      <p:pic>
        <p:nvPicPr>
          <p:cNvPr id="7" name="Obrázek 6"/>
          <p:cNvPicPr>
            <a:picLocks/>
          </p:cNvPicPr>
          <p:nvPr>
            <p:custDataLst>
              <p:tags r:id="rId2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4517707"/>
            <a:ext cx="857250" cy="8572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48438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0"/>
          </p:nvPr>
        </p:nvSpPr>
        <p:spPr>
          <a:xfrm>
            <a:off x="179512" y="332656"/>
            <a:ext cx="8833104" cy="759181"/>
          </a:xfrm>
        </p:spPr>
        <p:txBody>
          <a:bodyPr>
            <a:normAutofit/>
          </a:bodyPr>
          <a:lstStyle/>
          <a:p>
            <a:r>
              <a:rPr lang="cs-CZ" dirty="0"/>
              <a:t>0,23 km</a:t>
            </a:r>
            <a:r>
              <a:rPr lang="cs-CZ" baseline="30000" dirty="0"/>
              <a:t>2</a:t>
            </a:r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230 </a:t>
            </a:r>
            <a:r>
              <a:rPr lang="cs-CZ" dirty="0"/>
              <a:t>000 </a:t>
            </a:r>
            <a:r>
              <a:rPr lang="cs-CZ" dirty="0" smtClean="0"/>
              <a:t>m</a:t>
            </a:r>
            <a:r>
              <a:rPr lang="cs-CZ" baseline="30000" dirty="0" smtClean="0"/>
              <a:t>2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23 </a:t>
            </a:r>
            <a:r>
              <a:rPr lang="cs-CZ" dirty="0"/>
              <a:t>000 </a:t>
            </a:r>
            <a:r>
              <a:rPr lang="cs-CZ" dirty="0" smtClean="0"/>
              <a:t>m</a:t>
            </a:r>
            <a:r>
              <a:rPr lang="cs-CZ" baseline="30000" dirty="0" smtClean="0"/>
              <a:t>2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2 </a:t>
            </a:r>
            <a:r>
              <a:rPr lang="cs-CZ" dirty="0"/>
              <a:t>300 </a:t>
            </a:r>
            <a:r>
              <a:rPr lang="cs-CZ" dirty="0" smtClean="0"/>
              <a:t>m</a:t>
            </a:r>
            <a:r>
              <a:rPr lang="cs-CZ" baseline="30000" dirty="0" smtClean="0"/>
              <a:t>2</a:t>
            </a:r>
            <a:endParaRPr lang="cs-CZ" dirty="0"/>
          </a:p>
        </p:txBody>
      </p:sp>
      <p:pic>
        <p:nvPicPr>
          <p:cNvPr id="7" name="Obrázek 6"/>
          <p:cNvPicPr>
            <a:picLocks/>
          </p:cNvPicPr>
          <p:nvPr>
            <p:custDataLst>
              <p:tags r:id="rId2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852689"/>
            <a:ext cx="857250" cy="8572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8232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ovéPole 1"/>
          <p:cNvSpPr txBox="1">
            <a:spLocks noChangeArrowheads="1"/>
          </p:cNvSpPr>
          <p:nvPr/>
        </p:nvSpPr>
        <p:spPr bwMode="auto">
          <a:xfrm>
            <a:off x="1042988" y="1125538"/>
            <a:ext cx="75612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cs-CZ" altLang="cs-CZ"/>
              <a:t>Ilustrace –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58165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OICESCOUNT" val="3"/>
  <p:tag name="CORRECTANSW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Indicator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RRECTANSWER" val="2"/>
  <p:tag name="CHOICESCOUNT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Indicator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RRECTANSWER" val="3"/>
  <p:tag name="CHOICESCOUNT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Indicator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RRECTANSWER" val="1"/>
  <p:tag name="CHOICESCOUNT" val="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Indicator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Layout>
  <Type>MultipleChoice</Type>
  <ChoicesCount>3</ChoicesCount>
  <Orientation>Left</Orientation>
</Layout>
</file>

<file path=customXml/itemProps1.xml><?xml version="1.0" encoding="utf-8"?>
<ds:datastoreItem xmlns:ds="http://schemas.openxmlformats.org/officeDocument/2006/customXml" ds:itemID="{7C86EFD5-A47E-4482-AF1F-A477134017E3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589</TotalTime>
  <Words>318</Words>
  <Application>Microsoft Office PowerPoint</Application>
  <PresentationFormat>Předvádění na obrazovce (4:3)</PresentationFormat>
  <Paragraphs>68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Aspekt</vt:lpstr>
      <vt:lpstr>Prezentace aplikace PowerPoint</vt:lpstr>
      <vt:lpstr>Prezentace aplikace PowerPoint</vt:lpstr>
      <vt:lpstr>Obsah trojúhelníku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Obvod a obsah trojúhelníku</dc:title>
  <dc:creator>Irena</dc:creator>
  <cp:lastModifiedBy>Irena</cp:lastModifiedBy>
  <cp:revision>16</cp:revision>
  <dcterms:created xsi:type="dcterms:W3CDTF">2013-10-09T10:25:54Z</dcterms:created>
  <dcterms:modified xsi:type="dcterms:W3CDTF">2013-12-03T11:17:26Z</dcterms:modified>
</cp:coreProperties>
</file>