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2"/>
  </p:sldMasterIdLst>
  <p:sldIdLst>
    <p:sldId id="267" r:id="rId3"/>
    <p:sldId id="265" r:id="rId4"/>
    <p:sldId id="256" r:id="rId5"/>
    <p:sldId id="257" r:id="rId6"/>
    <p:sldId id="258" r:id="rId7"/>
    <p:sldId id="261" r:id="rId8"/>
    <p:sldId id="263" r:id="rId9"/>
    <p:sldId id="268" r:id="rId10"/>
    <p:sldId id="269" r:id="rId11"/>
    <p:sldId id="270" r:id="rId12"/>
    <p:sldId id="271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60" autoAdjust="0"/>
    <p:restoredTop sz="94671" autoAdjust="0"/>
  </p:normalViewPr>
  <p:slideViewPr>
    <p:cSldViewPr>
      <p:cViewPr>
        <p:scale>
          <a:sx n="66" d="100"/>
          <a:sy n="66" d="100"/>
        </p:scale>
        <p:origin x="-204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21DBD9-097A-41DF-B802-8E0633F70060}" type="doc">
      <dgm:prSet loTypeId="urn:microsoft.com/office/officeart/2005/8/layout/vList2" loCatId="list" qsTypeId="urn:microsoft.com/office/officeart/2005/8/quickstyle/simple3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DA119538-2A3C-4EF1-BDB7-615BFCF6E91A}">
      <dgm:prSet/>
      <dgm:spPr/>
      <dgm:t>
        <a:bodyPr/>
        <a:lstStyle/>
        <a:p>
          <a:pPr rtl="0"/>
          <a:r>
            <a:rPr lang="cs-CZ" smtClean="0"/>
            <a:t>Obsah rovnoběžníku</a:t>
          </a:r>
          <a:endParaRPr lang="cs-CZ"/>
        </a:p>
      </dgm:t>
    </dgm:pt>
    <dgm:pt modelId="{5C494216-8E6A-4A59-9DEE-A051347150E4}" type="parTrans" cxnId="{439B1199-862B-41D8-85F1-133741C4F52B}">
      <dgm:prSet/>
      <dgm:spPr/>
      <dgm:t>
        <a:bodyPr/>
        <a:lstStyle/>
        <a:p>
          <a:endParaRPr lang="cs-CZ"/>
        </a:p>
      </dgm:t>
    </dgm:pt>
    <dgm:pt modelId="{1B646A8B-DC0C-4ABC-8452-1AF1BD0EB004}" type="sibTrans" cxnId="{439B1199-862B-41D8-85F1-133741C4F52B}">
      <dgm:prSet/>
      <dgm:spPr/>
      <dgm:t>
        <a:bodyPr/>
        <a:lstStyle/>
        <a:p>
          <a:endParaRPr lang="cs-CZ"/>
        </a:p>
      </dgm:t>
    </dgm:pt>
    <dgm:pt modelId="{83CB60FE-4A91-4639-85B5-7C8B10533268}" type="pres">
      <dgm:prSet presAssocID="{7C21DBD9-097A-41DF-B802-8E0633F7006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87BE14-6A2B-4E66-955C-40E02DA6A8D2}" type="pres">
      <dgm:prSet presAssocID="{DA119538-2A3C-4EF1-BDB7-615BFCF6E91A}" presName="parentText" presStyleLbl="node1" presStyleIdx="0" presStyleCnt="1" custScaleX="98077" custScaleY="103878" custLinFactNeighborX="10803" custLinFactNeighborY="-12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2C425B-56E4-448F-A360-D899055E2224}" type="presOf" srcId="{7C21DBD9-097A-41DF-B802-8E0633F70060}" destId="{83CB60FE-4A91-4639-85B5-7C8B10533268}" srcOrd="0" destOrd="0" presId="urn:microsoft.com/office/officeart/2005/8/layout/vList2"/>
    <dgm:cxn modelId="{439B1199-862B-41D8-85F1-133741C4F52B}" srcId="{7C21DBD9-097A-41DF-B802-8E0633F70060}" destId="{DA119538-2A3C-4EF1-BDB7-615BFCF6E91A}" srcOrd="0" destOrd="0" parTransId="{5C494216-8E6A-4A59-9DEE-A051347150E4}" sibTransId="{1B646A8B-DC0C-4ABC-8452-1AF1BD0EB004}"/>
    <dgm:cxn modelId="{D9FB938B-B21D-41A3-A354-E02552514F9E}" type="presOf" srcId="{DA119538-2A3C-4EF1-BDB7-615BFCF6E91A}" destId="{6587BE14-6A2B-4E66-955C-40E02DA6A8D2}" srcOrd="0" destOrd="0" presId="urn:microsoft.com/office/officeart/2005/8/layout/vList2"/>
    <dgm:cxn modelId="{7C8CBFFA-C525-43F6-9CDD-CCE5C56985BF}" type="presParOf" srcId="{83CB60FE-4A91-4639-85B5-7C8B10533268}" destId="{6587BE14-6A2B-4E66-955C-40E02DA6A8D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021E2F-8F99-48F5-9384-03297787B642}" type="doc">
      <dgm:prSet loTypeId="urn:microsoft.com/office/officeart/2005/8/layout/vList2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6C075E0C-E209-4C95-BAEB-0FC08CB22682}">
      <dgm:prSet/>
      <dgm:spPr/>
      <dgm:t>
        <a:bodyPr/>
        <a:lstStyle/>
        <a:p>
          <a:pPr rtl="0"/>
          <a:r>
            <a:rPr lang="cs-CZ" dirty="0" smtClean="0"/>
            <a:t>S = a .</a:t>
          </a:r>
          <a:r>
            <a:rPr lang="cs-CZ" dirty="0" err="1" smtClean="0"/>
            <a:t>v</a:t>
          </a:r>
          <a:r>
            <a:rPr lang="cs-CZ" baseline="-25000" dirty="0" err="1" smtClean="0"/>
            <a:t>a</a:t>
          </a:r>
          <a:endParaRPr lang="cs-CZ" dirty="0"/>
        </a:p>
      </dgm:t>
    </dgm:pt>
    <dgm:pt modelId="{4D53722C-1B4E-4A22-A144-2F12078CC417}" type="parTrans" cxnId="{D5A685A7-D0C4-4124-9121-F1E615F6A0E4}">
      <dgm:prSet/>
      <dgm:spPr/>
      <dgm:t>
        <a:bodyPr/>
        <a:lstStyle/>
        <a:p>
          <a:endParaRPr lang="cs-CZ"/>
        </a:p>
      </dgm:t>
    </dgm:pt>
    <dgm:pt modelId="{FFAAA708-6F22-4EE7-AE82-8D660733EC83}" type="sibTrans" cxnId="{D5A685A7-D0C4-4124-9121-F1E615F6A0E4}">
      <dgm:prSet/>
      <dgm:spPr/>
      <dgm:t>
        <a:bodyPr/>
        <a:lstStyle/>
        <a:p>
          <a:endParaRPr lang="cs-CZ"/>
        </a:p>
      </dgm:t>
    </dgm:pt>
    <dgm:pt modelId="{76618B84-396A-4D20-AE18-A93571E4C5AA}" type="pres">
      <dgm:prSet presAssocID="{6E021E2F-8F99-48F5-9384-03297787B64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9EC4C0-229E-47BA-979C-67AB2D29E79C}" type="pres">
      <dgm:prSet presAssocID="{6C075E0C-E209-4C95-BAEB-0FC08CB22682}" presName="parentText" presStyleLbl="node1" presStyleIdx="0" presStyleCnt="1" custScaleX="100000" custScaleY="99157" custLinFactNeighborX="-1010" custLinFactNeighborY="-6974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26A924-39C3-43A8-896A-49BC87D2CC77}" type="presOf" srcId="{6C075E0C-E209-4C95-BAEB-0FC08CB22682}" destId="{1E9EC4C0-229E-47BA-979C-67AB2D29E79C}" srcOrd="0" destOrd="0" presId="urn:microsoft.com/office/officeart/2005/8/layout/vList2"/>
    <dgm:cxn modelId="{A97AD843-34D4-4DEA-B1AA-5DF02231446F}" type="presOf" srcId="{6E021E2F-8F99-48F5-9384-03297787B642}" destId="{76618B84-396A-4D20-AE18-A93571E4C5AA}" srcOrd="0" destOrd="0" presId="urn:microsoft.com/office/officeart/2005/8/layout/vList2"/>
    <dgm:cxn modelId="{D5A685A7-D0C4-4124-9121-F1E615F6A0E4}" srcId="{6E021E2F-8F99-48F5-9384-03297787B642}" destId="{6C075E0C-E209-4C95-BAEB-0FC08CB22682}" srcOrd="0" destOrd="0" parTransId="{4D53722C-1B4E-4A22-A144-2F12078CC417}" sibTransId="{FFAAA708-6F22-4EE7-AE82-8D660733EC83}"/>
    <dgm:cxn modelId="{DFA7D6BC-5888-429A-B897-57B12B22D308}" type="presParOf" srcId="{76618B84-396A-4D20-AE18-A93571E4C5AA}" destId="{1E9EC4C0-229E-47BA-979C-67AB2D29E79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67671A-77EE-4614-AF91-7E94201B43F6}" type="doc">
      <dgm:prSet loTypeId="urn:microsoft.com/office/officeart/2005/8/layout/vList2" loCatId="list" qsTypeId="urn:microsoft.com/office/officeart/2005/8/quickstyle/simple5" qsCatId="simple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2D3A9302-0DA3-4C79-BF9D-E0C5683D32C3}">
      <dgm:prSet/>
      <dgm:spPr/>
      <dgm:t>
        <a:bodyPr/>
        <a:lstStyle/>
        <a:p>
          <a:pPr rtl="0"/>
          <a:r>
            <a:rPr lang="cs-CZ" smtClean="0"/>
            <a:t>Urči obsah rovnoběžníku s rozměry:</a:t>
          </a:r>
          <a:endParaRPr lang="cs-CZ"/>
        </a:p>
      </dgm:t>
    </dgm:pt>
    <dgm:pt modelId="{CBAC1F17-6C09-42F7-9720-D11A5DFE5125}" type="parTrans" cxnId="{1BFA9332-73D4-4E4F-AFB3-00765B508BBE}">
      <dgm:prSet/>
      <dgm:spPr/>
      <dgm:t>
        <a:bodyPr/>
        <a:lstStyle/>
        <a:p>
          <a:endParaRPr lang="cs-CZ"/>
        </a:p>
      </dgm:t>
    </dgm:pt>
    <dgm:pt modelId="{F181ADB8-620D-48C0-AB62-B4097B45C73E}" type="sibTrans" cxnId="{1BFA9332-73D4-4E4F-AFB3-00765B508BBE}">
      <dgm:prSet/>
      <dgm:spPr/>
      <dgm:t>
        <a:bodyPr/>
        <a:lstStyle/>
        <a:p>
          <a:endParaRPr lang="cs-CZ"/>
        </a:p>
      </dgm:t>
    </dgm:pt>
    <dgm:pt modelId="{E4EFF74F-9229-4BDB-AA12-B4AD572E401E}">
      <dgm:prSet/>
      <dgm:spPr/>
      <dgm:t>
        <a:bodyPr/>
        <a:lstStyle/>
        <a:p>
          <a:pPr rtl="0"/>
          <a:r>
            <a:rPr lang="cs-CZ" smtClean="0"/>
            <a:t>a = 34 m</a:t>
          </a:r>
          <a:endParaRPr lang="cs-CZ"/>
        </a:p>
      </dgm:t>
    </dgm:pt>
    <dgm:pt modelId="{2FA4A3BB-227C-412A-AB1A-DD95A0E09042}" type="parTrans" cxnId="{8984E759-D2F6-4CF8-81E9-18067B85F1EB}">
      <dgm:prSet/>
      <dgm:spPr/>
      <dgm:t>
        <a:bodyPr/>
        <a:lstStyle/>
        <a:p>
          <a:endParaRPr lang="cs-CZ"/>
        </a:p>
      </dgm:t>
    </dgm:pt>
    <dgm:pt modelId="{9012D5C5-2904-45E3-B729-C06E5DDEA598}" type="sibTrans" cxnId="{8984E759-D2F6-4CF8-81E9-18067B85F1EB}">
      <dgm:prSet/>
      <dgm:spPr/>
      <dgm:t>
        <a:bodyPr/>
        <a:lstStyle/>
        <a:p>
          <a:endParaRPr lang="cs-CZ"/>
        </a:p>
      </dgm:t>
    </dgm:pt>
    <dgm:pt modelId="{6A9D6B15-349B-4AFF-8FA8-53459337343C}">
      <dgm:prSet/>
      <dgm:spPr/>
      <dgm:t>
        <a:bodyPr/>
        <a:lstStyle/>
        <a:p>
          <a:pPr rtl="0"/>
          <a:r>
            <a:rPr lang="cs-CZ" dirty="0" err="1" smtClean="0"/>
            <a:t>v</a:t>
          </a:r>
          <a:r>
            <a:rPr lang="cs-CZ" baseline="-25000" dirty="0" err="1" smtClean="0"/>
            <a:t>a</a:t>
          </a:r>
          <a:r>
            <a:rPr lang="cs-CZ" dirty="0" smtClean="0"/>
            <a:t> = 25m</a:t>
          </a:r>
          <a:endParaRPr lang="cs-CZ" dirty="0"/>
        </a:p>
      </dgm:t>
    </dgm:pt>
    <dgm:pt modelId="{6AE085DC-BC39-4BA6-A117-FA49FC05C29E}" type="parTrans" cxnId="{F65D46C0-71C7-4C22-B1CF-D01E6D0DAC8B}">
      <dgm:prSet/>
      <dgm:spPr/>
      <dgm:t>
        <a:bodyPr/>
        <a:lstStyle/>
        <a:p>
          <a:endParaRPr lang="cs-CZ"/>
        </a:p>
      </dgm:t>
    </dgm:pt>
    <dgm:pt modelId="{A548BB35-10D3-425C-BF1C-2696EB5CF1E6}" type="sibTrans" cxnId="{F65D46C0-71C7-4C22-B1CF-D01E6D0DAC8B}">
      <dgm:prSet/>
      <dgm:spPr/>
      <dgm:t>
        <a:bodyPr/>
        <a:lstStyle/>
        <a:p>
          <a:endParaRPr lang="cs-CZ"/>
        </a:p>
      </dgm:t>
    </dgm:pt>
    <dgm:pt modelId="{F2009C72-0092-4A26-9AE2-B37943493355}" type="pres">
      <dgm:prSet presAssocID="{1A67671A-77EE-4614-AF91-7E94201B43F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4CE25C-20D9-473B-98CE-945AFEDCA038}" type="pres">
      <dgm:prSet presAssocID="{2D3A9302-0DA3-4C79-BF9D-E0C5683D32C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AEEC04-7247-4AFE-BAC1-0B80F40F4B8B}" type="pres">
      <dgm:prSet presAssocID="{2D3A9302-0DA3-4C79-BF9D-E0C5683D32C3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84E759-D2F6-4CF8-81E9-18067B85F1EB}" srcId="{2D3A9302-0DA3-4C79-BF9D-E0C5683D32C3}" destId="{E4EFF74F-9229-4BDB-AA12-B4AD572E401E}" srcOrd="0" destOrd="0" parTransId="{2FA4A3BB-227C-412A-AB1A-DD95A0E09042}" sibTransId="{9012D5C5-2904-45E3-B729-C06E5DDEA598}"/>
    <dgm:cxn modelId="{F65D46C0-71C7-4C22-B1CF-D01E6D0DAC8B}" srcId="{2D3A9302-0DA3-4C79-BF9D-E0C5683D32C3}" destId="{6A9D6B15-349B-4AFF-8FA8-53459337343C}" srcOrd="1" destOrd="0" parTransId="{6AE085DC-BC39-4BA6-A117-FA49FC05C29E}" sibTransId="{A548BB35-10D3-425C-BF1C-2696EB5CF1E6}"/>
    <dgm:cxn modelId="{63C89409-2DEA-4CF4-B1C3-3B6FB0B1591B}" type="presOf" srcId="{E4EFF74F-9229-4BDB-AA12-B4AD572E401E}" destId="{4DAEEC04-7247-4AFE-BAC1-0B80F40F4B8B}" srcOrd="0" destOrd="0" presId="urn:microsoft.com/office/officeart/2005/8/layout/vList2"/>
    <dgm:cxn modelId="{B5697B63-9935-4BD2-8552-947A5768EF57}" type="presOf" srcId="{1A67671A-77EE-4614-AF91-7E94201B43F6}" destId="{F2009C72-0092-4A26-9AE2-B37943493355}" srcOrd="0" destOrd="0" presId="urn:microsoft.com/office/officeart/2005/8/layout/vList2"/>
    <dgm:cxn modelId="{1BFA9332-73D4-4E4F-AFB3-00765B508BBE}" srcId="{1A67671A-77EE-4614-AF91-7E94201B43F6}" destId="{2D3A9302-0DA3-4C79-BF9D-E0C5683D32C3}" srcOrd="0" destOrd="0" parTransId="{CBAC1F17-6C09-42F7-9720-D11A5DFE5125}" sibTransId="{F181ADB8-620D-48C0-AB62-B4097B45C73E}"/>
    <dgm:cxn modelId="{766B989D-8DE8-44D8-A383-46C375C9E00A}" type="presOf" srcId="{2D3A9302-0DA3-4C79-BF9D-E0C5683D32C3}" destId="{164CE25C-20D9-473B-98CE-945AFEDCA038}" srcOrd="0" destOrd="0" presId="urn:microsoft.com/office/officeart/2005/8/layout/vList2"/>
    <dgm:cxn modelId="{26D3D7A3-3A2C-49E9-BA76-65601CFFC618}" type="presOf" srcId="{6A9D6B15-349B-4AFF-8FA8-53459337343C}" destId="{4DAEEC04-7247-4AFE-BAC1-0B80F40F4B8B}" srcOrd="0" destOrd="1" presId="urn:microsoft.com/office/officeart/2005/8/layout/vList2"/>
    <dgm:cxn modelId="{0C7E5DCC-2B0F-4A47-83C7-55832771A732}" type="presParOf" srcId="{F2009C72-0092-4A26-9AE2-B37943493355}" destId="{164CE25C-20D9-473B-98CE-945AFEDCA038}" srcOrd="0" destOrd="0" presId="urn:microsoft.com/office/officeart/2005/8/layout/vList2"/>
    <dgm:cxn modelId="{2975AE12-5DA0-4311-802E-C64BE8505E20}" type="presParOf" srcId="{F2009C72-0092-4A26-9AE2-B37943493355}" destId="{4DAEEC04-7247-4AFE-BAC1-0B80F40F4B8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25F066-F40D-408A-A864-75B84F30546C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ACC671C-06C0-401E-A84A-4B72584898A4}">
      <dgm:prSet/>
      <dgm:spPr/>
      <dgm:t>
        <a:bodyPr/>
        <a:lstStyle/>
        <a:p>
          <a:pPr rtl="0"/>
          <a:r>
            <a:rPr lang="cs-CZ" dirty="0" smtClean="0"/>
            <a:t>Kolik papíru potřebujeme na výrobu draka ve tvaru kosočtverce (rovnoběžníku) se stranou </a:t>
          </a:r>
          <a:r>
            <a:rPr lang="cs-CZ" dirty="0" smtClean="0"/>
            <a:t>6,2 dm </a:t>
          </a:r>
          <a:r>
            <a:rPr lang="cs-CZ" dirty="0" smtClean="0"/>
            <a:t>a výškou </a:t>
          </a:r>
          <a:r>
            <a:rPr lang="cs-CZ" dirty="0" smtClean="0"/>
            <a:t>5,6 dm</a:t>
          </a:r>
          <a:r>
            <a:rPr lang="cs-CZ" dirty="0" smtClean="0"/>
            <a:t>?</a:t>
          </a:r>
          <a:endParaRPr lang="cs-CZ" dirty="0"/>
        </a:p>
      </dgm:t>
    </dgm:pt>
    <dgm:pt modelId="{16EC534A-7B47-4ED9-BF22-A70646802F61}" type="parTrans" cxnId="{6D81EFF7-F1B6-4CF9-8D2F-150D1E11D2A7}">
      <dgm:prSet/>
      <dgm:spPr/>
      <dgm:t>
        <a:bodyPr/>
        <a:lstStyle/>
        <a:p>
          <a:endParaRPr lang="cs-CZ"/>
        </a:p>
      </dgm:t>
    </dgm:pt>
    <dgm:pt modelId="{DB66528C-9FD4-42C3-8CC2-F8BAF8911C8E}" type="sibTrans" cxnId="{6D81EFF7-F1B6-4CF9-8D2F-150D1E11D2A7}">
      <dgm:prSet/>
      <dgm:spPr/>
      <dgm:t>
        <a:bodyPr/>
        <a:lstStyle/>
        <a:p>
          <a:endParaRPr lang="cs-CZ"/>
        </a:p>
      </dgm:t>
    </dgm:pt>
    <dgm:pt modelId="{D04F0D30-241B-41E5-BBC1-06958F37356C}" type="pres">
      <dgm:prSet presAssocID="{5425F066-F40D-408A-A864-75B84F30546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492DCD7-58CF-46DF-A005-404531A30251}" type="pres">
      <dgm:prSet presAssocID="{9ACC671C-06C0-401E-A84A-4B72584898A4}" presName="parentText" presStyleLbl="node1" presStyleIdx="0" presStyleCnt="1" custScaleX="100000" custScaleY="84731" custLinFactNeighborY="-128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1790DB-98FF-4DAC-AAEC-1AF3B1B29AA4}" type="presOf" srcId="{9ACC671C-06C0-401E-A84A-4B72584898A4}" destId="{6492DCD7-58CF-46DF-A005-404531A30251}" srcOrd="0" destOrd="0" presId="urn:microsoft.com/office/officeart/2005/8/layout/vList2"/>
    <dgm:cxn modelId="{1D9AE36B-4C31-4E74-A327-B35E2B271308}" type="presOf" srcId="{5425F066-F40D-408A-A864-75B84F30546C}" destId="{D04F0D30-241B-41E5-BBC1-06958F37356C}" srcOrd="0" destOrd="0" presId="urn:microsoft.com/office/officeart/2005/8/layout/vList2"/>
    <dgm:cxn modelId="{6D81EFF7-F1B6-4CF9-8D2F-150D1E11D2A7}" srcId="{5425F066-F40D-408A-A864-75B84F30546C}" destId="{9ACC671C-06C0-401E-A84A-4B72584898A4}" srcOrd="0" destOrd="0" parTransId="{16EC534A-7B47-4ED9-BF22-A70646802F61}" sibTransId="{DB66528C-9FD4-42C3-8CC2-F8BAF8911C8E}"/>
    <dgm:cxn modelId="{4CB13259-59AA-45B4-9959-562A5649C34E}" type="presParOf" srcId="{D04F0D30-241B-41E5-BBC1-06958F37356C}" destId="{6492DCD7-58CF-46DF-A005-404531A3025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5CA29B-7A2C-43E7-9253-1A4944C4F97B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B7CD773-2C49-4BFE-8FC5-7F777C37EC81}">
      <dgm:prSet/>
      <dgm:spPr/>
      <dgm:t>
        <a:bodyPr/>
        <a:lstStyle/>
        <a:p>
          <a:pPr rtl="0"/>
          <a:r>
            <a:rPr lang="cs-CZ" dirty="0" smtClean="0"/>
            <a:t>Urči šíři 12 m dlouhé chodby tvaru rovnoběžníku, na jejíž vydláždění bylo použito 30 m</a:t>
          </a:r>
          <a:r>
            <a:rPr lang="cs-CZ" baseline="30000" dirty="0" smtClean="0"/>
            <a:t>2</a:t>
          </a:r>
          <a:r>
            <a:rPr lang="cs-CZ" dirty="0" smtClean="0"/>
            <a:t> dlažby.</a:t>
          </a:r>
          <a:endParaRPr lang="cs-CZ" dirty="0"/>
        </a:p>
      </dgm:t>
    </dgm:pt>
    <dgm:pt modelId="{CF250195-A65E-4DA1-8440-34B9C57F8AE0}" type="parTrans" cxnId="{5EB94CBB-D142-41F0-88E8-930715977765}">
      <dgm:prSet/>
      <dgm:spPr/>
      <dgm:t>
        <a:bodyPr/>
        <a:lstStyle/>
        <a:p>
          <a:endParaRPr lang="cs-CZ"/>
        </a:p>
      </dgm:t>
    </dgm:pt>
    <dgm:pt modelId="{FE40C56A-34E6-47B9-8A31-919A45F4E43C}" type="sibTrans" cxnId="{5EB94CBB-D142-41F0-88E8-930715977765}">
      <dgm:prSet/>
      <dgm:spPr/>
      <dgm:t>
        <a:bodyPr/>
        <a:lstStyle/>
        <a:p>
          <a:endParaRPr lang="cs-CZ"/>
        </a:p>
      </dgm:t>
    </dgm:pt>
    <dgm:pt modelId="{73D4F950-786B-409A-9127-A388C9918D85}" type="pres">
      <dgm:prSet presAssocID="{405CA29B-7A2C-43E7-9253-1A4944C4F97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74F7B8-644B-4ACE-BA2F-2AB02E9EB547}" type="pres">
      <dgm:prSet presAssocID="{AB7CD773-2C49-4BFE-8FC5-7F777C37EC81}" presName="parentText" presStyleLbl="node1" presStyleIdx="0" presStyleCnt="1" custScaleX="98148" custScaleY="1025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B94CBB-D142-41F0-88E8-930715977765}" srcId="{405CA29B-7A2C-43E7-9253-1A4944C4F97B}" destId="{AB7CD773-2C49-4BFE-8FC5-7F777C37EC81}" srcOrd="0" destOrd="0" parTransId="{CF250195-A65E-4DA1-8440-34B9C57F8AE0}" sibTransId="{FE40C56A-34E6-47B9-8A31-919A45F4E43C}"/>
    <dgm:cxn modelId="{F8D7EA07-BDD1-4AED-A0E3-C5186DE1D8D1}" type="presOf" srcId="{405CA29B-7A2C-43E7-9253-1A4944C4F97B}" destId="{73D4F950-786B-409A-9127-A388C9918D85}" srcOrd="0" destOrd="0" presId="urn:microsoft.com/office/officeart/2005/8/layout/vList2"/>
    <dgm:cxn modelId="{0B469D34-0EE2-430D-B98C-D01D4A0896EE}" type="presOf" srcId="{AB7CD773-2C49-4BFE-8FC5-7F777C37EC81}" destId="{ED74F7B8-644B-4ACE-BA2F-2AB02E9EB547}" srcOrd="0" destOrd="0" presId="urn:microsoft.com/office/officeart/2005/8/layout/vList2"/>
    <dgm:cxn modelId="{91849270-55A4-4FFB-B4CF-EE4FAB102BDB}" type="presParOf" srcId="{73D4F950-786B-409A-9127-A388C9918D85}" destId="{ED74F7B8-644B-4ACE-BA2F-2AB02E9EB54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7BE14-6A2B-4E66-955C-40E02DA6A8D2}">
      <dsp:nvSpPr>
        <dsp:cNvPr id="0" name=""/>
        <dsp:cNvSpPr/>
      </dsp:nvSpPr>
      <dsp:spPr>
        <a:xfrm>
          <a:off x="94160" y="6003"/>
          <a:ext cx="4802383" cy="921860"/>
        </a:xfrm>
        <a:prstGeom prst="roundRect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smtClean="0"/>
            <a:t>Obsah rovnoběžníku</a:t>
          </a:r>
          <a:endParaRPr lang="cs-CZ" sz="3700" kern="1200"/>
        </a:p>
      </dsp:txBody>
      <dsp:txXfrm>
        <a:off x="139161" y="51004"/>
        <a:ext cx="4712381" cy="8318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9EC4C0-229E-47BA-979C-67AB2D29E79C}">
      <dsp:nvSpPr>
        <dsp:cNvPr id="0" name=""/>
        <dsp:cNvSpPr/>
      </dsp:nvSpPr>
      <dsp:spPr>
        <a:xfrm>
          <a:off x="0" y="0"/>
          <a:ext cx="3098723" cy="92752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S = a .</a:t>
          </a:r>
          <a:r>
            <a:rPr lang="cs-CZ" sz="3800" kern="1200" dirty="0" err="1" smtClean="0"/>
            <a:t>v</a:t>
          </a:r>
          <a:r>
            <a:rPr lang="cs-CZ" sz="3800" kern="1200" baseline="-25000" dirty="0" err="1" smtClean="0"/>
            <a:t>a</a:t>
          </a:r>
          <a:endParaRPr lang="cs-CZ" sz="3800" kern="1200" dirty="0"/>
        </a:p>
      </dsp:txBody>
      <dsp:txXfrm>
        <a:off x="45278" y="45278"/>
        <a:ext cx="3008167" cy="8369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4CE25C-20D9-473B-98CE-945AFEDCA038}">
      <dsp:nvSpPr>
        <dsp:cNvPr id="0" name=""/>
        <dsp:cNvSpPr/>
      </dsp:nvSpPr>
      <dsp:spPr>
        <a:xfrm>
          <a:off x="0" y="5414"/>
          <a:ext cx="8208912" cy="647595"/>
        </a:xfrm>
        <a:prstGeom prst="round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101600" dist="63500" dir="81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000000"/>
          </a:lightRig>
        </a:scene3d>
        <a:sp3d>
          <a:bevelT h="190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Urči obsah rovnoběžníku s rozměry:</a:t>
          </a:r>
          <a:endParaRPr lang="cs-CZ" sz="2700" kern="1200"/>
        </a:p>
      </dsp:txBody>
      <dsp:txXfrm>
        <a:off x="31613" y="37027"/>
        <a:ext cx="8145686" cy="584369"/>
      </dsp:txXfrm>
    </dsp:sp>
    <dsp:sp modelId="{4DAEEC04-7247-4AFE-BAC1-0B80F40F4B8B}">
      <dsp:nvSpPr>
        <dsp:cNvPr id="0" name=""/>
        <dsp:cNvSpPr/>
      </dsp:nvSpPr>
      <dsp:spPr>
        <a:xfrm>
          <a:off x="0" y="653009"/>
          <a:ext cx="8208912" cy="72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0633" tIns="34290" rIns="192024" bIns="34290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100" kern="1200" smtClean="0"/>
            <a:t>a = 34 m</a:t>
          </a:r>
          <a:endParaRPr lang="cs-CZ" sz="2100" kern="120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2100" kern="1200" dirty="0" err="1" smtClean="0"/>
            <a:t>v</a:t>
          </a:r>
          <a:r>
            <a:rPr lang="cs-CZ" sz="2100" kern="1200" baseline="-25000" dirty="0" err="1" smtClean="0"/>
            <a:t>a</a:t>
          </a:r>
          <a:r>
            <a:rPr lang="cs-CZ" sz="2100" kern="1200" dirty="0" smtClean="0"/>
            <a:t> = 25m</a:t>
          </a:r>
          <a:endParaRPr lang="cs-CZ" sz="2100" kern="1200" dirty="0"/>
        </a:p>
      </dsp:txBody>
      <dsp:txXfrm>
        <a:off x="0" y="653009"/>
        <a:ext cx="8208912" cy="7265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2DCD7-58CF-46DF-A005-404531A30251}">
      <dsp:nvSpPr>
        <dsp:cNvPr id="0" name=""/>
        <dsp:cNvSpPr/>
      </dsp:nvSpPr>
      <dsp:spPr>
        <a:xfrm>
          <a:off x="0" y="0"/>
          <a:ext cx="8064896" cy="153758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101600" dist="63500" dir="81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000000"/>
          </a:lightRig>
        </a:scene3d>
        <a:sp3d>
          <a:bevelT h="190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Kolik papíru potřebujeme na výrobu draka ve tvaru kosočtverce (rovnoběžníku) se stranou </a:t>
          </a:r>
          <a:r>
            <a:rPr lang="cs-CZ" sz="2800" kern="1200" dirty="0" smtClean="0"/>
            <a:t>6,2 dm </a:t>
          </a:r>
          <a:r>
            <a:rPr lang="cs-CZ" sz="2800" kern="1200" dirty="0" smtClean="0"/>
            <a:t>a výškou </a:t>
          </a:r>
          <a:r>
            <a:rPr lang="cs-CZ" sz="2800" kern="1200" dirty="0" smtClean="0"/>
            <a:t>5,6 dm</a:t>
          </a:r>
          <a:r>
            <a:rPr lang="cs-CZ" sz="2800" kern="1200" dirty="0" smtClean="0"/>
            <a:t>?</a:t>
          </a:r>
          <a:endParaRPr lang="cs-CZ" sz="2800" kern="1200" dirty="0"/>
        </a:p>
      </dsp:txBody>
      <dsp:txXfrm>
        <a:off x="75059" y="75059"/>
        <a:ext cx="7914778" cy="13874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4F7B8-644B-4ACE-BA2F-2AB02E9EB547}">
      <dsp:nvSpPr>
        <dsp:cNvPr id="0" name=""/>
        <dsp:cNvSpPr/>
      </dsp:nvSpPr>
      <dsp:spPr>
        <a:xfrm>
          <a:off x="76014" y="2"/>
          <a:ext cx="8056882" cy="12241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101600" dist="63500" dir="81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000000"/>
          </a:lightRig>
        </a:scene3d>
        <a:sp3d>
          <a:bevelT h="190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Urči šíři 12 m dlouhé chodby tvaru rovnoběžníku, na jejíž vydláždění bylo použito 30 m</a:t>
          </a:r>
          <a:r>
            <a:rPr lang="cs-CZ" sz="3000" kern="1200" baseline="30000" dirty="0" smtClean="0"/>
            <a:t>2</a:t>
          </a:r>
          <a:r>
            <a:rPr lang="cs-CZ" sz="3000" kern="1200" dirty="0" smtClean="0"/>
            <a:t> dlažby.</a:t>
          </a:r>
          <a:endParaRPr lang="cs-CZ" sz="3000" kern="1200" dirty="0"/>
        </a:p>
      </dsp:txBody>
      <dsp:txXfrm>
        <a:off x="135771" y="59759"/>
        <a:ext cx="7937368" cy="1104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4.png"/><Relationship Id="rId5" Type="http://schemas.openxmlformats.org/officeDocument/2006/relationships/tags" Target="../tags/tag4.xml"/><Relationship Id="rId10" Type="http://schemas.openxmlformats.org/officeDocument/2006/relationships/image" Target="../media/image3.png"/><Relationship Id="rId4" Type="http://schemas.openxmlformats.org/officeDocument/2006/relationships/tags" Target="../tags/tag3.xml"/><Relationship Id="rId9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7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3409995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01372CA1-992A-4717-ABC5-E96F7A0C91F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667D4CA-6807-40E3-A537-5F8E9A46E6C1}" type="datetimeFigureOut">
              <a:rPr lang="cs-CZ" smtClean="0"/>
              <a:t>3.12.2013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6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7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18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/>
              <a:t>O</a:t>
            </a:r>
            <a:r>
              <a:rPr lang="cs-CZ" dirty="0" smtClean="0"/>
              <a:t>bsah rovnoběžníku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0377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obsahu rovnoběžníku.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obsahu rovnoběžníku a převodů jednotek obsahu. Pracovní listy se dají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82895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260648"/>
            <a:ext cx="7235981" cy="5133316"/>
          </a:xfrm>
        </p:spPr>
        <p:txBody>
          <a:bodyPr/>
          <a:lstStyle/>
          <a:p>
            <a:r>
              <a:rPr lang="cs-CZ" sz="9600" smtClean="0"/>
              <a:t>Obsah rovnoběžníku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20628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96577716"/>
              </p:ext>
            </p:extLst>
          </p:nvPr>
        </p:nvGraphicFramePr>
        <p:xfrm>
          <a:off x="2123728" y="332656"/>
          <a:ext cx="4896544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Kosoúhelník 5"/>
          <p:cNvSpPr/>
          <p:nvPr/>
        </p:nvSpPr>
        <p:spPr>
          <a:xfrm>
            <a:off x="2350515" y="1988840"/>
            <a:ext cx="3816424" cy="1872208"/>
          </a:xfrm>
          <a:prstGeom prst="parallelogram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6" idx="0"/>
            <a:endCxn id="6" idx="4"/>
          </p:cNvCxnSpPr>
          <p:nvPr/>
        </p:nvCxnSpPr>
        <p:spPr>
          <a:xfrm>
            <a:off x="4258727" y="1988840"/>
            <a:ext cx="0" cy="187220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007956" y="1340768"/>
            <a:ext cx="47525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D                 c                       </a:t>
            </a:r>
            <a:r>
              <a:rPr lang="cs-CZ" sz="2800" dirty="0" err="1" smtClean="0"/>
              <a:t>C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</a:t>
            </a:r>
          </a:p>
          <a:p>
            <a:r>
              <a:rPr lang="cs-CZ" sz="2800" dirty="0" smtClean="0"/>
              <a:t>d                       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                 b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A                     </a:t>
            </a:r>
            <a:r>
              <a:rPr lang="cs-CZ" sz="2800" dirty="0" err="1" smtClean="0"/>
              <a:t>a</a:t>
            </a:r>
            <a:r>
              <a:rPr lang="cs-CZ" sz="2800" dirty="0" smtClean="0"/>
              <a:t>                  B</a:t>
            </a:r>
          </a:p>
          <a:p>
            <a:endParaRPr lang="cs-CZ" sz="2800" dirty="0"/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592870377"/>
              </p:ext>
            </p:extLst>
          </p:nvPr>
        </p:nvGraphicFramePr>
        <p:xfrm>
          <a:off x="3068216" y="5157192"/>
          <a:ext cx="3098723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" name="Pravoúhlý trojúhelník 1"/>
          <p:cNvSpPr/>
          <p:nvPr/>
        </p:nvSpPr>
        <p:spPr>
          <a:xfrm flipV="1">
            <a:off x="5719428" y="1988096"/>
            <a:ext cx="508756" cy="187220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ravoúhlý trojúhelník 2"/>
          <p:cNvSpPr/>
          <p:nvPr/>
        </p:nvSpPr>
        <p:spPr>
          <a:xfrm flipV="1">
            <a:off x="2350515" y="1988840"/>
            <a:ext cx="493293" cy="187146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68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Graphic spid="13" grpId="0">
        <p:bldAsOne/>
      </p:bldGraphic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2074" y="268975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a.v</a:t>
            </a:r>
            <a:r>
              <a:rPr lang="cs-CZ" sz="2800" baseline="-25000" dirty="0" smtClean="0"/>
              <a:t>a</a:t>
            </a:r>
            <a:endParaRPr lang="cs-CZ" sz="28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083814856"/>
              </p:ext>
            </p:extLst>
          </p:nvPr>
        </p:nvGraphicFramePr>
        <p:xfrm>
          <a:off x="611560" y="476672"/>
          <a:ext cx="8208912" cy="1384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12074" y="37890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34 . 25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2074" y="5013176"/>
            <a:ext cx="22118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850 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3" name="Kosoúhelník 2"/>
          <p:cNvSpPr/>
          <p:nvPr/>
        </p:nvSpPr>
        <p:spPr>
          <a:xfrm>
            <a:off x="5436096" y="2689756"/>
            <a:ext cx="2016224" cy="739244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3" idx="0"/>
            <a:endCxn id="3" idx="4"/>
          </p:cNvCxnSpPr>
          <p:nvPr/>
        </p:nvCxnSpPr>
        <p:spPr>
          <a:xfrm>
            <a:off x="6444208" y="2689756"/>
            <a:ext cx="0" cy="739244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000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5409" y="2659900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= a.v</a:t>
            </a:r>
            <a:r>
              <a:rPr lang="cs-CZ" sz="2800" baseline="-25000" dirty="0" smtClean="0"/>
              <a:t>a</a:t>
            </a:r>
            <a:endParaRPr lang="cs-CZ" sz="28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470879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= </a:t>
            </a:r>
            <a:r>
              <a:rPr lang="cs-CZ" sz="2800" dirty="0" smtClean="0"/>
              <a:t>34,72 dm</a:t>
            </a:r>
            <a:r>
              <a:rPr lang="cs-CZ" sz="2800" baseline="30000" dirty="0" smtClean="0"/>
              <a:t>2</a:t>
            </a:r>
            <a:endParaRPr lang="cs-CZ" sz="2800" dirty="0" smtClean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828396469"/>
              </p:ext>
            </p:extLst>
          </p:nvPr>
        </p:nvGraphicFramePr>
        <p:xfrm>
          <a:off x="755576" y="548680"/>
          <a:ext cx="8064896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255409" y="3645024"/>
            <a:ext cx="27405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= 6,2 . 5,6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62368" y="5733256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draka bude potřeba asi </a:t>
            </a:r>
            <a:r>
              <a:rPr lang="cs-CZ" sz="2800" dirty="0" smtClean="0"/>
              <a:t>35 dm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papíru.</a:t>
            </a:r>
            <a:endParaRPr lang="cs-CZ" sz="2800" dirty="0"/>
          </a:p>
        </p:txBody>
      </p:sp>
      <p:pic>
        <p:nvPicPr>
          <p:cNvPr id="1029" name="Picture 5" descr="C:\Users\mamina\AppData\Local\Microsoft\Windows\Temporary Internet Files\Content.IE5\946NSBO7\MC90040393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18147"/>
            <a:ext cx="1762951" cy="182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22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420888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= a .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4059069"/>
            <a:ext cx="17281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2,5 m=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endParaRPr lang="cs-CZ" sz="2800" dirty="0" smtClean="0"/>
          </a:p>
          <a:p>
            <a:endParaRPr lang="cs-CZ" sz="28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01017192"/>
              </p:ext>
            </p:extLst>
          </p:nvPr>
        </p:nvGraphicFramePr>
        <p:xfrm>
          <a:off x="683568" y="692696"/>
          <a:ext cx="8208912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03648" y="321297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 = 12 . 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5301208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Chodba je široká 2,5 m.</a:t>
            </a:r>
            <a:endParaRPr lang="cs-CZ" sz="2800" dirty="0"/>
          </a:p>
        </p:txBody>
      </p:sp>
      <p:pic>
        <p:nvPicPr>
          <p:cNvPr id="2052" name="Picture 4" descr="C:\Users\mamina\AppData\Local\Microsoft\Windows\Temporary Internet Files\Content.IE5\946NSBO7\MC9003195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845" y="4616358"/>
            <a:ext cx="2032587" cy="191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Kosoúhelník 3"/>
          <p:cNvSpPr/>
          <p:nvPr/>
        </p:nvSpPr>
        <p:spPr>
          <a:xfrm>
            <a:off x="7020272" y="2240868"/>
            <a:ext cx="936104" cy="194421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7164288" y="2897941"/>
            <a:ext cx="720080" cy="61446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289058" y="2959387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722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65026" y="620688"/>
            <a:ext cx="8833104" cy="759181"/>
          </a:xfrm>
        </p:spPr>
        <p:txBody>
          <a:bodyPr>
            <a:normAutofit/>
          </a:bodyPr>
          <a:lstStyle/>
          <a:p>
            <a:r>
              <a:rPr lang="cs-CZ" sz="3600" dirty="0"/>
              <a:t>13,5 a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 </a:t>
            </a:r>
            <a:r>
              <a:rPr lang="cs-CZ" dirty="0"/>
              <a:t>350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135 </a:t>
            </a:r>
            <a:r>
              <a:rPr lang="cs-CZ" dirty="0"/>
              <a:t>000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13 </a:t>
            </a:r>
            <a:r>
              <a:rPr lang="cs-CZ" dirty="0"/>
              <a:t>500 000 </a:t>
            </a:r>
            <a:r>
              <a:rPr lang="cs-CZ" dirty="0" smtClean="0"/>
              <a:t>dm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70450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6454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41203" y="620688"/>
            <a:ext cx="8833104" cy="759181"/>
          </a:xfrm>
        </p:spPr>
        <p:txBody>
          <a:bodyPr>
            <a:normAutofit/>
          </a:bodyPr>
          <a:lstStyle/>
          <a:p>
            <a:r>
              <a:rPr lang="cs-CZ" dirty="0"/>
              <a:t>53,9 cm</a:t>
            </a:r>
            <a:r>
              <a:rPr lang="cs-CZ" baseline="30000" dirty="0"/>
              <a:t>2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5,39 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0,0539 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0,00539 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03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5763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55448" y="692696"/>
            <a:ext cx="8833104" cy="759181"/>
          </a:xfrm>
        </p:spPr>
        <p:txBody>
          <a:bodyPr>
            <a:normAutofit/>
          </a:bodyPr>
          <a:lstStyle/>
          <a:p>
            <a:r>
              <a:rPr lang="it-IT" dirty="0"/>
              <a:t>9,63 ha</a:t>
            </a:r>
            <a:r>
              <a:rPr lang="it-IT" dirty="0" smtClean="0"/>
              <a:t>=</a:t>
            </a:r>
            <a:endParaRPr lang="it-IT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it-IT" dirty="0" smtClean="0"/>
              <a:t>963</a:t>
            </a:r>
            <a:r>
              <a:rPr lang="cs-CZ" dirty="0" smtClean="0"/>
              <a:t> m</a:t>
            </a:r>
            <a:r>
              <a:rPr lang="cs-CZ" baseline="30000" dirty="0" smtClean="0"/>
              <a:t>2</a:t>
            </a:r>
            <a:endParaRPr lang="it-IT" baseline="30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r>
              <a:rPr lang="it-IT" dirty="0" smtClean="0"/>
              <a:t>96300 </a:t>
            </a:r>
            <a:r>
              <a:rPr lang="cs-CZ" dirty="0"/>
              <a:t>m</a:t>
            </a:r>
            <a:r>
              <a:rPr lang="cs-CZ" baseline="30000" dirty="0"/>
              <a:t>2</a:t>
            </a:r>
            <a:endParaRPr lang="it-IT" baseline="30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it-IT" dirty="0" smtClean="0"/>
              <a:t>9630000 </a:t>
            </a:r>
            <a:r>
              <a:rPr lang="cs-CZ" dirty="0"/>
              <a:t>m</a:t>
            </a:r>
            <a:r>
              <a:rPr lang="cs-CZ" baseline="30000" dirty="0"/>
              <a:t>2</a:t>
            </a:r>
            <a:endParaRPr lang="it-IT" baseline="30000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53660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>
          <a:xfrm>
            <a:off x="155448" y="548680"/>
            <a:ext cx="8833104" cy="759181"/>
          </a:xfrm>
        </p:spPr>
        <p:txBody>
          <a:bodyPr>
            <a:normAutofit/>
          </a:bodyPr>
          <a:lstStyle/>
          <a:p>
            <a:r>
              <a:rPr lang="cs-CZ" dirty="0"/>
              <a:t>5,76 dm</a:t>
            </a:r>
            <a:r>
              <a:rPr lang="cs-CZ" baseline="30000" dirty="0"/>
              <a:t>2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576 mm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>
          <a:xfrm>
            <a:off x="1331640" y="2996952"/>
            <a:ext cx="7388352" cy="1215923"/>
          </a:xfrm>
        </p:spPr>
        <p:txBody>
          <a:bodyPr>
            <a:normAutofit/>
          </a:bodyPr>
          <a:lstStyle/>
          <a:p>
            <a:r>
              <a:rPr lang="cs-CZ" dirty="0"/>
              <a:t>57600 </a:t>
            </a:r>
            <a:r>
              <a:rPr lang="cs-CZ" dirty="0" smtClean="0"/>
              <a:t>mm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5760000 mm</a:t>
            </a:r>
            <a:r>
              <a:rPr lang="cs-CZ" baseline="30000" dirty="0" smtClean="0"/>
              <a:t>2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1403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468313" y="692150"/>
            <a:ext cx="77041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1pPr>
            <a:lvl2pPr marL="742950" indent="-28575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2pPr>
            <a:lvl3pPr marL="11430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3pPr>
            <a:lvl4pPr marL="16002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4pPr>
            <a:lvl5pPr marL="20574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76797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7E61802B-9D89-4C76-9FAB-C9DFEFFECAF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239</TotalTime>
  <Words>286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Thermal</vt:lpstr>
      <vt:lpstr>Prezentace aplikace PowerPoint</vt:lpstr>
      <vt:lpstr>Prezentace aplikace PowerPoint</vt:lpstr>
      <vt:lpstr>Obsah rovnoběžníku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Rovnoběžník</dc:title>
  <dc:creator>Irena Nešněrová</dc:creator>
  <cp:lastModifiedBy>Irena</cp:lastModifiedBy>
  <cp:revision>15</cp:revision>
  <dcterms:created xsi:type="dcterms:W3CDTF">2013-10-14T17:25:52Z</dcterms:created>
  <dcterms:modified xsi:type="dcterms:W3CDTF">2013-12-03T11:28:49Z</dcterms:modified>
</cp:coreProperties>
</file>