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4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5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6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7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ppt/diagrams/data3.xml" ContentType="application/vnd.openxmlformats-officedocument.drawingml.diagramData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2"/>
  </p:sldMasterIdLst>
  <p:sldIdLst>
    <p:sldId id="265" r:id="rId3"/>
    <p:sldId id="266" r:id="rId4"/>
    <p:sldId id="256" r:id="rId5"/>
    <p:sldId id="257" r:id="rId6"/>
    <p:sldId id="262" r:id="rId7"/>
    <p:sldId id="258" r:id="rId8"/>
    <p:sldId id="259" r:id="rId9"/>
    <p:sldId id="264" r:id="rId10"/>
    <p:sldId id="268" r:id="rId11"/>
    <p:sldId id="269" r:id="rId12"/>
    <p:sldId id="270" r:id="rId13"/>
    <p:sldId id="271" r:id="rId14"/>
    <p:sldId id="26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560" autoAdjust="0"/>
    <p:restoredTop sz="94671" autoAdjust="0"/>
  </p:normalViewPr>
  <p:slideViewPr>
    <p:cSldViewPr>
      <p:cViewPr varScale="1">
        <p:scale>
          <a:sx n="70" d="100"/>
          <a:sy n="70" d="100"/>
        </p:scale>
        <p:origin x="-90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0.pn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B1CBE8D-21F7-4CE1-8F30-4C2D3DB43819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6A4BFBC6-EC79-460D-ACAC-02656E07EF9A}">
      <dgm:prSet/>
      <dgm:spPr/>
      <dgm:t>
        <a:bodyPr/>
        <a:lstStyle/>
        <a:p>
          <a:pPr rtl="0"/>
          <a:r>
            <a:rPr lang="cs-CZ" smtClean="0"/>
            <a:t>Obsah lichoběžníku:</a:t>
          </a:r>
          <a:endParaRPr lang="cs-CZ"/>
        </a:p>
      </dgm:t>
    </dgm:pt>
    <dgm:pt modelId="{4BD2752C-7729-4099-8C3F-5BE6EA38B11E}" type="parTrans" cxnId="{F5729100-E6FF-4569-A286-FF1924E430EE}">
      <dgm:prSet/>
      <dgm:spPr/>
      <dgm:t>
        <a:bodyPr/>
        <a:lstStyle/>
        <a:p>
          <a:endParaRPr lang="cs-CZ"/>
        </a:p>
      </dgm:t>
    </dgm:pt>
    <dgm:pt modelId="{4004B3F9-D439-4EAA-848D-5F9C9D70A03C}" type="sibTrans" cxnId="{F5729100-E6FF-4569-A286-FF1924E430EE}">
      <dgm:prSet/>
      <dgm:spPr/>
      <dgm:t>
        <a:bodyPr/>
        <a:lstStyle/>
        <a:p>
          <a:endParaRPr lang="cs-CZ"/>
        </a:p>
      </dgm:t>
    </dgm:pt>
    <dgm:pt modelId="{D13D5411-C021-48A4-B411-F61F05FFC2E5}" type="pres">
      <dgm:prSet presAssocID="{3B1CBE8D-21F7-4CE1-8F30-4C2D3DB4381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206A933-4FCA-4C09-9EE0-638E5DB4C3BA}" type="pres">
      <dgm:prSet presAssocID="{6A4BFBC6-EC79-460D-ACAC-02656E07EF9A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268DF1-6ACD-4478-AC60-49690DB36D32}" type="presOf" srcId="{6A4BFBC6-EC79-460D-ACAC-02656E07EF9A}" destId="{E206A933-4FCA-4C09-9EE0-638E5DB4C3BA}" srcOrd="0" destOrd="0" presId="urn:microsoft.com/office/officeart/2005/8/layout/vList2"/>
    <dgm:cxn modelId="{F5729100-E6FF-4569-A286-FF1924E430EE}" srcId="{3B1CBE8D-21F7-4CE1-8F30-4C2D3DB43819}" destId="{6A4BFBC6-EC79-460D-ACAC-02656E07EF9A}" srcOrd="0" destOrd="0" parTransId="{4BD2752C-7729-4099-8C3F-5BE6EA38B11E}" sibTransId="{4004B3F9-D439-4EAA-848D-5F9C9D70A03C}"/>
    <dgm:cxn modelId="{8567C352-7A3E-44F1-8797-4190435BDC1D}" type="presOf" srcId="{3B1CBE8D-21F7-4CE1-8F30-4C2D3DB43819}" destId="{D13D5411-C021-48A4-B411-F61F05FFC2E5}" srcOrd="0" destOrd="0" presId="urn:microsoft.com/office/officeart/2005/8/layout/vList2"/>
    <dgm:cxn modelId="{1815776A-8D4E-4FF9-8D76-89214F204DB5}" type="presParOf" srcId="{D13D5411-C021-48A4-B411-F61F05FFC2E5}" destId="{E206A933-4FCA-4C09-9EE0-638E5DB4C3B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60F4766-085B-4CBD-A5AE-CA2413CA43E4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mc:AlternateContent xmlns:mc="http://schemas.openxmlformats.org/markup-compatibility/2006" xmlns:a14="http://schemas.microsoft.com/office/drawing/2010/main">
      <mc:Choice Requires="a14">
        <dgm:pt modelId="{07508DD7-4981-4780-8465-6438BDA6D74E}">
          <dgm:prSet/>
          <dgm:spPr/>
          <dgm:t>
            <a:bodyPr/>
            <a:lstStyle/>
            <a:p>
              <a:pPr rtl="0"/>
              <a:r>
                <a:rPr lang="cs-CZ" dirty="0" smtClean="0"/>
                <a:t>S = </a:t>
              </a:r>
              <a14:m>
                <m:oMath xmlns:m="http://schemas.openxmlformats.org/officeDocument/2006/math">
                  <m:f>
                    <m:fPr>
                      <m:ctrlPr>
                        <a:rPr lang="cs-CZ" b="0" i="1">
                          <a:latin typeface="Cambria Math"/>
                        </a:rPr>
                      </m:ctrlPr>
                    </m:fPr>
                    <m:num>
                      <m:d>
                        <m:dPr>
                          <m:ctrlPr>
                            <a:rPr lang="cs-CZ" b="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>
                              <a:latin typeface="Cambria Math"/>
                            </a:rPr>
                            <m:t>𝑎</m:t>
                          </m:r>
                          <m:r>
                            <a:rPr lang="cs-CZ" b="0" i="1">
                              <a:latin typeface="Cambria Math"/>
                            </a:rPr>
                            <m:t>+</m:t>
                          </m:r>
                          <m:r>
                            <a:rPr lang="cs-CZ" b="0" i="1">
                              <a:latin typeface="Cambria Math"/>
                            </a:rPr>
                            <m:t>𝑐</m:t>
                          </m:r>
                        </m:e>
                      </m:d>
                      <m:r>
                        <a:rPr lang="cs-CZ" b="0" i="1">
                          <a:latin typeface="Cambria Math"/>
                        </a:rPr>
                        <m:t>.</m:t>
                      </m:r>
                      <m:r>
                        <a:rPr lang="cs-CZ" b="0" i="1">
                          <a:latin typeface="Cambria Math"/>
                        </a:rPr>
                        <m:t>𝑣</m:t>
                      </m:r>
                    </m:num>
                    <m:den>
                      <m:r>
                        <a:rPr lang="cs-CZ" b="0" i="1">
                          <a:latin typeface="Cambria Math"/>
                        </a:rPr>
                        <m:t>2</m:t>
                      </m:r>
                    </m:den>
                  </m:f>
                </m:oMath>
              </a14:m>
              <a:endParaRPr lang="cs-CZ" dirty="0"/>
            </a:p>
          </dgm:t>
        </dgm:pt>
      </mc:Choice>
      <mc:Fallback xmlns="">
        <dgm:pt modelId="{07508DD7-4981-4780-8465-6438BDA6D74E}">
          <dgm:prSet/>
          <dgm:spPr/>
          <dgm:t>
            <a:bodyPr/>
            <a:lstStyle/>
            <a:p>
              <a:pPr rtl="0"/>
              <a:r>
                <a:rPr lang="cs-CZ" dirty="0" smtClean="0"/>
                <a:t>S = </a:t>
              </a:r>
              <a:r>
                <a:rPr lang="cs-CZ" b="0" i="0"/>
                <a:t>((𝑎+𝑐).𝑣)/2</a:t>
              </a:r>
              <a:endParaRPr lang="cs-CZ" dirty="0"/>
            </a:p>
          </dgm:t>
        </dgm:pt>
      </mc:Fallback>
    </mc:AlternateContent>
    <dgm:pt modelId="{947CA869-D008-4058-9969-F6A5C7693F59}" type="parTrans" cxnId="{5A5EB7AA-956B-4549-A66D-33A0C92F488D}">
      <dgm:prSet/>
      <dgm:spPr/>
      <dgm:t>
        <a:bodyPr/>
        <a:lstStyle/>
        <a:p>
          <a:endParaRPr lang="cs-CZ"/>
        </a:p>
      </dgm:t>
    </dgm:pt>
    <dgm:pt modelId="{94C01D4F-CDE1-445B-918F-8166AA110604}" type="sibTrans" cxnId="{5A5EB7AA-956B-4549-A66D-33A0C92F488D}">
      <dgm:prSet/>
      <dgm:spPr/>
      <dgm:t>
        <a:bodyPr/>
        <a:lstStyle/>
        <a:p>
          <a:endParaRPr lang="cs-CZ"/>
        </a:p>
      </dgm:t>
    </dgm:pt>
    <dgm:pt modelId="{8C0C4B62-9FCA-4FFD-A0DF-739BE0CF2E7A}" type="pres">
      <dgm:prSet presAssocID="{F60F4766-085B-4CBD-A5AE-CA2413CA43E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E3DB7BC-E2C1-418D-B8B0-34C85D306BEB}" type="pres">
      <dgm:prSet presAssocID="{07508DD7-4981-4780-8465-6438BDA6D74E}" presName="parentText" presStyleLbl="node1" presStyleIdx="0" presStyleCnt="1" custLinFactNeighborX="-36538" custLinFactNeighborY="-3865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54294A0-0B6D-44A8-AE9C-3B86AD598863}" type="presOf" srcId="{07508DD7-4981-4780-8465-6438BDA6D74E}" destId="{7E3DB7BC-E2C1-418D-B8B0-34C85D306BEB}" srcOrd="0" destOrd="0" presId="urn:microsoft.com/office/officeart/2005/8/layout/vList2"/>
    <dgm:cxn modelId="{0E8112CD-A57A-433F-9FB9-565DB6858432}" type="presOf" srcId="{F60F4766-085B-4CBD-A5AE-CA2413CA43E4}" destId="{8C0C4B62-9FCA-4FFD-A0DF-739BE0CF2E7A}" srcOrd="0" destOrd="0" presId="urn:microsoft.com/office/officeart/2005/8/layout/vList2"/>
    <dgm:cxn modelId="{5A5EB7AA-956B-4549-A66D-33A0C92F488D}" srcId="{F60F4766-085B-4CBD-A5AE-CA2413CA43E4}" destId="{07508DD7-4981-4780-8465-6438BDA6D74E}" srcOrd="0" destOrd="0" parTransId="{947CA869-D008-4058-9969-F6A5C7693F59}" sibTransId="{94C01D4F-CDE1-445B-918F-8166AA110604}"/>
    <dgm:cxn modelId="{80CEFC2B-B7C5-4900-B7DE-CF069320099F}" type="presParOf" srcId="{8C0C4B62-9FCA-4FFD-A0DF-739BE0CF2E7A}" destId="{7E3DB7BC-E2C1-418D-B8B0-34C85D306BEB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60F4766-085B-4CBD-A5AE-CA2413CA43E4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07508DD7-4981-4780-8465-6438BDA6D74E}">
      <dgm:prSet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r>
            <a:rPr lang="cs-CZ">
              <a:noFill/>
            </a:rPr>
            <a:t> </a:t>
          </a:r>
        </a:p>
      </dgm:t>
    </dgm:pt>
    <dgm:pt modelId="{947CA869-D008-4058-9969-F6A5C7693F59}" type="parTrans" cxnId="{5A5EB7AA-956B-4549-A66D-33A0C92F488D}">
      <dgm:prSet/>
      <dgm:spPr/>
      <dgm:t>
        <a:bodyPr/>
        <a:lstStyle/>
        <a:p>
          <a:endParaRPr lang="cs-CZ"/>
        </a:p>
      </dgm:t>
    </dgm:pt>
    <dgm:pt modelId="{94C01D4F-CDE1-445B-918F-8166AA110604}" type="sibTrans" cxnId="{5A5EB7AA-956B-4549-A66D-33A0C92F488D}">
      <dgm:prSet/>
      <dgm:spPr/>
      <dgm:t>
        <a:bodyPr/>
        <a:lstStyle/>
        <a:p>
          <a:endParaRPr lang="cs-CZ"/>
        </a:p>
      </dgm:t>
    </dgm:pt>
    <dgm:pt modelId="{8C0C4B62-9FCA-4FFD-A0DF-739BE0CF2E7A}" type="pres">
      <dgm:prSet presAssocID="{F60F4766-085B-4CBD-A5AE-CA2413CA43E4}" presName="linear" presStyleCnt="0">
        <dgm:presLayoutVars>
          <dgm:animLvl val="lvl"/>
          <dgm:resizeHandles val="exact"/>
        </dgm:presLayoutVars>
      </dgm:prSet>
      <dgm:spPr/>
    </dgm:pt>
    <dgm:pt modelId="{7E3DB7BC-E2C1-418D-B8B0-34C85D306BEB}" type="pres">
      <dgm:prSet presAssocID="{07508DD7-4981-4780-8465-6438BDA6D74E}" presName="parentText" presStyleLbl="node1" presStyleIdx="0" presStyleCnt="1" custLinFactNeighborX="-36538" custLinFactNeighborY="-38654">
        <dgm:presLayoutVars>
          <dgm:chMax val="0"/>
          <dgm:bulletEnabled val="1"/>
        </dgm:presLayoutVars>
      </dgm:prSet>
      <dgm:spPr/>
    </dgm:pt>
  </dgm:ptLst>
  <dgm:cxnLst>
    <dgm:cxn modelId="{454294A0-0B6D-44A8-AE9C-3B86AD598863}" type="presOf" srcId="{07508DD7-4981-4780-8465-6438BDA6D74E}" destId="{7E3DB7BC-E2C1-418D-B8B0-34C85D306BEB}" srcOrd="0" destOrd="0" presId="urn:microsoft.com/office/officeart/2005/8/layout/vList2"/>
    <dgm:cxn modelId="{0E8112CD-A57A-433F-9FB9-565DB6858432}" type="presOf" srcId="{F60F4766-085B-4CBD-A5AE-CA2413CA43E4}" destId="{8C0C4B62-9FCA-4FFD-A0DF-739BE0CF2E7A}" srcOrd="0" destOrd="0" presId="urn:microsoft.com/office/officeart/2005/8/layout/vList2"/>
    <dgm:cxn modelId="{5A5EB7AA-956B-4549-A66D-33A0C92F488D}" srcId="{F60F4766-085B-4CBD-A5AE-CA2413CA43E4}" destId="{07508DD7-4981-4780-8465-6438BDA6D74E}" srcOrd="0" destOrd="0" parTransId="{947CA869-D008-4058-9969-F6A5C7693F59}" sibTransId="{94C01D4F-CDE1-445B-918F-8166AA110604}"/>
    <dgm:cxn modelId="{80CEFC2B-B7C5-4900-B7DE-CF069320099F}" type="presParOf" srcId="{8C0C4B62-9FCA-4FFD-A0DF-739BE0CF2E7A}" destId="{7E3DB7BC-E2C1-418D-B8B0-34C85D306BEB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4F48F9D-E9DC-430A-9275-BFB6A75B054F}" type="doc">
      <dgm:prSet loTypeId="urn:microsoft.com/office/officeart/2005/8/layout/vList2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cs-CZ"/>
        </a:p>
      </dgm:t>
    </dgm:pt>
    <dgm:pt modelId="{36D92257-C3DD-4346-B8D0-E57FFD562F26}">
      <dgm:prSet/>
      <dgm:spPr/>
      <dgm:t>
        <a:bodyPr/>
        <a:lstStyle/>
        <a:p>
          <a:pPr rtl="0"/>
          <a:r>
            <a:rPr lang="cs-CZ" smtClean="0"/>
            <a:t>Vypočítej plochu obrazce:</a:t>
          </a:r>
          <a:endParaRPr lang="cs-CZ"/>
        </a:p>
      </dgm:t>
    </dgm:pt>
    <dgm:pt modelId="{2C1CEF70-6BD8-4E09-8EA9-981BBAFAC607}" type="parTrans" cxnId="{E04201BE-5BF3-4CAC-ADCD-EAEE2F9B834E}">
      <dgm:prSet/>
      <dgm:spPr/>
      <dgm:t>
        <a:bodyPr/>
        <a:lstStyle/>
        <a:p>
          <a:endParaRPr lang="cs-CZ"/>
        </a:p>
      </dgm:t>
    </dgm:pt>
    <dgm:pt modelId="{EA54EDF9-BACF-47C8-A4D0-98184E7E7A91}" type="sibTrans" cxnId="{E04201BE-5BF3-4CAC-ADCD-EAEE2F9B834E}">
      <dgm:prSet/>
      <dgm:spPr/>
      <dgm:t>
        <a:bodyPr/>
        <a:lstStyle/>
        <a:p>
          <a:endParaRPr lang="cs-CZ"/>
        </a:p>
      </dgm:t>
    </dgm:pt>
    <dgm:pt modelId="{C30B1A86-18AD-4192-A39D-08579EEB8753}" type="pres">
      <dgm:prSet presAssocID="{94F48F9D-E9DC-430A-9275-BFB6A75B054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C2C4F41-B3F7-40C7-8E6A-F76D9D730D31}" type="pres">
      <dgm:prSet presAssocID="{36D92257-C3DD-4346-B8D0-E57FFD562F26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96F2DC7-2B7F-498D-8DFD-CB113FC5897E}" type="presOf" srcId="{36D92257-C3DD-4346-B8D0-E57FFD562F26}" destId="{2C2C4F41-B3F7-40C7-8E6A-F76D9D730D31}" srcOrd="0" destOrd="0" presId="urn:microsoft.com/office/officeart/2005/8/layout/vList2"/>
    <dgm:cxn modelId="{E04201BE-5BF3-4CAC-ADCD-EAEE2F9B834E}" srcId="{94F48F9D-E9DC-430A-9275-BFB6A75B054F}" destId="{36D92257-C3DD-4346-B8D0-E57FFD562F26}" srcOrd="0" destOrd="0" parTransId="{2C1CEF70-6BD8-4E09-8EA9-981BBAFAC607}" sibTransId="{EA54EDF9-BACF-47C8-A4D0-98184E7E7A91}"/>
    <dgm:cxn modelId="{305A4D7F-FA91-4D46-8716-BCFD56743143}" type="presOf" srcId="{94F48F9D-E9DC-430A-9275-BFB6A75B054F}" destId="{C30B1A86-18AD-4192-A39D-08579EEB8753}" srcOrd="0" destOrd="0" presId="urn:microsoft.com/office/officeart/2005/8/layout/vList2"/>
    <dgm:cxn modelId="{E0E3BC33-A506-49A6-A8D0-935BA2410F19}" type="presParOf" srcId="{C30B1A86-18AD-4192-A39D-08579EEB8753}" destId="{2C2C4F41-B3F7-40C7-8E6A-F76D9D730D3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D5BA23C-5985-43C8-956E-E7A2C2834802}" type="doc">
      <dgm:prSet loTypeId="urn:microsoft.com/office/officeart/2005/8/layout/vList2" loCatId="list" qsTypeId="urn:microsoft.com/office/officeart/2005/8/quickstyle/simple5" qsCatId="simple" csTypeId="urn:microsoft.com/office/officeart/2005/8/colors/accent1_4" csCatId="accent1"/>
      <dgm:spPr/>
      <dgm:t>
        <a:bodyPr/>
        <a:lstStyle/>
        <a:p>
          <a:endParaRPr lang="cs-CZ"/>
        </a:p>
      </dgm:t>
    </dgm:pt>
    <dgm:pt modelId="{A73A55A1-C52F-4776-8822-777061DB9FEC}">
      <dgm:prSet/>
      <dgm:spPr/>
      <dgm:t>
        <a:bodyPr/>
        <a:lstStyle/>
        <a:p>
          <a:pPr rtl="0"/>
          <a:r>
            <a:rPr lang="cs-CZ" smtClean="0"/>
            <a:t>Urči výměru pozemku ve tvaru lichoběžníku o rozměrech:</a:t>
          </a:r>
          <a:endParaRPr lang="cs-CZ"/>
        </a:p>
      </dgm:t>
    </dgm:pt>
    <dgm:pt modelId="{CB7DF781-4F66-4F03-A0E7-5B370132A0BA}" type="parTrans" cxnId="{BA723219-9AB3-4DA5-B945-DC94179E219E}">
      <dgm:prSet/>
      <dgm:spPr/>
      <dgm:t>
        <a:bodyPr/>
        <a:lstStyle/>
        <a:p>
          <a:endParaRPr lang="cs-CZ"/>
        </a:p>
      </dgm:t>
    </dgm:pt>
    <dgm:pt modelId="{23756D13-0943-4B4B-B9CA-5E697A5E73EA}" type="sibTrans" cxnId="{BA723219-9AB3-4DA5-B945-DC94179E219E}">
      <dgm:prSet/>
      <dgm:spPr/>
      <dgm:t>
        <a:bodyPr/>
        <a:lstStyle/>
        <a:p>
          <a:endParaRPr lang="cs-CZ"/>
        </a:p>
      </dgm:t>
    </dgm:pt>
    <dgm:pt modelId="{08FC82A3-95B1-447A-A1F6-ABCC9F031ECE}">
      <dgm:prSet/>
      <dgm:spPr/>
      <dgm:t>
        <a:bodyPr/>
        <a:lstStyle/>
        <a:p>
          <a:pPr rtl="0"/>
          <a:r>
            <a:rPr lang="cs-CZ" smtClean="0"/>
            <a:t>a=248m</a:t>
          </a:r>
          <a:endParaRPr lang="cs-CZ"/>
        </a:p>
      </dgm:t>
    </dgm:pt>
    <dgm:pt modelId="{3ADCE335-D379-469B-8FD4-54DEE768C2F0}" type="parTrans" cxnId="{B0520564-9780-4950-8890-9AD2080CFA39}">
      <dgm:prSet/>
      <dgm:spPr/>
      <dgm:t>
        <a:bodyPr/>
        <a:lstStyle/>
        <a:p>
          <a:endParaRPr lang="cs-CZ"/>
        </a:p>
      </dgm:t>
    </dgm:pt>
    <dgm:pt modelId="{565193DE-B1EF-4CBD-A70F-8FB26BF2F3F0}" type="sibTrans" cxnId="{B0520564-9780-4950-8890-9AD2080CFA39}">
      <dgm:prSet/>
      <dgm:spPr/>
      <dgm:t>
        <a:bodyPr/>
        <a:lstStyle/>
        <a:p>
          <a:endParaRPr lang="cs-CZ"/>
        </a:p>
      </dgm:t>
    </dgm:pt>
    <dgm:pt modelId="{076C027A-94E4-4A00-B1A7-73F170556E72}">
      <dgm:prSet/>
      <dgm:spPr/>
      <dgm:t>
        <a:bodyPr/>
        <a:lstStyle/>
        <a:p>
          <a:pPr rtl="0"/>
          <a:r>
            <a:rPr lang="cs-CZ" smtClean="0"/>
            <a:t>c=108m</a:t>
          </a:r>
          <a:endParaRPr lang="cs-CZ"/>
        </a:p>
      </dgm:t>
    </dgm:pt>
    <dgm:pt modelId="{AE3A5358-D91D-4B78-9B0D-52CF42139A33}" type="parTrans" cxnId="{B3EFDEE7-A745-4E9B-9EA6-6B06D4C77E89}">
      <dgm:prSet/>
      <dgm:spPr/>
      <dgm:t>
        <a:bodyPr/>
        <a:lstStyle/>
        <a:p>
          <a:endParaRPr lang="cs-CZ"/>
        </a:p>
      </dgm:t>
    </dgm:pt>
    <dgm:pt modelId="{B0A5B92D-43D2-4B6C-807E-4072E5BCC952}" type="sibTrans" cxnId="{B3EFDEE7-A745-4E9B-9EA6-6B06D4C77E89}">
      <dgm:prSet/>
      <dgm:spPr/>
      <dgm:t>
        <a:bodyPr/>
        <a:lstStyle/>
        <a:p>
          <a:endParaRPr lang="cs-CZ"/>
        </a:p>
      </dgm:t>
    </dgm:pt>
    <dgm:pt modelId="{2F0C9B91-E7FF-41D6-82CE-AF720BAC9771}">
      <dgm:prSet/>
      <dgm:spPr/>
      <dgm:t>
        <a:bodyPr/>
        <a:lstStyle/>
        <a:p>
          <a:pPr rtl="0"/>
          <a:r>
            <a:rPr lang="cs-CZ" smtClean="0"/>
            <a:t>v</a:t>
          </a:r>
          <a:r>
            <a:rPr lang="cs-CZ" baseline="-25000" smtClean="0"/>
            <a:t>a</a:t>
          </a:r>
          <a:r>
            <a:rPr lang="cs-CZ" smtClean="0"/>
            <a:t>=69m</a:t>
          </a:r>
          <a:endParaRPr lang="cs-CZ"/>
        </a:p>
      </dgm:t>
    </dgm:pt>
    <dgm:pt modelId="{8F9DFDCE-CA61-4E6C-B047-6DC2DA91A962}" type="parTrans" cxnId="{BAFAA5A5-9A52-4938-8DBB-A07846115F28}">
      <dgm:prSet/>
      <dgm:spPr/>
      <dgm:t>
        <a:bodyPr/>
        <a:lstStyle/>
        <a:p>
          <a:endParaRPr lang="cs-CZ"/>
        </a:p>
      </dgm:t>
    </dgm:pt>
    <dgm:pt modelId="{43B3773E-5F25-4B7D-90EA-43BF41106C2C}" type="sibTrans" cxnId="{BAFAA5A5-9A52-4938-8DBB-A07846115F28}">
      <dgm:prSet/>
      <dgm:spPr/>
      <dgm:t>
        <a:bodyPr/>
        <a:lstStyle/>
        <a:p>
          <a:endParaRPr lang="cs-CZ"/>
        </a:p>
      </dgm:t>
    </dgm:pt>
    <dgm:pt modelId="{BC7C4C72-86B8-4693-A1B7-3ED05444276C}" type="pres">
      <dgm:prSet presAssocID="{7D5BA23C-5985-43C8-956E-E7A2C2834802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FAB1C8B-EF29-4C6F-83ED-896B8D0A479A}" type="pres">
      <dgm:prSet presAssocID="{A73A55A1-C52F-4776-8822-777061DB9FEC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C62D83-2425-4EF3-8FBF-923AA905CEFA}" type="pres">
      <dgm:prSet presAssocID="{A73A55A1-C52F-4776-8822-777061DB9FEC}" presName="childText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9F22EC7-9F56-4233-8FF5-80449F795C4F}" type="presOf" srcId="{08FC82A3-95B1-447A-A1F6-ABCC9F031ECE}" destId="{D7C62D83-2425-4EF3-8FBF-923AA905CEFA}" srcOrd="0" destOrd="0" presId="urn:microsoft.com/office/officeart/2005/8/layout/vList2"/>
    <dgm:cxn modelId="{BAFAA5A5-9A52-4938-8DBB-A07846115F28}" srcId="{A73A55A1-C52F-4776-8822-777061DB9FEC}" destId="{2F0C9B91-E7FF-41D6-82CE-AF720BAC9771}" srcOrd="2" destOrd="0" parTransId="{8F9DFDCE-CA61-4E6C-B047-6DC2DA91A962}" sibTransId="{43B3773E-5F25-4B7D-90EA-43BF41106C2C}"/>
    <dgm:cxn modelId="{B3EFDEE7-A745-4E9B-9EA6-6B06D4C77E89}" srcId="{A73A55A1-C52F-4776-8822-777061DB9FEC}" destId="{076C027A-94E4-4A00-B1A7-73F170556E72}" srcOrd="1" destOrd="0" parTransId="{AE3A5358-D91D-4B78-9B0D-52CF42139A33}" sibTransId="{B0A5B92D-43D2-4B6C-807E-4072E5BCC952}"/>
    <dgm:cxn modelId="{C27E82ED-01DF-48F5-9A16-53363A3468DF}" type="presOf" srcId="{7D5BA23C-5985-43C8-956E-E7A2C2834802}" destId="{BC7C4C72-86B8-4693-A1B7-3ED05444276C}" srcOrd="0" destOrd="0" presId="urn:microsoft.com/office/officeart/2005/8/layout/vList2"/>
    <dgm:cxn modelId="{B129D50F-02EE-4AA3-B393-BA6FB1A9EF8A}" type="presOf" srcId="{2F0C9B91-E7FF-41D6-82CE-AF720BAC9771}" destId="{D7C62D83-2425-4EF3-8FBF-923AA905CEFA}" srcOrd="0" destOrd="2" presId="urn:microsoft.com/office/officeart/2005/8/layout/vList2"/>
    <dgm:cxn modelId="{448DD8ED-5536-427D-8CC5-C5236DC9F7DC}" type="presOf" srcId="{A73A55A1-C52F-4776-8822-777061DB9FEC}" destId="{7FAB1C8B-EF29-4C6F-83ED-896B8D0A479A}" srcOrd="0" destOrd="0" presId="urn:microsoft.com/office/officeart/2005/8/layout/vList2"/>
    <dgm:cxn modelId="{B0520564-9780-4950-8890-9AD2080CFA39}" srcId="{A73A55A1-C52F-4776-8822-777061DB9FEC}" destId="{08FC82A3-95B1-447A-A1F6-ABCC9F031ECE}" srcOrd="0" destOrd="0" parTransId="{3ADCE335-D379-469B-8FD4-54DEE768C2F0}" sibTransId="{565193DE-B1EF-4CBD-A70F-8FB26BF2F3F0}"/>
    <dgm:cxn modelId="{BA723219-9AB3-4DA5-B945-DC94179E219E}" srcId="{7D5BA23C-5985-43C8-956E-E7A2C2834802}" destId="{A73A55A1-C52F-4776-8822-777061DB9FEC}" srcOrd="0" destOrd="0" parTransId="{CB7DF781-4F66-4F03-A0E7-5B370132A0BA}" sibTransId="{23756D13-0943-4B4B-B9CA-5E697A5E73EA}"/>
    <dgm:cxn modelId="{C525EABC-D0BF-4D0A-9CBC-F03487957BF3}" type="presOf" srcId="{076C027A-94E4-4A00-B1A7-73F170556E72}" destId="{D7C62D83-2425-4EF3-8FBF-923AA905CEFA}" srcOrd="0" destOrd="1" presId="urn:microsoft.com/office/officeart/2005/8/layout/vList2"/>
    <dgm:cxn modelId="{385EBF01-0B71-4533-96A8-20879234AF77}" type="presParOf" srcId="{BC7C4C72-86B8-4693-A1B7-3ED05444276C}" destId="{7FAB1C8B-EF29-4C6F-83ED-896B8D0A479A}" srcOrd="0" destOrd="0" presId="urn:microsoft.com/office/officeart/2005/8/layout/vList2"/>
    <dgm:cxn modelId="{5094DD9A-3CE9-4B81-8037-90083CDB927B}" type="presParOf" srcId="{BC7C4C72-86B8-4693-A1B7-3ED05444276C}" destId="{D7C62D83-2425-4EF3-8FBF-923AA905CEFA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56B5727-0D8E-435B-94C7-7A01A0BC9F35}" type="doc">
      <dgm:prSet loTypeId="urn:microsoft.com/office/officeart/2005/8/layout/vList2" loCatId="list" qsTypeId="urn:microsoft.com/office/officeart/2005/8/quickstyle/simple4" qsCatId="simple" csTypeId="urn:microsoft.com/office/officeart/2005/8/colors/accent6_4" csCatId="accent6"/>
      <dgm:spPr/>
      <dgm:t>
        <a:bodyPr/>
        <a:lstStyle/>
        <a:p>
          <a:endParaRPr lang="cs-CZ"/>
        </a:p>
      </dgm:t>
    </dgm:pt>
    <dgm:pt modelId="{571B37C9-47DE-4433-AC25-350091345C12}">
      <dgm:prSet/>
      <dgm:spPr/>
      <dgm:t>
        <a:bodyPr/>
        <a:lstStyle/>
        <a:p>
          <a:pPr rtl="0"/>
          <a:r>
            <a:rPr lang="cs-CZ" smtClean="0"/>
            <a:t>Kolik bude potřeba dlaždic na vydláždění terasy tvaru lichoběžníku se základnami 10m a 8m a výškou 5,2m?</a:t>
          </a:r>
          <a:endParaRPr lang="cs-CZ"/>
        </a:p>
      </dgm:t>
    </dgm:pt>
    <dgm:pt modelId="{D81F5E4F-8B88-43B9-93AE-BB5C30F868B2}" type="parTrans" cxnId="{1E327291-F7C4-4ED5-87F1-F0BF65A36EFC}">
      <dgm:prSet/>
      <dgm:spPr/>
      <dgm:t>
        <a:bodyPr/>
        <a:lstStyle/>
        <a:p>
          <a:endParaRPr lang="cs-CZ"/>
        </a:p>
      </dgm:t>
    </dgm:pt>
    <dgm:pt modelId="{F2344EF1-1271-4D36-8B7E-8A1F407149F5}" type="sibTrans" cxnId="{1E327291-F7C4-4ED5-87F1-F0BF65A36EFC}">
      <dgm:prSet/>
      <dgm:spPr/>
      <dgm:t>
        <a:bodyPr/>
        <a:lstStyle/>
        <a:p>
          <a:endParaRPr lang="cs-CZ"/>
        </a:p>
      </dgm:t>
    </dgm:pt>
    <dgm:pt modelId="{59DEB732-AC50-4B0E-A3F9-B773306FB32C}" type="pres">
      <dgm:prSet presAssocID="{956B5727-0D8E-435B-94C7-7A01A0BC9F3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4717C9F-4AE9-4B08-8F29-2124494996E6}" type="pres">
      <dgm:prSet presAssocID="{571B37C9-47DE-4433-AC25-350091345C12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B15FE9D-2D34-4D04-90AA-3243739BD406}" type="presOf" srcId="{956B5727-0D8E-435B-94C7-7A01A0BC9F35}" destId="{59DEB732-AC50-4B0E-A3F9-B773306FB32C}" srcOrd="0" destOrd="0" presId="urn:microsoft.com/office/officeart/2005/8/layout/vList2"/>
    <dgm:cxn modelId="{1E327291-F7C4-4ED5-87F1-F0BF65A36EFC}" srcId="{956B5727-0D8E-435B-94C7-7A01A0BC9F35}" destId="{571B37C9-47DE-4433-AC25-350091345C12}" srcOrd="0" destOrd="0" parTransId="{D81F5E4F-8B88-43B9-93AE-BB5C30F868B2}" sibTransId="{F2344EF1-1271-4D36-8B7E-8A1F407149F5}"/>
    <dgm:cxn modelId="{6ECEA0B2-F149-4E09-AC6E-287CEAC8A479}" type="presOf" srcId="{571B37C9-47DE-4433-AC25-350091345C12}" destId="{B4717C9F-4AE9-4B08-8F29-2124494996E6}" srcOrd="0" destOrd="0" presId="urn:microsoft.com/office/officeart/2005/8/layout/vList2"/>
    <dgm:cxn modelId="{5B399563-5730-4B8A-B901-DCD7A569079E}" type="presParOf" srcId="{59DEB732-AC50-4B0E-A3F9-B773306FB32C}" destId="{B4717C9F-4AE9-4B08-8F29-2124494996E6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991BBB2-B95D-4BBE-BBCB-5CE801F06585}" type="doc">
      <dgm:prSet loTypeId="urn:microsoft.com/office/officeart/2005/8/layout/vList2" loCatId="list" qsTypeId="urn:microsoft.com/office/officeart/2005/8/quickstyle/simple4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E6114AB5-88FF-4E83-BD00-4D96E222D2CC}">
      <dgm:prSet/>
      <dgm:spPr/>
      <dgm:t>
        <a:bodyPr/>
        <a:lstStyle/>
        <a:p>
          <a:pPr rtl="0"/>
          <a:r>
            <a:rPr lang="cs-CZ" smtClean="0"/>
            <a:t>Urči plochu těsnění na obrázku.</a:t>
          </a:r>
          <a:endParaRPr lang="cs-CZ"/>
        </a:p>
      </dgm:t>
    </dgm:pt>
    <dgm:pt modelId="{5FCDC8EE-0E2B-4290-AC90-9DE26E12294B}" type="parTrans" cxnId="{45C322E0-AF31-4219-BCA2-94C1D4F8E6C0}">
      <dgm:prSet/>
      <dgm:spPr/>
      <dgm:t>
        <a:bodyPr/>
        <a:lstStyle/>
        <a:p>
          <a:endParaRPr lang="cs-CZ"/>
        </a:p>
      </dgm:t>
    </dgm:pt>
    <dgm:pt modelId="{5DF6993C-AC0D-4F1F-808C-2F9778C8EFCE}" type="sibTrans" cxnId="{45C322E0-AF31-4219-BCA2-94C1D4F8E6C0}">
      <dgm:prSet/>
      <dgm:spPr/>
      <dgm:t>
        <a:bodyPr/>
        <a:lstStyle/>
        <a:p>
          <a:endParaRPr lang="cs-CZ"/>
        </a:p>
      </dgm:t>
    </dgm:pt>
    <dgm:pt modelId="{70AB4EED-4FF8-42F3-928D-B7489F2395AC}" type="pres">
      <dgm:prSet presAssocID="{2991BBB2-B95D-4BBE-BBCB-5CE801F0658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7B338FC-0A7B-45F1-BCE8-133EF1414EC3}" type="pres">
      <dgm:prSet presAssocID="{E6114AB5-88FF-4E83-BD00-4D96E222D2CC}" presName="parentText" presStyleLbl="node1" presStyleIdx="0" presStyleCnt="1" custScaleX="56000" custScaleY="10140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5C322E0-AF31-4219-BCA2-94C1D4F8E6C0}" srcId="{2991BBB2-B95D-4BBE-BBCB-5CE801F06585}" destId="{E6114AB5-88FF-4E83-BD00-4D96E222D2CC}" srcOrd="0" destOrd="0" parTransId="{5FCDC8EE-0E2B-4290-AC90-9DE26E12294B}" sibTransId="{5DF6993C-AC0D-4F1F-808C-2F9778C8EFCE}"/>
    <dgm:cxn modelId="{0EAD9FB5-2C50-4E15-8937-0F1D8F53E141}" type="presOf" srcId="{2991BBB2-B95D-4BBE-BBCB-5CE801F06585}" destId="{70AB4EED-4FF8-42F3-928D-B7489F2395AC}" srcOrd="0" destOrd="0" presId="urn:microsoft.com/office/officeart/2005/8/layout/vList2"/>
    <dgm:cxn modelId="{4575374B-6F04-4FA5-88D8-BE85F6671010}" type="presOf" srcId="{E6114AB5-88FF-4E83-BD00-4D96E222D2CC}" destId="{A7B338FC-0A7B-45F1-BCE8-133EF1414EC3}" srcOrd="0" destOrd="0" presId="urn:microsoft.com/office/officeart/2005/8/layout/vList2"/>
    <dgm:cxn modelId="{699809AC-0D9F-4BF2-96AE-F4E57BC13598}" type="presParOf" srcId="{70AB4EED-4FF8-42F3-928D-B7489F2395AC}" destId="{A7B338FC-0A7B-45F1-BCE8-133EF1414EC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06A933-4FCA-4C09-9EE0-638E5DB4C3BA}">
      <dsp:nvSpPr>
        <dsp:cNvPr id="0" name=""/>
        <dsp:cNvSpPr/>
      </dsp:nvSpPr>
      <dsp:spPr>
        <a:xfrm>
          <a:off x="0" y="14357"/>
          <a:ext cx="3672408" cy="835380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smtClean="0"/>
            <a:t>Obsah lichoběžníku:</a:t>
          </a:r>
          <a:endParaRPr lang="cs-CZ" sz="3400" kern="1200"/>
        </a:p>
      </dsp:txBody>
      <dsp:txXfrm>
        <a:off x="40780" y="55137"/>
        <a:ext cx="3590848" cy="7538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3DB7BC-E2C1-418D-B8B0-34C85D306BEB}">
      <dsp:nvSpPr>
        <dsp:cNvPr id="0" name=""/>
        <dsp:cNvSpPr/>
      </dsp:nvSpPr>
      <dsp:spPr>
        <a:xfrm>
          <a:off x="0" y="0"/>
          <a:ext cx="3312368" cy="1421550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l" defTabSz="2000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S = </a:t>
          </a:r>
          <a14:m xmlns:a14="http://schemas.microsoft.com/office/drawing/2010/main">
            <m:oMath xmlns:m="http://schemas.openxmlformats.org/officeDocument/2006/math">
              <m:f>
                <m:fPr>
                  <m:ctrlPr>
                    <a:rPr lang="cs-CZ" sz="4500" b="0" i="1" kern="1200">
                      <a:latin typeface="Cambria Math"/>
                    </a:rPr>
                  </m:ctrlPr>
                </m:fPr>
                <m:num>
                  <m:d>
                    <m:dPr>
                      <m:ctrlPr>
                        <a:rPr lang="cs-CZ" sz="4500" b="0" i="1" kern="1200">
                          <a:latin typeface="Cambria Math"/>
                        </a:rPr>
                      </m:ctrlPr>
                    </m:dPr>
                    <m:e>
                      <m:r>
                        <a:rPr lang="cs-CZ" sz="4500" b="0" i="1" kern="1200">
                          <a:latin typeface="Cambria Math"/>
                        </a:rPr>
                        <m:t>𝑎</m:t>
                      </m:r>
                      <m:r>
                        <a:rPr lang="cs-CZ" sz="4500" b="0" i="1" kern="1200">
                          <a:latin typeface="Cambria Math"/>
                        </a:rPr>
                        <m:t>+</m:t>
                      </m:r>
                      <m:r>
                        <a:rPr lang="cs-CZ" sz="4500" b="0" i="1" kern="1200">
                          <a:latin typeface="Cambria Math"/>
                        </a:rPr>
                        <m:t>𝑐</m:t>
                      </m:r>
                    </m:e>
                  </m:d>
                  <m:r>
                    <a:rPr lang="cs-CZ" sz="4500" b="0" i="1" kern="1200">
                      <a:latin typeface="Cambria Math"/>
                    </a:rPr>
                    <m:t>.</m:t>
                  </m:r>
                  <m:r>
                    <a:rPr lang="cs-CZ" sz="4500" b="0" i="1" kern="1200">
                      <a:latin typeface="Cambria Math"/>
                    </a:rPr>
                    <m:t>𝑣</m:t>
                  </m:r>
                </m:num>
                <m:den>
                  <m:r>
                    <a:rPr lang="cs-CZ" sz="4500" b="0" i="1" kern="1200">
                      <a:latin typeface="Cambria Math"/>
                    </a:rPr>
                    <m:t>2</m:t>
                  </m:r>
                </m:den>
              </m:f>
            </m:oMath>
          </a14:m>
          <a:endParaRPr lang="cs-CZ" sz="4500" kern="1200" dirty="0"/>
        </a:p>
      </dsp:txBody>
      <dsp:txXfrm>
        <a:off x="69394" y="69394"/>
        <a:ext cx="3173580" cy="128276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2C4F41-B3F7-40C7-8E6A-F76D9D730D31}">
      <dsp:nvSpPr>
        <dsp:cNvPr id="0" name=""/>
        <dsp:cNvSpPr/>
      </dsp:nvSpPr>
      <dsp:spPr>
        <a:xfrm>
          <a:off x="0" y="10804"/>
          <a:ext cx="5112568" cy="933660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2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2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l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smtClean="0"/>
            <a:t>Vypočítej plochu obrazce:</a:t>
          </a:r>
          <a:endParaRPr lang="cs-CZ" sz="3800" kern="1200"/>
        </a:p>
      </dsp:txBody>
      <dsp:txXfrm>
        <a:off x="45578" y="56382"/>
        <a:ext cx="5021412" cy="84250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AB1C8B-EF29-4C6F-83ED-896B8D0A479A}">
      <dsp:nvSpPr>
        <dsp:cNvPr id="0" name=""/>
        <dsp:cNvSpPr/>
      </dsp:nvSpPr>
      <dsp:spPr>
        <a:xfrm>
          <a:off x="0" y="27830"/>
          <a:ext cx="8208912" cy="687960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shade val="50000"/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shade val="50000"/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shade val="50000"/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smtClean="0"/>
            <a:t>Urči výměru pozemku ve tvaru lichoběžníku o rozměrech:</a:t>
          </a:r>
          <a:endParaRPr lang="cs-CZ" sz="2800" kern="1200"/>
        </a:p>
      </dsp:txBody>
      <dsp:txXfrm>
        <a:off x="33583" y="61413"/>
        <a:ext cx="8141746" cy="620794"/>
      </dsp:txXfrm>
    </dsp:sp>
    <dsp:sp modelId="{D7C62D83-2425-4EF3-8FBF-923AA905CEFA}">
      <dsp:nvSpPr>
        <dsp:cNvPr id="0" name=""/>
        <dsp:cNvSpPr/>
      </dsp:nvSpPr>
      <dsp:spPr>
        <a:xfrm>
          <a:off x="0" y="715790"/>
          <a:ext cx="8208912" cy="10722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0633" tIns="35560" rIns="199136" bIns="35560" numCol="1" spcCol="1270" anchor="t" anchorCtr="0">
          <a:noAutofit/>
        </a:bodyPr>
        <a:lstStyle/>
        <a:p>
          <a:pPr marL="228600" lvl="1" indent="-228600" algn="l" defTabSz="9779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200" kern="1200" smtClean="0"/>
            <a:t>a=248m</a:t>
          </a:r>
          <a:endParaRPr lang="cs-CZ" sz="2200" kern="1200"/>
        </a:p>
        <a:p>
          <a:pPr marL="228600" lvl="1" indent="-228600" algn="l" defTabSz="9779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200" kern="1200" smtClean="0"/>
            <a:t>c=108m</a:t>
          </a:r>
          <a:endParaRPr lang="cs-CZ" sz="2200" kern="1200"/>
        </a:p>
        <a:p>
          <a:pPr marL="228600" lvl="1" indent="-228600" algn="l" defTabSz="9779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200" kern="1200" smtClean="0"/>
            <a:t>v</a:t>
          </a:r>
          <a:r>
            <a:rPr lang="cs-CZ" sz="2200" kern="1200" baseline="-25000" smtClean="0"/>
            <a:t>a</a:t>
          </a:r>
          <a:r>
            <a:rPr lang="cs-CZ" sz="2200" kern="1200" smtClean="0"/>
            <a:t>=69m</a:t>
          </a:r>
          <a:endParaRPr lang="cs-CZ" sz="2200" kern="1200"/>
        </a:p>
      </dsp:txBody>
      <dsp:txXfrm>
        <a:off x="0" y="715790"/>
        <a:ext cx="8208912" cy="107226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717C9F-4AE9-4B08-8F29-2124494996E6}">
      <dsp:nvSpPr>
        <dsp:cNvPr id="0" name=""/>
        <dsp:cNvSpPr/>
      </dsp:nvSpPr>
      <dsp:spPr>
        <a:xfrm>
          <a:off x="0" y="63298"/>
          <a:ext cx="7560840" cy="1187550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6">
                <a:shade val="50000"/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6">
                <a:shade val="50000"/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smtClean="0"/>
            <a:t>Kolik bude potřeba dlaždic na vydláždění terasy tvaru lichoběžníku se základnami 10m a 8m a výškou 5,2m?</a:t>
          </a:r>
          <a:endParaRPr lang="cs-CZ" sz="2900" kern="1200"/>
        </a:p>
      </dsp:txBody>
      <dsp:txXfrm>
        <a:off x="57971" y="121269"/>
        <a:ext cx="7444898" cy="107160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B338FC-0A7B-45F1-BCE8-133EF1414EC3}">
      <dsp:nvSpPr>
        <dsp:cNvPr id="0" name=""/>
        <dsp:cNvSpPr/>
      </dsp:nvSpPr>
      <dsp:spPr>
        <a:xfrm>
          <a:off x="1584175" y="6982"/>
          <a:ext cx="4032448" cy="797286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4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smtClean="0"/>
            <a:t>Urči plochu těsnění na obrázku.</a:t>
          </a:r>
          <a:endParaRPr lang="cs-CZ" sz="2500" kern="1200"/>
        </a:p>
      </dsp:txBody>
      <dsp:txXfrm>
        <a:off x="1623095" y="45902"/>
        <a:ext cx="3954608" cy="7194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8" Type="http://schemas.openxmlformats.org/officeDocument/2006/relationships/slideMaster" Target="../slideMasters/slideMaster1.xml"/><Relationship Id="rId3" Type="http://schemas.openxmlformats.org/officeDocument/2006/relationships/tags" Target="../tags/tag2.xml"/><Relationship Id="rId7" Type="http://schemas.openxmlformats.org/officeDocument/2006/relationships/tags" Target="../tags/tag6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6" Type="http://schemas.openxmlformats.org/officeDocument/2006/relationships/tags" Target="../tags/tag5.xml"/><Relationship Id="rId11" Type="http://schemas.openxmlformats.org/officeDocument/2006/relationships/image" Target="../media/image4.png"/><Relationship Id="rId5" Type="http://schemas.openxmlformats.org/officeDocument/2006/relationships/tags" Target="../tags/tag4.xml"/><Relationship Id="rId10" Type="http://schemas.openxmlformats.org/officeDocument/2006/relationships/image" Target="../media/image3.png"/><Relationship Id="rId4" Type="http://schemas.openxmlformats.org/officeDocument/2006/relationships/tags" Target="../tags/tag3.xml"/><Relationship Id="rId9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8EED0-43B7-4AA1-8567-5E5B0DB42655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6381ABCD-79D6-468F-8A2F-6A98B9936AF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8EED0-43B7-4AA1-8567-5E5B0DB42655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1ABCD-79D6-468F-8A2F-6A98B9936AF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8EED0-43B7-4AA1-8567-5E5B0DB42655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6381ABCD-79D6-468F-8A2F-6A98B9936AF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8EED0-43B7-4AA1-8567-5E5B0DB42655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1ABCD-79D6-468F-8A2F-6A98B9936AF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8EED0-43B7-4AA1-8567-5E5B0DB42655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1ABCD-79D6-468F-8A2F-6A98B9936AF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8EED0-43B7-4AA1-8567-5E5B0DB42655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1ABCD-79D6-468F-8A2F-6A98B9936A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8EED0-43B7-4AA1-8567-5E5B0DB42655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1ABCD-79D6-468F-8A2F-6A98B9936A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8EED0-43B7-4AA1-8567-5E5B0DB42655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1ABCD-79D6-468F-8A2F-6A98B9936AF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8EED0-43B7-4AA1-8567-5E5B0DB42655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6381ABCD-79D6-468F-8A2F-6A98B9936AF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8EED0-43B7-4AA1-8567-5E5B0DB42655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1ABCD-79D6-468F-8A2F-6A98B9936A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8EED0-43B7-4AA1-8567-5E5B0DB42655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1ABCD-79D6-468F-8A2F-6A98B9936A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3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7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rtl="0" eaLnBrk="1" latinLnBrk="0" hangingPunct="1">
              <a:buNone/>
              <a:defRPr/>
            </a:lvl1pPr>
            <a:lvl2pPr marL="320040" indent="0" algn="ctr" rtl="0" eaLnBrk="1" latinLnBrk="0" hangingPunct="1">
              <a:buNone/>
              <a:defRPr/>
            </a:lvl2pPr>
            <a:lvl3pPr marL="594360" indent="0" algn="ctr" rtl="0" eaLnBrk="1" latinLnBrk="0" hangingPunct="1">
              <a:buNone/>
              <a:defRPr/>
            </a:lvl3pPr>
            <a:lvl4pPr marL="868680" indent="0" algn="ctr" rtl="0" eaLnBrk="1" latinLnBrk="0" hangingPunct="1">
              <a:buNone/>
              <a:defRPr/>
            </a:lvl4pPr>
            <a:lvl5pPr marL="1143000" indent="0" algn="ctr" rtl="0" eaLnBrk="1" latinLnBrk="0" hangingPunct="1"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673352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rtl="0" eaLnBrk="1" latinLnBrk="0" hangingPunct="1">
              <a:buNone/>
              <a:defRPr sz="3200"/>
            </a:lvl1pPr>
            <a:lvl2pPr marL="320040" indent="0" algn="l" rtl="0" eaLnBrk="1" latinLnBrk="0" hangingPunct="1">
              <a:buNone/>
              <a:defRPr sz="3200"/>
            </a:lvl2pPr>
            <a:lvl3pPr marL="594360" indent="0" algn="l" rtl="0" eaLnBrk="1" latinLnBrk="0" hangingPunct="1">
              <a:buNone/>
              <a:defRPr sz="3200"/>
            </a:lvl3pPr>
            <a:lvl4pPr marL="868680" indent="0" algn="l" rtl="0" eaLnBrk="1" latinLnBrk="0" hangingPunct="1">
              <a:buNone/>
              <a:defRPr sz="3200"/>
            </a:lvl4pPr>
            <a:lvl5pPr marL="1143000" indent="0" algn="l" rtl="0" eaLnBrk="1" latinLnBrk="0" hangingPunct="1"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3005861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rtl="0" eaLnBrk="1" latinLnBrk="0" hangingPunct="1">
              <a:buNone/>
              <a:defRPr sz="3200"/>
            </a:lvl1pPr>
            <a:lvl2pPr marL="320040" indent="0" algn="l" rtl="0" eaLnBrk="1" latinLnBrk="0" hangingPunct="1">
              <a:buNone/>
              <a:defRPr sz="3200"/>
            </a:lvl2pPr>
            <a:lvl3pPr marL="594360" indent="0" algn="l" rtl="0" eaLnBrk="1" latinLnBrk="0" hangingPunct="1">
              <a:buNone/>
              <a:defRPr sz="3200"/>
            </a:lvl3pPr>
            <a:lvl4pPr marL="868680" indent="0" algn="l" rtl="0" eaLnBrk="1" latinLnBrk="0" hangingPunct="1">
              <a:buNone/>
              <a:defRPr sz="3200"/>
            </a:lvl4pPr>
            <a:lvl5pPr marL="1143000" indent="0" algn="l" rtl="0" eaLnBrk="1" latinLnBrk="0" hangingPunct="1"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4338371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rtl="0" eaLnBrk="1" latinLnBrk="0" hangingPunct="1">
              <a:buNone/>
              <a:defRPr sz="3200"/>
            </a:lvl1pPr>
            <a:lvl2pPr marL="320040" indent="0" algn="l" rtl="0" eaLnBrk="1" latinLnBrk="0" hangingPunct="1">
              <a:buNone/>
              <a:defRPr sz="3200"/>
            </a:lvl2pPr>
            <a:lvl3pPr marL="594360" indent="0" algn="l" rtl="0" eaLnBrk="1" latinLnBrk="0" hangingPunct="1">
              <a:buNone/>
              <a:defRPr sz="3200"/>
            </a:lvl3pPr>
            <a:lvl4pPr marL="868680" indent="0" algn="l" rtl="0" eaLnBrk="1" latinLnBrk="0" hangingPunct="1">
              <a:buNone/>
              <a:defRPr sz="3200"/>
            </a:lvl4pPr>
            <a:lvl5pPr marL="1143000" indent="0" algn="l" rtl="0" eaLnBrk="1" latinLnBrk="0" hangingPunct="1"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0" name="Obrázek 9"/>
          <p:cNvPicPr>
            <a:picLocks/>
          </p:cNvPicPr>
          <p:nvPr userDrawn="1">
            <p:custDataLst>
              <p:tags r:id="rId5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852689"/>
            <a:ext cx="857250" cy="857250"/>
          </a:xfrm>
          <a:prstGeom prst="rect">
            <a:avLst/>
          </a:prstGeom>
        </p:spPr>
      </p:pic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185198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4517707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3277679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DA8EED0-43B7-4AA1-8567-5E5B0DB42655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6381ABCD-79D6-468F-8A2F-6A98B9936AF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2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6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diagramLayout" Target="../diagrams/layout4.xml"/><Relationship Id="rId7" Type="http://schemas.openxmlformats.org/officeDocument/2006/relationships/image" Target="../media/image30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8.png"/><Relationship Id="rId7" Type="http://schemas.openxmlformats.org/officeDocument/2006/relationships/diagramColors" Target="../diagrams/colors5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6.xml"/><Relationship Id="rId9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21.png"/><Relationship Id="rId7" Type="http://schemas.openxmlformats.org/officeDocument/2006/relationships/diagramColors" Target="../diagrams/colors6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4.xml"/><Relationship Id="rId1" Type="http://schemas.openxmlformats.org/officeDocument/2006/relationships/tags" Target="../tags/tag13.xml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57188" y="2571750"/>
            <a:ext cx="8358187" cy="378618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>
              <a:defRPr/>
            </a:pPr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/>
              <a:t>Mgr. </a:t>
            </a:r>
            <a:r>
              <a:rPr lang="cs-CZ" dirty="0" smtClean="0"/>
              <a:t>Irena </a:t>
            </a:r>
            <a:r>
              <a:rPr lang="cs-CZ" dirty="0" err="1" smtClean="0"/>
              <a:t>Nešněrová</a:t>
            </a:r>
            <a:endParaRPr lang="cs-CZ" dirty="0" smtClean="0"/>
          </a:p>
          <a:p>
            <a:pPr>
              <a:defRPr/>
            </a:pPr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říjen 2013</a:t>
            </a:r>
          </a:p>
          <a:p>
            <a:pPr>
              <a:defRPr/>
            </a:pPr>
            <a:r>
              <a:rPr lang="cs-CZ" b="1" dirty="0" smtClean="0"/>
              <a:t>Název </a:t>
            </a:r>
            <a:r>
              <a:rPr lang="cs-CZ" b="1" dirty="0"/>
              <a:t>:VY_42_INOVACE_4.2.1 </a:t>
            </a:r>
            <a:r>
              <a:rPr lang="cs-CZ" b="1" dirty="0" smtClean="0"/>
              <a:t>G_19</a:t>
            </a:r>
          </a:p>
          <a:p>
            <a:pPr>
              <a:defRPr/>
            </a:pPr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smtClean="0"/>
              <a:t>Obsah lichoběžníku                                                                   </a:t>
            </a:r>
            <a:r>
              <a:rPr lang="cs-CZ" b="1" dirty="0"/>
              <a:t>Ročník : </a:t>
            </a:r>
            <a:r>
              <a:rPr lang="cs-CZ" b="1" dirty="0" smtClean="0"/>
              <a:t>8.</a:t>
            </a:r>
          </a:p>
          <a:p>
            <a:pPr>
              <a:defRPr/>
            </a:pPr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5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8" y="642938"/>
            <a:ext cx="7715250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00377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756084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endParaRPr lang="cs-CZ" sz="2400" dirty="0"/>
          </a:p>
          <a:p>
            <a:r>
              <a:rPr lang="cs-CZ" sz="2400" dirty="0" smtClean="0"/>
              <a:t>Prezentace seznámí žáky s výpočtem obsahu lichoběžníku.</a:t>
            </a:r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400" dirty="0" smtClean="0"/>
              <a:t>Materiál byl určen pro interaktivní tabuli a slouží jako pomůcka k výkladu a procvičení obsahu lichoběžníku a převodů jednotek obsahu. Pracovní listy lze vyplnit i pomocí funkce pera. Dají se rovněž použít tištěné na papíře. Kde je možnost připojení více myší, lze využít systém </a:t>
            </a:r>
            <a:r>
              <a:rPr lang="cs-CZ" sz="2400" dirty="0" err="1" smtClean="0"/>
              <a:t>Multiple</a:t>
            </a:r>
            <a:r>
              <a:rPr lang="cs-CZ" sz="2400" dirty="0" smtClean="0"/>
              <a:t>-Mouse k soutěži mezi žáky.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Cílová skupina: 8.ročník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20448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Obsah lichoběžníku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1602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choběžník 3"/>
          <p:cNvSpPr/>
          <p:nvPr/>
        </p:nvSpPr>
        <p:spPr>
          <a:xfrm>
            <a:off x="2699792" y="1916832"/>
            <a:ext cx="3384376" cy="1872208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>
            <a:stCxn id="4" idx="0"/>
            <a:endCxn id="4" idx="2"/>
          </p:cNvCxnSpPr>
          <p:nvPr/>
        </p:nvCxnSpPr>
        <p:spPr>
          <a:xfrm>
            <a:off x="4391980" y="1916832"/>
            <a:ext cx="0" cy="1872208"/>
          </a:xfrm>
          <a:prstGeom prst="line">
            <a:avLst/>
          </a:prstGeom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1422451508"/>
              </p:ext>
            </p:extLst>
          </p:nvPr>
        </p:nvGraphicFramePr>
        <p:xfrm>
          <a:off x="2447764" y="332656"/>
          <a:ext cx="3672408" cy="8640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2" name="Diagram 11"/>
              <p:cNvGraphicFramePr/>
              <p:nvPr>
                <p:extLst>
                  <p:ext uri="{D42A27DB-BD31-4B8C-83A1-F6EECF244321}">
                    <p14:modId xmlns:p14="http://schemas.microsoft.com/office/powerpoint/2010/main" val="3374379823"/>
                  </p:ext>
                </p:extLst>
              </p:nvPr>
            </p:nvGraphicFramePr>
            <p:xfrm>
              <a:off x="2843808" y="4581128"/>
              <a:ext cx="3312368" cy="1427032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7" r:lo="rId8" r:qs="rId9" r:cs="rId10"/>
              </a:graphicData>
            </a:graphic>
          </p:graphicFrame>
        </mc:Choice>
        <mc:Fallback xmlns="">
          <p:graphicFrame>
            <p:nvGraphicFramePr>
              <p:cNvPr id="12" name="Diagram 11"/>
              <p:cNvGraphicFramePr/>
              <p:nvPr>
                <p:extLst>
                  <p:ext uri="{D42A27DB-BD31-4B8C-83A1-F6EECF244321}">
                    <p14:modId xmlns:p14="http://schemas.microsoft.com/office/powerpoint/2010/main" val="3374379823"/>
                  </p:ext>
                </p:extLst>
              </p:nvPr>
            </p:nvGraphicFramePr>
            <p:xfrm>
              <a:off x="2843808" y="4581128"/>
              <a:ext cx="3312368" cy="1427032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12" r:lo="rId13" r:qs="rId14" r:cs="rId15"/>
              </a:graphicData>
            </a:graphic>
          </p:graphicFrame>
        </mc:Fallback>
      </mc:AlternateContent>
      <p:sp>
        <p:nvSpPr>
          <p:cNvPr id="10" name="TextovéPole 9"/>
          <p:cNvSpPr txBox="1"/>
          <p:nvPr/>
        </p:nvSpPr>
        <p:spPr>
          <a:xfrm>
            <a:off x="2267744" y="1484784"/>
            <a:ext cx="424847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</a:t>
            </a:r>
            <a:r>
              <a:rPr lang="cs-CZ" sz="2800" dirty="0" smtClean="0"/>
              <a:t>             c</a:t>
            </a:r>
          </a:p>
          <a:p>
            <a:endParaRPr lang="cs-CZ" sz="2800" dirty="0"/>
          </a:p>
          <a:p>
            <a:r>
              <a:rPr lang="cs-CZ" sz="2800" dirty="0" smtClean="0"/>
              <a:t>   d                  v                   b</a:t>
            </a:r>
            <a:endParaRPr lang="cs-CZ" sz="2800" dirty="0"/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/>
              <a:t>	</a:t>
            </a:r>
            <a:r>
              <a:rPr lang="cs-CZ" sz="2800" dirty="0" smtClean="0"/>
              <a:t>	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75314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2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043608" y="1628800"/>
                <a:ext cx="3096344" cy="7319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0"/>
                <a:r>
                  <a:rPr lang="cs-CZ" sz="2800" dirty="0" smtClean="0"/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0" i="1"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2800" b="0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>
                                <a:latin typeface="Cambria Math"/>
                              </a:rPr>
                              <m:t>𝑎</m:t>
                            </m:r>
                            <m:r>
                              <a:rPr lang="cs-CZ" sz="2800" b="0" i="1">
                                <a:latin typeface="Cambria Math"/>
                              </a:rPr>
                              <m:t>+</m:t>
                            </m:r>
                            <m:r>
                              <a:rPr lang="cs-CZ" sz="2800" b="0" i="1">
                                <a:latin typeface="Cambria Math"/>
                              </a:rPr>
                              <m:t>𝑐</m:t>
                            </m:r>
                          </m:e>
                        </m:d>
                        <m:r>
                          <a:rPr lang="cs-CZ" sz="2800" b="0" i="1">
                            <a:latin typeface="Cambria Math"/>
                          </a:rPr>
                          <m:t>.</m:t>
                        </m:r>
                        <m:r>
                          <a:rPr lang="cs-CZ" sz="2800" b="0" i="1">
                            <a:latin typeface="Cambria Math"/>
                          </a:rPr>
                          <m:t>𝑣</m:t>
                        </m:r>
                      </m:num>
                      <m:den>
                        <m:r>
                          <a:rPr lang="cs-CZ" sz="2800" b="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8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1628800"/>
                <a:ext cx="3096344" cy="731932"/>
              </a:xfrm>
              <a:prstGeom prst="rect">
                <a:avLst/>
              </a:prstGeom>
              <a:blipFill rotWithShape="1">
                <a:blip r:embed="rId2"/>
                <a:stretch>
                  <a:fillRect l="-3937"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043608" y="2708920"/>
                <a:ext cx="2952328" cy="7319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0"/>
                <a:r>
                  <a:rPr lang="cs-CZ" sz="2800" dirty="0" smtClean="0"/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0" i="1"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2800" b="0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latin typeface="Cambria Math"/>
                              </a:rPr>
                              <m:t>16</m:t>
                            </m:r>
                            <m:r>
                              <a:rPr lang="cs-CZ" sz="2800" b="0" i="1">
                                <a:latin typeface="Cambria Math"/>
                              </a:rPr>
                              <m:t>+</m:t>
                            </m:r>
                            <m:r>
                              <a:rPr lang="cs-CZ" sz="2800" b="0" i="1" smtClean="0">
                                <a:latin typeface="Cambria Math"/>
                              </a:rPr>
                              <m:t>14</m:t>
                            </m:r>
                          </m:e>
                        </m:d>
                        <m:r>
                          <a:rPr lang="cs-CZ" sz="2800" b="0" i="1">
                            <a:latin typeface="Cambria Math"/>
                          </a:rPr>
                          <m:t>.</m:t>
                        </m:r>
                        <m:r>
                          <a:rPr lang="cs-CZ" sz="2800" b="0" i="1" smtClean="0">
                            <a:latin typeface="Cambria Math"/>
                          </a:rPr>
                          <m:t>20</m:t>
                        </m:r>
                      </m:num>
                      <m:den>
                        <m:r>
                          <a:rPr lang="cs-CZ" sz="2800" b="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8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2708920"/>
                <a:ext cx="2952328" cy="731932"/>
              </a:xfrm>
              <a:prstGeom prst="rect">
                <a:avLst/>
              </a:prstGeom>
              <a:blipFill rotWithShape="1">
                <a:blip r:embed="rId3"/>
                <a:stretch>
                  <a:fillRect l="-4124"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636905296"/>
              </p:ext>
            </p:extLst>
          </p:nvPr>
        </p:nvGraphicFramePr>
        <p:xfrm>
          <a:off x="611560" y="332656"/>
          <a:ext cx="5112568" cy="9552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Vývojový diagram: ruční vstup 7"/>
          <p:cNvSpPr/>
          <p:nvPr/>
        </p:nvSpPr>
        <p:spPr>
          <a:xfrm rot="5400000">
            <a:off x="5574766" y="1634146"/>
            <a:ext cx="3107035" cy="2808312"/>
          </a:xfrm>
          <a:prstGeom prst="flowChartManualInpu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184067" y="1053143"/>
            <a:ext cx="3996445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     14dm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20dm                            21dm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                   16dm</a:t>
            </a:r>
            <a:endParaRPr lang="cs-CZ" sz="2800" dirty="0"/>
          </a:p>
        </p:txBody>
      </p:sp>
      <p:sp>
        <p:nvSpPr>
          <p:cNvPr id="10" name="Kruhová šipka 9"/>
          <p:cNvSpPr/>
          <p:nvPr/>
        </p:nvSpPr>
        <p:spPr>
          <a:xfrm rot="4260000">
            <a:off x="5412622" y="3633532"/>
            <a:ext cx="949576" cy="1047785"/>
          </a:xfrm>
          <a:prstGeom prst="circularArrow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rgbClr val="002060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 flipH="1">
            <a:off x="1228339" y="4253345"/>
            <a:ext cx="23045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S=300dm</a:t>
            </a:r>
            <a:r>
              <a:rPr lang="cs-CZ" sz="2800" baseline="30000" dirty="0" smtClean="0"/>
              <a:t>2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61397" y="3895814"/>
            <a:ext cx="13668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90°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46518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671782965"/>
              </p:ext>
            </p:extLst>
          </p:nvPr>
        </p:nvGraphicFramePr>
        <p:xfrm>
          <a:off x="683568" y="764704"/>
          <a:ext cx="8208912" cy="18158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043608" y="2873441"/>
                <a:ext cx="2448272" cy="7319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0"/>
                <a:r>
                  <a:rPr lang="cs-CZ" sz="2800" dirty="0" smtClean="0"/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0" i="1"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2800" b="0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>
                                <a:latin typeface="Cambria Math"/>
                              </a:rPr>
                              <m:t>𝑎</m:t>
                            </m:r>
                            <m:r>
                              <a:rPr lang="cs-CZ" sz="2800" b="0" i="1">
                                <a:latin typeface="Cambria Math"/>
                              </a:rPr>
                              <m:t>+</m:t>
                            </m:r>
                            <m:r>
                              <a:rPr lang="cs-CZ" sz="2800" b="0" i="1">
                                <a:latin typeface="Cambria Math"/>
                              </a:rPr>
                              <m:t>𝑐</m:t>
                            </m:r>
                          </m:e>
                        </m:d>
                        <m:r>
                          <a:rPr lang="cs-CZ" sz="2800" b="0" i="1">
                            <a:latin typeface="Cambria Math"/>
                          </a:rPr>
                          <m:t>.</m:t>
                        </m:r>
                        <m:r>
                          <a:rPr lang="cs-CZ" sz="2800" b="0" i="1">
                            <a:latin typeface="Cambria Math"/>
                          </a:rPr>
                          <m:t>𝑣</m:t>
                        </m:r>
                      </m:num>
                      <m:den>
                        <m:r>
                          <a:rPr lang="cs-CZ" sz="2800" b="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8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2873441"/>
                <a:ext cx="2448272" cy="731932"/>
              </a:xfrm>
              <a:prstGeom prst="rect">
                <a:avLst/>
              </a:prstGeom>
              <a:blipFill rotWithShape="1">
                <a:blip r:embed="rId7"/>
                <a:stretch>
                  <a:fillRect l="-4975"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055975" y="3630734"/>
                <a:ext cx="2880320" cy="7319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0"/>
                <a:r>
                  <a:rPr lang="cs-CZ" sz="2800" dirty="0" smtClean="0"/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0" i="1"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2800" b="0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latin typeface="Cambria Math"/>
                              </a:rPr>
                              <m:t>248</m:t>
                            </m:r>
                            <m:r>
                              <a:rPr lang="cs-CZ" sz="2800" b="0" i="1">
                                <a:latin typeface="Cambria Math"/>
                              </a:rPr>
                              <m:t>+</m:t>
                            </m:r>
                            <m:r>
                              <a:rPr lang="cs-CZ" sz="2800" b="0" i="1" smtClean="0">
                                <a:latin typeface="Cambria Math"/>
                              </a:rPr>
                              <m:t>108</m:t>
                            </m:r>
                          </m:e>
                        </m:d>
                        <m:r>
                          <a:rPr lang="cs-CZ" sz="2800" b="0" i="1">
                            <a:latin typeface="Cambria Math"/>
                          </a:rPr>
                          <m:t>.</m:t>
                        </m:r>
                        <m:r>
                          <a:rPr lang="cs-CZ" sz="2800" b="0" i="1" smtClean="0">
                            <a:latin typeface="Cambria Math"/>
                          </a:rPr>
                          <m:t>69</m:t>
                        </m:r>
                      </m:num>
                      <m:den>
                        <m:r>
                          <a:rPr lang="cs-CZ" sz="2800" b="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8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5975" y="3630734"/>
                <a:ext cx="2880320" cy="731932"/>
              </a:xfrm>
              <a:prstGeom prst="rect">
                <a:avLst/>
              </a:prstGeom>
              <a:blipFill rotWithShape="1">
                <a:blip r:embed="rId8"/>
                <a:stretch>
                  <a:fillRect l="-4228"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1103249" y="4501641"/>
            <a:ext cx="28926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S=12 282m</a:t>
            </a:r>
            <a:r>
              <a:rPr lang="cs-CZ" sz="2800" baseline="30000" dirty="0" smtClean="0"/>
              <a:t>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86106" y="5445224"/>
            <a:ext cx="55446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Pozemek má výměru 12 282m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.</a:t>
            </a:r>
          </a:p>
          <a:p>
            <a:endParaRPr lang="cs-CZ" sz="2800" dirty="0"/>
          </a:p>
        </p:txBody>
      </p:sp>
      <p:pic>
        <p:nvPicPr>
          <p:cNvPr id="1027" name="Picture 3" descr="C:\Users\mamina\AppData\Local\Microsoft\Windows\Temporary Internet Files\Content.IE5\MVDQUE9U\MP900448615[1].jpg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963"/>
          <a:stretch/>
        </p:blipFill>
        <p:spPr bwMode="auto">
          <a:xfrm>
            <a:off x="5047991" y="2015494"/>
            <a:ext cx="3712757" cy="2501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5821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043608" y="2060848"/>
                <a:ext cx="3096344" cy="7319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0"/>
                <a:r>
                  <a:rPr lang="cs-CZ" sz="2800" dirty="0" smtClean="0"/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0" i="1"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2800" b="0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>
                                <a:latin typeface="Cambria Math"/>
                              </a:rPr>
                              <m:t>𝑎</m:t>
                            </m:r>
                            <m:r>
                              <a:rPr lang="cs-CZ" sz="2800" b="0" i="1">
                                <a:latin typeface="Cambria Math"/>
                              </a:rPr>
                              <m:t>+</m:t>
                            </m:r>
                            <m:r>
                              <a:rPr lang="cs-CZ" sz="2800" b="0" i="1">
                                <a:latin typeface="Cambria Math"/>
                              </a:rPr>
                              <m:t>𝑐</m:t>
                            </m:r>
                          </m:e>
                        </m:d>
                        <m:r>
                          <a:rPr lang="cs-CZ" sz="2800" b="0" i="1">
                            <a:latin typeface="Cambria Math"/>
                          </a:rPr>
                          <m:t>.</m:t>
                        </m:r>
                        <m:r>
                          <a:rPr lang="cs-CZ" sz="2800" b="0" i="1">
                            <a:latin typeface="Cambria Math"/>
                          </a:rPr>
                          <m:t>𝑣</m:t>
                        </m:r>
                      </m:num>
                      <m:den>
                        <m:r>
                          <a:rPr lang="cs-CZ" sz="2800" b="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8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2060848"/>
                <a:ext cx="3096344" cy="731932"/>
              </a:xfrm>
              <a:prstGeom prst="rect">
                <a:avLst/>
              </a:prstGeom>
              <a:blipFill rotWithShape="1">
                <a:blip r:embed="rId2"/>
                <a:stretch>
                  <a:fillRect l="-3937"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078213" y="3068960"/>
                <a:ext cx="2952328" cy="7319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0"/>
                <a:r>
                  <a:rPr lang="cs-CZ" sz="2800" dirty="0" smtClean="0"/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0" i="1"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2800" b="0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latin typeface="Cambria Math"/>
                              </a:rPr>
                              <m:t>10</m:t>
                            </m:r>
                            <m:r>
                              <a:rPr lang="cs-CZ" sz="2800" b="0" i="1">
                                <a:latin typeface="Cambria Math"/>
                              </a:rPr>
                              <m:t>+</m:t>
                            </m:r>
                            <m:r>
                              <a:rPr lang="cs-CZ" sz="2800" b="0" i="1" smtClean="0">
                                <a:latin typeface="Cambria Math"/>
                              </a:rPr>
                              <m:t>8</m:t>
                            </m:r>
                          </m:e>
                        </m:d>
                        <m:r>
                          <a:rPr lang="cs-CZ" sz="2800" b="0" i="1">
                            <a:latin typeface="Cambria Math"/>
                          </a:rPr>
                          <m:t>.</m:t>
                        </m:r>
                        <m:r>
                          <a:rPr lang="cs-CZ" sz="2800" b="0" i="1" smtClean="0">
                            <a:latin typeface="Cambria Math"/>
                          </a:rPr>
                          <m:t>5</m:t>
                        </m:r>
                        <m:r>
                          <a:rPr lang="cs-CZ" sz="2800" b="0" i="1" smtClean="0">
                            <a:latin typeface="Cambria Math"/>
                          </a:rPr>
                          <m:t>,</m:t>
                        </m:r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800" b="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8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8213" y="3068960"/>
                <a:ext cx="2952328" cy="731932"/>
              </a:xfrm>
              <a:prstGeom prst="rect">
                <a:avLst/>
              </a:prstGeom>
              <a:blipFill rotWithShape="1">
                <a:blip r:embed="rId3"/>
                <a:stretch>
                  <a:fillRect l="-4339" b="-140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448813368"/>
              </p:ext>
            </p:extLst>
          </p:nvPr>
        </p:nvGraphicFramePr>
        <p:xfrm>
          <a:off x="827584" y="476672"/>
          <a:ext cx="7560840" cy="13141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078213" y="4293096"/>
            <a:ext cx="23416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S= 46,8 m</a:t>
            </a:r>
            <a:r>
              <a:rPr lang="cs-CZ" sz="2800" baseline="30000" dirty="0" smtClean="0"/>
              <a:t>2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5634826"/>
            <a:ext cx="77422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 vydláždění terasy potřebujeme přibližně 47m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dlaždic.</a:t>
            </a:r>
            <a:endParaRPr lang="cs-CZ" sz="2800" dirty="0"/>
          </a:p>
        </p:txBody>
      </p:sp>
      <p:pic>
        <p:nvPicPr>
          <p:cNvPr id="2050" name="Picture 2" descr="C:\Users\mamina\AppData\Local\Microsoft\Windows\Temporary Internet Files\Content.IE5\946NSBO7\MC900435035[1].wmf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708920"/>
            <a:ext cx="2561580" cy="1682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8770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043608" y="2060848"/>
                <a:ext cx="3096344" cy="7319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0"/>
                <a:r>
                  <a:rPr lang="cs-CZ" sz="2800" dirty="0" smtClean="0"/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0" i="1"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2800" b="0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>
                                <a:latin typeface="Cambria Math"/>
                              </a:rPr>
                              <m:t>𝑎</m:t>
                            </m:r>
                            <m:r>
                              <a:rPr lang="cs-CZ" sz="2800" b="0" i="1">
                                <a:latin typeface="Cambria Math"/>
                              </a:rPr>
                              <m:t>+</m:t>
                            </m:r>
                            <m:r>
                              <a:rPr lang="cs-CZ" sz="2800" b="0" i="1">
                                <a:latin typeface="Cambria Math"/>
                              </a:rPr>
                              <m:t>𝑐</m:t>
                            </m:r>
                          </m:e>
                        </m:d>
                        <m:r>
                          <a:rPr lang="cs-CZ" sz="2800" b="0" i="1">
                            <a:latin typeface="Cambria Math"/>
                          </a:rPr>
                          <m:t>.</m:t>
                        </m:r>
                        <m:r>
                          <a:rPr lang="cs-CZ" sz="2800" b="0" i="1">
                            <a:latin typeface="Cambria Math"/>
                          </a:rPr>
                          <m:t>𝑣</m:t>
                        </m:r>
                      </m:num>
                      <m:den>
                        <m:r>
                          <a:rPr lang="cs-CZ" sz="2800" b="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8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2060848"/>
                <a:ext cx="3096344" cy="731932"/>
              </a:xfrm>
              <a:prstGeom prst="rect">
                <a:avLst/>
              </a:prstGeom>
              <a:blipFill rotWithShape="1">
                <a:blip r:embed="rId2"/>
                <a:stretch>
                  <a:fillRect l="-3937"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078213" y="3068960"/>
                <a:ext cx="2952328" cy="7319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0"/>
                <a:r>
                  <a:rPr lang="cs-CZ" sz="2800" dirty="0" smtClean="0"/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0" i="1"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2800" b="0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latin typeface="Cambria Math"/>
                              </a:rPr>
                              <m:t>140</m:t>
                            </m:r>
                            <m:r>
                              <a:rPr lang="cs-CZ" sz="2800" b="0" i="1">
                                <a:latin typeface="Cambria Math"/>
                              </a:rPr>
                              <m:t>+</m:t>
                            </m:r>
                            <m:r>
                              <a:rPr lang="cs-CZ" sz="2800" b="0" i="1" smtClean="0">
                                <a:latin typeface="Cambria Math"/>
                              </a:rPr>
                              <m:t>155</m:t>
                            </m:r>
                          </m:e>
                        </m:d>
                        <m:r>
                          <a:rPr lang="cs-CZ" sz="2800" b="0" i="1">
                            <a:latin typeface="Cambria Math"/>
                          </a:rPr>
                          <m:t>.</m:t>
                        </m:r>
                        <m:r>
                          <a:rPr lang="cs-CZ" sz="2800" b="0" i="1" smtClean="0">
                            <a:latin typeface="Cambria Math"/>
                          </a:rPr>
                          <m:t>300</m:t>
                        </m:r>
                      </m:num>
                      <m:den>
                        <m:r>
                          <a:rPr lang="cs-CZ" sz="2800" b="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8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8213" y="3068960"/>
                <a:ext cx="2952328" cy="731932"/>
              </a:xfrm>
              <a:prstGeom prst="rect">
                <a:avLst/>
              </a:prstGeom>
              <a:blipFill rotWithShape="1">
                <a:blip r:embed="rId3"/>
                <a:stretch>
                  <a:fillRect l="-4339" b="-140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1078213" y="4293096"/>
            <a:ext cx="23416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S= 44 250mm</a:t>
            </a:r>
            <a:r>
              <a:rPr lang="cs-CZ" sz="2800" baseline="30000" dirty="0" smtClean="0"/>
              <a:t>2</a:t>
            </a:r>
            <a:endParaRPr lang="cs-CZ" sz="2800" dirty="0"/>
          </a:p>
        </p:txBody>
      </p:sp>
      <p:sp>
        <p:nvSpPr>
          <p:cNvPr id="4" name="Vývojový diagram: ruční vstup 3"/>
          <p:cNvSpPr/>
          <p:nvPr/>
        </p:nvSpPr>
        <p:spPr>
          <a:xfrm>
            <a:off x="5004048" y="3434926"/>
            <a:ext cx="2952328" cy="1650258"/>
          </a:xfrm>
          <a:prstGeom prst="flowChartManualInpu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030541" y="3097294"/>
            <a:ext cx="5005955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            320mm</a:t>
            </a:r>
          </a:p>
          <a:p>
            <a:endParaRPr lang="cs-CZ" sz="2800" dirty="0"/>
          </a:p>
          <a:p>
            <a:endParaRPr lang="cs-CZ" sz="2800" dirty="0" smtClean="0"/>
          </a:p>
          <a:p>
            <a:pPr marL="514350" indent="-514350">
              <a:buAutoNum type="arabicPlain" startAt="140"/>
            </a:pPr>
            <a:r>
              <a:rPr lang="cs-CZ" sz="2800" dirty="0" smtClean="0"/>
              <a:t>mm                                   155mm</a:t>
            </a:r>
          </a:p>
          <a:p>
            <a:pPr marL="514350" indent="-514350">
              <a:buAutoNum type="arabicPlain" startAt="140"/>
            </a:pPr>
            <a:endParaRPr lang="cs-CZ" sz="2800" dirty="0" smtClean="0"/>
          </a:p>
          <a:p>
            <a:r>
              <a:rPr lang="cs-CZ" sz="2800" dirty="0" smtClean="0"/>
              <a:t>		300mm</a:t>
            </a:r>
          </a:p>
          <a:p>
            <a:endParaRPr lang="cs-CZ" sz="2800" dirty="0"/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2807401465"/>
              </p:ext>
            </p:extLst>
          </p:nvPr>
        </p:nvGraphicFramePr>
        <p:xfrm>
          <a:off x="755576" y="548680"/>
          <a:ext cx="7200800" cy="8112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827584" y="5877272"/>
            <a:ext cx="71287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Těsnění má obsah </a:t>
            </a:r>
            <a:r>
              <a:rPr lang="cs-CZ" sz="2800"/>
              <a:t>44 </a:t>
            </a:r>
            <a:r>
              <a:rPr lang="cs-CZ" sz="2800" smtClean="0"/>
              <a:t>250mm</a:t>
            </a:r>
            <a:r>
              <a:rPr lang="cs-CZ" sz="2800" baseline="30000" smtClean="0"/>
              <a:t>2</a:t>
            </a:r>
            <a:r>
              <a:rPr lang="cs-CZ" sz="2800" dirty="0" smtClean="0"/>
              <a:t>.</a:t>
            </a:r>
            <a:endParaRPr lang="cs-CZ" sz="2800" dirty="0"/>
          </a:p>
          <a:p>
            <a:r>
              <a:rPr lang="cs-CZ" sz="2800" dirty="0" smtClean="0"/>
              <a:t>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75829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37907" y="404664"/>
            <a:ext cx="8833104" cy="759181"/>
          </a:xfrm>
        </p:spPr>
        <p:txBody>
          <a:bodyPr>
            <a:normAutofit/>
          </a:bodyPr>
          <a:lstStyle/>
          <a:p>
            <a:r>
              <a:rPr lang="cs-CZ" sz="3600" dirty="0"/>
              <a:t>32 km</a:t>
            </a:r>
            <a:r>
              <a:rPr lang="cs-CZ" sz="3600" baseline="30000" dirty="0"/>
              <a:t>2</a:t>
            </a:r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3 200 ha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32 </a:t>
            </a:r>
            <a:r>
              <a:rPr lang="cs-CZ" dirty="0"/>
              <a:t>000 </a:t>
            </a:r>
            <a:r>
              <a:rPr lang="cs-CZ" dirty="0" smtClean="0"/>
              <a:t>0ha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32 </a:t>
            </a:r>
            <a:r>
              <a:rPr lang="cs-CZ" dirty="0"/>
              <a:t>000 000 </a:t>
            </a:r>
            <a:r>
              <a:rPr lang="cs-CZ" dirty="0" smtClean="0"/>
              <a:t>000ha</a:t>
            </a:r>
            <a:endParaRPr lang="cs-CZ" dirty="0"/>
          </a:p>
        </p:txBody>
      </p:sp>
      <p:pic>
        <p:nvPicPr>
          <p:cNvPr id="11" name="Obrázek 10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852689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77360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>
          <a:xfrm>
            <a:off x="107504" y="476672"/>
            <a:ext cx="8833104" cy="759181"/>
          </a:xfrm>
        </p:spPr>
        <p:txBody>
          <a:bodyPr>
            <a:normAutofit/>
          </a:bodyPr>
          <a:lstStyle/>
          <a:p>
            <a:r>
              <a:rPr lang="cs-CZ" sz="3600" dirty="0"/>
              <a:t>74 </a:t>
            </a:r>
            <a:r>
              <a:rPr lang="cs-CZ" sz="3600" dirty="0" smtClean="0"/>
              <a:t>cm</a:t>
            </a:r>
            <a:r>
              <a:rPr lang="cs-CZ" sz="3600" baseline="30000" dirty="0" smtClean="0"/>
              <a:t>2</a:t>
            </a:r>
            <a:endParaRPr lang="cs-CZ" sz="3600" baseline="30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0,74 m</a:t>
            </a:r>
            <a:r>
              <a:rPr lang="cs-CZ" baseline="30000" dirty="0" smtClean="0"/>
              <a:t>2</a:t>
            </a:r>
            <a:endParaRPr lang="cs-CZ" baseline="30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0,074 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0,0074 m</a:t>
            </a:r>
            <a:r>
              <a:rPr lang="cs-CZ" baseline="30000" dirty="0" smtClean="0"/>
              <a:t>2</a:t>
            </a:r>
            <a:endParaRPr lang="cs-CZ" dirty="0"/>
          </a:p>
        </p:txBody>
      </p:sp>
      <p:pic>
        <p:nvPicPr>
          <p:cNvPr id="7" name="Obrázek 6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4517707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12946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>
          <a:xfrm>
            <a:off x="179512" y="476672"/>
            <a:ext cx="8833104" cy="759181"/>
          </a:xfrm>
        </p:spPr>
        <p:txBody>
          <a:bodyPr>
            <a:normAutofit/>
          </a:bodyPr>
          <a:lstStyle/>
          <a:p>
            <a:r>
              <a:rPr lang="cs-CZ" sz="3600" dirty="0"/>
              <a:t>33,6 dm</a:t>
            </a:r>
            <a:r>
              <a:rPr lang="cs-CZ" sz="3600" baseline="30000" dirty="0"/>
              <a:t>2</a:t>
            </a:r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336 </a:t>
            </a:r>
            <a:r>
              <a:rPr lang="cs-CZ" dirty="0"/>
              <a:t>000 </a:t>
            </a:r>
            <a:r>
              <a:rPr lang="cs-CZ" dirty="0" smtClean="0"/>
              <a:t>mm</a:t>
            </a:r>
            <a:r>
              <a:rPr lang="cs-CZ" baseline="30000" dirty="0" smtClean="0"/>
              <a:t>2</a:t>
            </a:r>
            <a:endParaRPr lang="cs-CZ" baseline="30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33 </a:t>
            </a:r>
            <a:r>
              <a:rPr lang="cs-CZ" dirty="0"/>
              <a:t>600 </a:t>
            </a:r>
            <a:r>
              <a:rPr lang="cs-CZ" dirty="0" smtClean="0"/>
              <a:t>mm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 </a:t>
            </a:r>
            <a:r>
              <a:rPr lang="cs-CZ" dirty="0"/>
              <a:t>360 </a:t>
            </a:r>
            <a:r>
              <a:rPr lang="cs-CZ" dirty="0" smtClean="0"/>
              <a:t>mm</a:t>
            </a:r>
            <a:r>
              <a:rPr lang="cs-CZ" baseline="30000" dirty="0" smtClean="0"/>
              <a:t>2</a:t>
            </a:r>
            <a:endParaRPr lang="cs-CZ" dirty="0"/>
          </a:p>
        </p:txBody>
      </p:sp>
      <p:pic>
        <p:nvPicPr>
          <p:cNvPr id="7" name="Obrázek 6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852689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42764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8,94 m</a:t>
            </a:r>
            <a:r>
              <a:rPr lang="cs-CZ" sz="3600" baseline="30000" dirty="0"/>
              <a:t>2</a:t>
            </a:r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0,0894 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894 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89 </a:t>
            </a:r>
            <a:r>
              <a:rPr lang="cs-CZ" dirty="0"/>
              <a:t>400 </a:t>
            </a:r>
            <a:r>
              <a:rPr lang="cs-CZ" dirty="0" smtClean="0"/>
              <a:t>a</a:t>
            </a:r>
            <a:endParaRPr lang="cs-CZ" dirty="0"/>
          </a:p>
        </p:txBody>
      </p:sp>
      <p:pic>
        <p:nvPicPr>
          <p:cNvPr id="7" name="Obrázek 6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852689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95947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ovéPole 1"/>
          <p:cNvSpPr txBox="1">
            <a:spLocks noChangeArrowheads="1"/>
          </p:cNvSpPr>
          <p:nvPr/>
        </p:nvSpPr>
        <p:spPr bwMode="auto">
          <a:xfrm>
            <a:off x="971550" y="981075"/>
            <a:ext cx="662463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1pPr>
            <a:lvl2pPr marL="742950" indent="-285750" eaLnBrk="0" hangingPunct="0"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2pPr>
            <a:lvl3pPr marL="1143000" indent="-228600" eaLnBrk="0" hangingPunct="0"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3pPr>
            <a:lvl4pPr marL="1600200" indent="-228600" eaLnBrk="0" hangingPunct="0"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4pPr>
            <a:lvl5pPr marL="2057400" indent="-228600" eaLnBrk="0" hangingPunct="0"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9pPr>
          </a:lstStyle>
          <a:p>
            <a:pPr eaLnBrk="1" hangingPunct="1"/>
            <a:r>
              <a:rPr lang="cs-CZ" altLang="cs-CZ"/>
              <a:t>Ilustrace –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2608628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HOICESCOUNT" val="3"/>
  <p:tag name="CORRECTANSWER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3"/>
  <p:tag name="CHOICESCOUNT" val="3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1"/>
  <p:tag name="CHOICESCOUNT" val="3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1"/>
  <p:tag name="CHOICESCOUNT" val="3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Layout>
  <Type>MultipleChoice</Type>
  <ChoicesCount>3</ChoicesCount>
  <Orientation>Left</Orientation>
</Layout>
</file>

<file path=customXml/itemProps1.xml><?xml version="1.0" encoding="utf-8"?>
<ds:datastoreItem xmlns:ds="http://schemas.openxmlformats.org/officeDocument/2006/customXml" ds:itemID="{280D2C69-3EC2-481C-9827-9F6D6D90CC2B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219</TotalTime>
  <Words>335</Words>
  <Application>Microsoft Office PowerPoint</Application>
  <PresentationFormat>Předvádění na obrazovce (4:3)</PresentationFormat>
  <Paragraphs>78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Jmění</vt:lpstr>
      <vt:lpstr>Prezentace aplikace PowerPoint</vt:lpstr>
      <vt:lpstr>Prezentace aplikace PowerPoint</vt:lpstr>
      <vt:lpstr>Obsah lichoběžníku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Obsah lichoběžníku</dc:title>
  <dc:creator>Irena</dc:creator>
  <cp:lastModifiedBy>Irena</cp:lastModifiedBy>
  <cp:revision>15</cp:revision>
  <dcterms:created xsi:type="dcterms:W3CDTF">2013-10-14T10:01:35Z</dcterms:created>
  <dcterms:modified xsi:type="dcterms:W3CDTF">2013-12-03T07:56:42Z</dcterms:modified>
</cp:coreProperties>
</file>