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60" r:id="rId6"/>
    <p:sldId id="258" r:id="rId7"/>
    <p:sldId id="259" r:id="rId8"/>
    <p:sldId id="264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3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9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DB3DE4-1B0B-4E0B-81A6-685DD46B3350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0726A39A-0149-40D8-A9DE-C52E17CE9224}">
      <dgm:prSet/>
      <dgm:spPr/>
      <dgm:t>
        <a:bodyPr/>
        <a:lstStyle/>
        <a:p>
          <a:pPr rtl="0"/>
          <a:r>
            <a:rPr lang="cs-CZ" smtClean="0"/>
            <a:t>Výška trojúhelníku</a:t>
          </a:r>
          <a:endParaRPr lang="cs-CZ"/>
        </a:p>
      </dgm:t>
    </dgm:pt>
    <dgm:pt modelId="{53953F06-4CE3-41B5-85B4-F46BAB717D43}" type="parTrans" cxnId="{E26A39A2-FB50-451C-8B95-E896BEA175FC}">
      <dgm:prSet/>
      <dgm:spPr/>
      <dgm:t>
        <a:bodyPr/>
        <a:lstStyle/>
        <a:p>
          <a:endParaRPr lang="cs-CZ"/>
        </a:p>
      </dgm:t>
    </dgm:pt>
    <dgm:pt modelId="{9D086E90-05C0-4074-94DD-6F43D5E5ED24}" type="sibTrans" cxnId="{E26A39A2-FB50-451C-8B95-E896BEA175FC}">
      <dgm:prSet/>
      <dgm:spPr/>
      <dgm:t>
        <a:bodyPr/>
        <a:lstStyle/>
        <a:p>
          <a:endParaRPr lang="cs-CZ"/>
        </a:p>
      </dgm:t>
    </dgm:pt>
    <dgm:pt modelId="{D6366202-DED9-4549-A3F9-CA7F470BE903}" type="pres">
      <dgm:prSet presAssocID="{1DDB3DE4-1B0B-4E0B-81A6-685DD46B335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4CAD6D5-2F9C-4336-A29E-438B44B6C582}" type="pres">
      <dgm:prSet presAssocID="{0726A39A-0149-40D8-A9DE-C52E17CE9224}" presName="parentText" presStyleLbl="node1" presStyleIdx="0" presStyleCnt="1" custLinFactNeighborY="-1034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6A39A2-FB50-451C-8B95-E896BEA175FC}" srcId="{1DDB3DE4-1B0B-4E0B-81A6-685DD46B3350}" destId="{0726A39A-0149-40D8-A9DE-C52E17CE9224}" srcOrd="0" destOrd="0" parTransId="{53953F06-4CE3-41B5-85B4-F46BAB717D43}" sibTransId="{9D086E90-05C0-4074-94DD-6F43D5E5ED24}"/>
    <dgm:cxn modelId="{8C389079-FB48-4F53-9E30-F7A2D601F7A5}" type="presOf" srcId="{0726A39A-0149-40D8-A9DE-C52E17CE9224}" destId="{84CAD6D5-2F9C-4336-A29E-438B44B6C582}" srcOrd="0" destOrd="0" presId="urn:microsoft.com/office/officeart/2005/8/layout/vList2"/>
    <dgm:cxn modelId="{ECD48962-5A3E-439D-AB1C-CD05AEDF7E9C}" type="presOf" srcId="{1DDB3DE4-1B0B-4E0B-81A6-685DD46B3350}" destId="{D6366202-DED9-4549-A3F9-CA7F470BE903}" srcOrd="0" destOrd="0" presId="urn:microsoft.com/office/officeart/2005/8/layout/vList2"/>
    <dgm:cxn modelId="{ACA8BF07-9267-46FA-8589-E1EEBBC91B60}" type="presParOf" srcId="{D6366202-DED9-4549-A3F9-CA7F470BE903}" destId="{84CAD6D5-2F9C-4336-A29E-438B44B6C58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A95A26-4ECB-452D-BE71-3A9020F5F811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1202BE7-58A2-47F8-80F3-3E39E8C5C385}">
      <dgm:prSet/>
      <dgm:spPr/>
      <dgm:t>
        <a:bodyPr/>
        <a:lstStyle/>
        <a:p>
          <a:pPr rtl="0"/>
          <a:r>
            <a:rPr lang="cs-CZ" dirty="0" smtClean="0"/>
            <a:t>Výška je kolmice z vrcholu trojúhelníku na protější stranu.</a:t>
          </a:r>
          <a:endParaRPr lang="cs-CZ" dirty="0"/>
        </a:p>
      </dgm:t>
    </dgm:pt>
    <dgm:pt modelId="{449F8FAB-409E-4C92-B493-C378FC23A4ED}" type="parTrans" cxnId="{AFBBF625-7ED7-48FB-87E6-0F3B5744A7A1}">
      <dgm:prSet/>
      <dgm:spPr/>
      <dgm:t>
        <a:bodyPr/>
        <a:lstStyle/>
        <a:p>
          <a:endParaRPr lang="cs-CZ"/>
        </a:p>
      </dgm:t>
    </dgm:pt>
    <dgm:pt modelId="{3DC1A492-F8F1-4A2A-83D6-D396F98A7B52}" type="sibTrans" cxnId="{AFBBF625-7ED7-48FB-87E6-0F3B5744A7A1}">
      <dgm:prSet/>
      <dgm:spPr/>
      <dgm:t>
        <a:bodyPr/>
        <a:lstStyle/>
        <a:p>
          <a:endParaRPr lang="cs-CZ"/>
        </a:p>
      </dgm:t>
    </dgm:pt>
    <dgm:pt modelId="{AE068227-4E86-4ECE-BD54-659EA5D77277}" type="pres">
      <dgm:prSet presAssocID="{4EA95A26-4ECB-452D-BE71-3A9020F5F81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8699FA1-18B5-4551-B9E2-2061CE1C2FF7}" type="pres">
      <dgm:prSet presAssocID="{E1202BE7-58A2-47F8-80F3-3E39E8C5C385}" presName="parentText" presStyleLbl="node1" presStyleIdx="0" presStyleCnt="1" custScaleY="1038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7D9218-AD43-46CB-B2F1-A4F11339A477}" type="presOf" srcId="{4EA95A26-4ECB-452D-BE71-3A9020F5F811}" destId="{AE068227-4E86-4ECE-BD54-659EA5D77277}" srcOrd="0" destOrd="0" presId="urn:microsoft.com/office/officeart/2005/8/layout/vList2"/>
    <dgm:cxn modelId="{AFBBF625-7ED7-48FB-87E6-0F3B5744A7A1}" srcId="{4EA95A26-4ECB-452D-BE71-3A9020F5F811}" destId="{E1202BE7-58A2-47F8-80F3-3E39E8C5C385}" srcOrd="0" destOrd="0" parTransId="{449F8FAB-409E-4C92-B493-C378FC23A4ED}" sibTransId="{3DC1A492-F8F1-4A2A-83D6-D396F98A7B52}"/>
    <dgm:cxn modelId="{67D56AD4-C840-479D-94BF-B13DA5591713}" type="presOf" srcId="{E1202BE7-58A2-47F8-80F3-3E39E8C5C385}" destId="{28699FA1-18B5-4551-B9E2-2061CE1C2FF7}" srcOrd="0" destOrd="0" presId="urn:microsoft.com/office/officeart/2005/8/layout/vList2"/>
    <dgm:cxn modelId="{C238CCB6-B6C0-4D70-85E8-6D9922F830FE}" type="presParOf" srcId="{AE068227-4E86-4ECE-BD54-659EA5D77277}" destId="{28699FA1-18B5-4551-B9E2-2061CE1C2FF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F88F72-3AFA-4095-955A-7A95A48A8455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9A47728C-8E81-4857-97DC-6EEBA8A3DF86}">
      <dgm:prSet/>
      <dgm:spPr/>
      <dgm:t>
        <a:bodyPr/>
        <a:lstStyle/>
        <a:p>
          <a:pPr rtl="0"/>
          <a:r>
            <a:rPr lang="cs-CZ" dirty="0" smtClean="0"/>
            <a:t>Určuje nejkratší vzdálenost vrcholu od protější strany</a:t>
          </a:r>
          <a:endParaRPr lang="cs-CZ" dirty="0"/>
        </a:p>
      </dgm:t>
    </dgm:pt>
    <dgm:pt modelId="{82103A1D-AC1A-4B74-B829-F8E230B5E256}" type="parTrans" cxnId="{476A52E6-237B-418B-87CB-4B04B4950966}">
      <dgm:prSet/>
      <dgm:spPr/>
      <dgm:t>
        <a:bodyPr/>
        <a:lstStyle/>
        <a:p>
          <a:endParaRPr lang="cs-CZ"/>
        </a:p>
      </dgm:t>
    </dgm:pt>
    <dgm:pt modelId="{7FF4C688-5C65-4EEE-9134-4262C76ABAE2}" type="sibTrans" cxnId="{476A52E6-237B-418B-87CB-4B04B4950966}">
      <dgm:prSet/>
      <dgm:spPr/>
      <dgm:t>
        <a:bodyPr/>
        <a:lstStyle/>
        <a:p>
          <a:endParaRPr lang="cs-CZ"/>
        </a:p>
      </dgm:t>
    </dgm:pt>
    <dgm:pt modelId="{441E0619-85AB-4BCF-BA08-E67F5569C385}" type="pres">
      <dgm:prSet presAssocID="{6AF88F72-3AFA-4095-955A-7A95A48A84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5B217D8-EDA5-4AF7-AE7E-B2B6EB37415F}" type="pres">
      <dgm:prSet presAssocID="{9A47728C-8E81-4857-97DC-6EEBA8A3DF8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6A52E6-237B-418B-87CB-4B04B4950966}" srcId="{6AF88F72-3AFA-4095-955A-7A95A48A8455}" destId="{9A47728C-8E81-4857-97DC-6EEBA8A3DF86}" srcOrd="0" destOrd="0" parTransId="{82103A1D-AC1A-4B74-B829-F8E230B5E256}" sibTransId="{7FF4C688-5C65-4EEE-9134-4262C76ABAE2}"/>
    <dgm:cxn modelId="{3FE4EE71-F2EE-460F-90DA-E360EA2DFF25}" type="presOf" srcId="{9A47728C-8E81-4857-97DC-6EEBA8A3DF86}" destId="{C5B217D8-EDA5-4AF7-AE7E-B2B6EB37415F}" srcOrd="0" destOrd="0" presId="urn:microsoft.com/office/officeart/2005/8/layout/vList2"/>
    <dgm:cxn modelId="{4CB024DE-5F9D-49DA-BB1D-303983599351}" type="presOf" srcId="{6AF88F72-3AFA-4095-955A-7A95A48A8455}" destId="{441E0619-85AB-4BCF-BA08-E67F5569C385}" srcOrd="0" destOrd="0" presId="urn:microsoft.com/office/officeart/2005/8/layout/vList2"/>
    <dgm:cxn modelId="{804F517A-F9D6-4C30-85D1-2C0138128EE2}" type="presParOf" srcId="{441E0619-85AB-4BCF-BA08-E67F5569C385}" destId="{C5B217D8-EDA5-4AF7-AE7E-B2B6EB37415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C73EA6D-E93B-484B-897A-EEB53F2E7833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50D428F-BFE4-427D-8AF6-65A0C4920602}">
      <dgm:prSet/>
      <dgm:spPr/>
      <dgm:t>
        <a:bodyPr/>
        <a:lstStyle/>
        <a:p>
          <a:pPr rtl="0"/>
          <a:r>
            <a:rPr lang="cs-CZ" dirty="0" smtClean="0"/>
            <a:t>Výšky v ostroúhlém trojúhelníku</a:t>
          </a:r>
          <a:endParaRPr lang="cs-CZ" dirty="0"/>
        </a:p>
      </dgm:t>
    </dgm:pt>
    <dgm:pt modelId="{77219D82-C321-4F7F-88A1-787477951221}" type="parTrans" cxnId="{04513D24-DFF4-4783-9CDF-E5361577338A}">
      <dgm:prSet/>
      <dgm:spPr/>
      <dgm:t>
        <a:bodyPr/>
        <a:lstStyle/>
        <a:p>
          <a:endParaRPr lang="cs-CZ"/>
        </a:p>
      </dgm:t>
    </dgm:pt>
    <dgm:pt modelId="{CD376926-AB06-4FDD-975C-3BEDD5C75358}" type="sibTrans" cxnId="{04513D24-DFF4-4783-9CDF-E5361577338A}">
      <dgm:prSet/>
      <dgm:spPr/>
      <dgm:t>
        <a:bodyPr/>
        <a:lstStyle/>
        <a:p>
          <a:endParaRPr lang="cs-CZ"/>
        </a:p>
      </dgm:t>
    </dgm:pt>
    <dgm:pt modelId="{4D40A68C-7977-49D9-AF66-1277B95B9A0E}" type="pres">
      <dgm:prSet presAssocID="{AC73EA6D-E93B-484B-897A-EEB53F2E783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1A3630D-971E-475F-8D5B-B891ED7D0EE1}" type="pres">
      <dgm:prSet presAssocID="{B50D428F-BFE4-427D-8AF6-65A0C4920602}" presName="parentText" presStyleLbl="node1" presStyleIdx="0" presStyleCnt="1" custScaleY="1038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D839A2-CC82-41EF-90B7-DC8957CCE59B}" type="presOf" srcId="{B50D428F-BFE4-427D-8AF6-65A0C4920602}" destId="{91A3630D-971E-475F-8D5B-B891ED7D0EE1}" srcOrd="0" destOrd="0" presId="urn:microsoft.com/office/officeart/2005/8/layout/vList2"/>
    <dgm:cxn modelId="{BCBFC056-37A1-4FCA-A445-4BFFD7BDC036}" type="presOf" srcId="{AC73EA6D-E93B-484B-897A-EEB53F2E7833}" destId="{4D40A68C-7977-49D9-AF66-1277B95B9A0E}" srcOrd="0" destOrd="0" presId="urn:microsoft.com/office/officeart/2005/8/layout/vList2"/>
    <dgm:cxn modelId="{04513D24-DFF4-4783-9CDF-E5361577338A}" srcId="{AC73EA6D-E93B-484B-897A-EEB53F2E7833}" destId="{B50D428F-BFE4-427D-8AF6-65A0C4920602}" srcOrd="0" destOrd="0" parTransId="{77219D82-C321-4F7F-88A1-787477951221}" sibTransId="{CD376926-AB06-4FDD-975C-3BEDD5C75358}"/>
    <dgm:cxn modelId="{73899910-A319-4237-AE7E-C1D334EA16FD}" type="presParOf" srcId="{4D40A68C-7977-49D9-AF66-1277B95B9A0E}" destId="{91A3630D-971E-475F-8D5B-B891ED7D0EE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90F368-D1C0-4718-958A-36E7AF590A40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F9703BFC-E23E-44F4-9459-5F7561F2C8AC}">
      <dgm:prSet/>
      <dgm:spPr/>
      <dgm:t>
        <a:bodyPr/>
        <a:lstStyle/>
        <a:p>
          <a:pPr rtl="0"/>
          <a:r>
            <a:rPr lang="cs-CZ" dirty="0" smtClean="0"/>
            <a:t>Výšky se protínají v jednom bodě uvnitř trojúhelníku.</a:t>
          </a:r>
          <a:endParaRPr lang="cs-CZ" dirty="0"/>
        </a:p>
      </dgm:t>
    </dgm:pt>
    <dgm:pt modelId="{079AA8AB-5A98-48F0-8FBE-D52FD8D68308}" type="parTrans" cxnId="{DEE9C0EA-1B5B-403C-8A22-6712939E1F48}">
      <dgm:prSet/>
      <dgm:spPr/>
      <dgm:t>
        <a:bodyPr/>
        <a:lstStyle/>
        <a:p>
          <a:endParaRPr lang="cs-CZ"/>
        </a:p>
      </dgm:t>
    </dgm:pt>
    <dgm:pt modelId="{EA039BC2-572D-4AF6-9502-02AC06A5BA0B}" type="sibTrans" cxnId="{DEE9C0EA-1B5B-403C-8A22-6712939E1F48}">
      <dgm:prSet/>
      <dgm:spPr/>
      <dgm:t>
        <a:bodyPr/>
        <a:lstStyle/>
        <a:p>
          <a:endParaRPr lang="cs-CZ"/>
        </a:p>
      </dgm:t>
    </dgm:pt>
    <dgm:pt modelId="{2749D1E3-7AD8-404F-9A69-DB7F09FA171E}" type="pres">
      <dgm:prSet presAssocID="{9B90F368-D1C0-4718-958A-36E7AF590A4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C4B495-BC45-49B8-9B3E-CD2174E29E14}" type="pres">
      <dgm:prSet presAssocID="{F9703BFC-E23E-44F4-9459-5F7561F2C8AC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E9C0EA-1B5B-403C-8A22-6712939E1F48}" srcId="{9B90F368-D1C0-4718-958A-36E7AF590A40}" destId="{F9703BFC-E23E-44F4-9459-5F7561F2C8AC}" srcOrd="0" destOrd="0" parTransId="{079AA8AB-5A98-48F0-8FBE-D52FD8D68308}" sibTransId="{EA039BC2-572D-4AF6-9502-02AC06A5BA0B}"/>
    <dgm:cxn modelId="{E6714A0E-47F4-47B9-8675-D8035AFD8B19}" type="presOf" srcId="{9B90F368-D1C0-4718-958A-36E7AF590A40}" destId="{2749D1E3-7AD8-404F-9A69-DB7F09FA171E}" srcOrd="0" destOrd="0" presId="urn:microsoft.com/office/officeart/2005/8/layout/vList2"/>
    <dgm:cxn modelId="{C742A976-0410-49C9-B349-6899F731E484}" type="presOf" srcId="{F9703BFC-E23E-44F4-9459-5F7561F2C8AC}" destId="{58C4B495-BC45-49B8-9B3E-CD2174E29E14}" srcOrd="0" destOrd="0" presId="urn:microsoft.com/office/officeart/2005/8/layout/vList2"/>
    <dgm:cxn modelId="{A68E1EAD-62BB-4F56-8E4E-4792E830B74A}" type="presParOf" srcId="{2749D1E3-7AD8-404F-9A69-DB7F09FA171E}" destId="{58C4B495-BC45-49B8-9B3E-CD2174E29E1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5A8DF08-4545-4085-9AC4-6A800287BFE2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3469EED-E53E-459E-AE40-4B692F755857}">
      <dgm:prSet/>
      <dgm:spPr/>
      <dgm:t>
        <a:bodyPr/>
        <a:lstStyle/>
        <a:p>
          <a:pPr rtl="0"/>
          <a:r>
            <a:rPr lang="cs-CZ" smtClean="0"/>
            <a:t>Výšky v pravoúhlém trojúhelníku</a:t>
          </a:r>
          <a:endParaRPr lang="cs-CZ"/>
        </a:p>
      </dgm:t>
    </dgm:pt>
    <dgm:pt modelId="{F9BED6CF-9712-460B-8E8C-906D80764CC7}" type="parTrans" cxnId="{9F65752B-DCB9-4EDF-B0BF-0A91409658FC}">
      <dgm:prSet/>
      <dgm:spPr/>
      <dgm:t>
        <a:bodyPr/>
        <a:lstStyle/>
        <a:p>
          <a:endParaRPr lang="cs-CZ"/>
        </a:p>
      </dgm:t>
    </dgm:pt>
    <dgm:pt modelId="{A4C03E5B-0593-4D92-891C-18A8426013DB}" type="sibTrans" cxnId="{9F65752B-DCB9-4EDF-B0BF-0A91409658FC}">
      <dgm:prSet/>
      <dgm:spPr/>
      <dgm:t>
        <a:bodyPr/>
        <a:lstStyle/>
        <a:p>
          <a:endParaRPr lang="cs-CZ"/>
        </a:p>
      </dgm:t>
    </dgm:pt>
    <dgm:pt modelId="{F2F2B9E9-6FBA-4629-BE88-76020F62FCC3}" type="pres">
      <dgm:prSet presAssocID="{35A8DF08-4545-4085-9AC4-6A800287BFE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A4D2A10-8195-4CEE-87FE-6206ECD751E7}" type="pres">
      <dgm:prSet presAssocID="{83469EED-E53E-459E-AE40-4B692F755857}" presName="parentText" presStyleLbl="node1" presStyleIdx="0" presStyleCnt="1" custScaleY="128477" custLinFactNeighborY="-1214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65752B-DCB9-4EDF-B0BF-0A91409658FC}" srcId="{35A8DF08-4545-4085-9AC4-6A800287BFE2}" destId="{83469EED-E53E-459E-AE40-4B692F755857}" srcOrd="0" destOrd="0" parTransId="{F9BED6CF-9712-460B-8E8C-906D80764CC7}" sibTransId="{A4C03E5B-0593-4D92-891C-18A8426013DB}"/>
    <dgm:cxn modelId="{85AD89E6-E3B6-4D12-AEED-E4C18A8D3CB6}" type="presOf" srcId="{83469EED-E53E-459E-AE40-4B692F755857}" destId="{6A4D2A10-8195-4CEE-87FE-6206ECD751E7}" srcOrd="0" destOrd="0" presId="urn:microsoft.com/office/officeart/2005/8/layout/vList2"/>
    <dgm:cxn modelId="{8BC3ACB4-C91F-4089-B577-82ABB3B8B963}" type="presOf" srcId="{35A8DF08-4545-4085-9AC4-6A800287BFE2}" destId="{F2F2B9E9-6FBA-4629-BE88-76020F62FCC3}" srcOrd="0" destOrd="0" presId="urn:microsoft.com/office/officeart/2005/8/layout/vList2"/>
    <dgm:cxn modelId="{C9AF4588-9754-4C3E-B850-E42D716F8BA5}" type="presParOf" srcId="{F2F2B9E9-6FBA-4629-BE88-76020F62FCC3}" destId="{6A4D2A10-8195-4CEE-87FE-6206ECD751E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40FA44C-B39D-4DA6-8A64-985A17B5E096}" type="doc">
      <dgm:prSet loTypeId="urn:microsoft.com/office/officeart/2005/8/layout/vList2" loCatId="list" qsTypeId="urn:microsoft.com/office/officeart/2005/8/quickstyle/simple3" qsCatId="simple" csTypeId="urn:microsoft.com/office/officeart/2005/8/colors/accent1_5" csCatId="accent1" phldr="1"/>
      <dgm:spPr/>
      <dgm:t>
        <a:bodyPr/>
        <a:lstStyle/>
        <a:p>
          <a:endParaRPr lang="cs-CZ"/>
        </a:p>
      </dgm:t>
    </dgm:pt>
    <dgm:pt modelId="{B212834E-DF51-46F0-9AFC-85E586D61302}">
      <dgm:prSet/>
      <dgm:spPr/>
      <dgm:t>
        <a:bodyPr/>
        <a:lstStyle/>
        <a:p>
          <a:pPr rtl="0"/>
          <a:r>
            <a:rPr lang="cs-CZ" dirty="0" smtClean="0"/>
            <a:t>V pravoúhlém trojúhelníku jsou kolmé strany výškami sobě navzájem.</a:t>
          </a:r>
          <a:endParaRPr lang="cs-CZ" dirty="0"/>
        </a:p>
      </dgm:t>
    </dgm:pt>
    <dgm:pt modelId="{3D41BE26-9802-45CA-AA90-1F940118CB5B}" type="parTrans" cxnId="{23F1A61F-E194-4E75-8B5C-CC2BAE0182B8}">
      <dgm:prSet/>
      <dgm:spPr/>
      <dgm:t>
        <a:bodyPr/>
        <a:lstStyle/>
        <a:p>
          <a:endParaRPr lang="cs-CZ"/>
        </a:p>
      </dgm:t>
    </dgm:pt>
    <dgm:pt modelId="{4C19545D-46C7-405E-A339-A52311079920}" type="sibTrans" cxnId="{23F1A61F-E194-4E75-8B5C-CC2BAE0182B8}">
      <dgm:prSet/>
      <dgm:spPr/>
      <dgm:t>
        <a:bodyPr/>
        <a:lstStyle/>
        <a:p>
          <a:endParaRPr lang="cs-CZ"/>
        </a:p>
      </dgm:t>
    </dgm:pt>
    <dgm:pt modelId="{D8DDAB1E-36A4-4127-9B44-A759D7A73F7B}" type="pres">
      <dgm:prSet presAssocID="{240FA44C-B39D-4DA6-8A64-985A17B5E09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1D9E61F-5369-4E62-ADDB-8BB8E7E3B23F}" type="pres">
      <dgm:prSet presAssocID="{B212834E-DF51-46F0-9AFC-85E586D61302}" presName="parentText" presStyleLbl="node1" presStyleIdx="0" presStyleCnt="1" custScaleY="17295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F1A61F-E194-4E75-8B5C-CC2BAE0182B8}" srcId="{240FA44C-B39D-4DA6-8A64-985A17B5E096}" destId="{B212834E-DF51-46F0-9AFC-85E586D61302}" srcOrd="0" destOrd="0" parTransId="{3D41BE26-9802-45CA-AA90-1F940118CB5B}" sibTransId="{4C19545D-46C7-405E-A339-A52311079920}"/>
    <dgm:cxn modelId="{BD0D1B12-AD02-4437-904B-A38D53BBB5C1}" type="presOf" srcId="{B212834E-DF51-46F0-9AFC-85E586D61302}" destId="{91D9E61F-5369-4E62-ADDB-8BB8E7E3B23F}" srcOrd="0" destOrd="0" presId="urn:microsoft.com/office/officeart/2005/8/layout/vList2"/>
    <dgm:cxn modelId="{007A871A-EF71-4A9D-B647-8C0B88AD702A}" type="presOf" srcId="{240FA44C-B39D-4DA6-8A64-985A17B5E096}" destId="{D8DDAB1E-36A4-4127-9B44-A759D7A73F7B}" srcOrd="0" destOrd="0" presId="urn:microsoft.com/office/officeart/2005/8/layout/vList2"/>
    <dgm:cxn modelId="{5F9B6E81-51E3-441B-897C-D7B2D440E966}" type="presParOf" srcId="{D8DDAB1E-36A4-4127-9B44-A759D7A73F7B}" destId="{91D9E61F-5369-4E62-ADDB-8BB8E7E3B23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C951659-DB53-46FA-A81E-646EFDCFA4BF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BE055342-5F1F-4B6A-9A1C-94F58A2B0B55}">
      <dgm:prSet/>
      <dgm:spPr/>
      <dgm:t>
        <a:bodyPr/>
        <a:lstStyle/>
        <a:p>
          <a:pPr rtl="0"/>
          <a:r>
            <a:rPr lang="cs-CZ" dirty="0" smtClean="0"/>
            <a:t>Výšky se protínají ve vrcholu pravého úhlu.</a:t>
          </a:r>
          <a:endParaRPr lang="cs-CZ" dirty="0"/>
        </a:p>
      </dgm:t>
    </dgm:pt>
    <dgm:pt modelId="{B1955FE9-1765-4AA6-A9EA-ED1652A1CA84}" type="parTrans" cxnId="{C6B621CA-59A3-4F11-B8E9-13DBFC5F202E}">
      <dgm:prSet/>
      <dgm:spPr/>
      <dgm:t>
        <a:bodyPr/>
        <a:lstStyle/>
        <a:p>
          <a:endParaRPr lang="cs-CZ"/>
        </a:p>
      </dgm:t>
    </dgm:pt>
    <dgm:pt modelId="{45B542F5-B652-40F6-9BC9-0A167185E5C4}" type="sibTrans" cxnId="{C6B621CA-59A3-4F11-B8E9-13DBFC5F202E}">
      <dgm:prSet/>
      <dgm:spPr/>
      <dgm:t>
        <a:bodyPr/>
        <a:lstStyle/>
        <a:p>
          <a:endParaRPr lang="cs-CZ"/>
        </a:p>
      </dgm:t>
    </dgm:pt>
    <dgm:pt modelId="{00545C19-D4C2-47DC-A7E7-45298390010F}" type="pres">
      <dgm:prSet presAssocID="{9C951659-DB53-46FA-A81E-646EFDCFA4B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3C1D0EE-B1E9-4131-92DD-B6B3CE5611FE}" type="pres">
      <dgm:prSet presAssocID="{BE055342-5F1F-4B6A-9A1C-94F58A2B0B55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B621CA-59A3-4F11-B8E9-13DBFC5F202E}" srcId="{9C951659-DB53-46FA-A81E-646EFDCFA4BF}" destId="{BE055342-5F1F-4B6A-9A1C-94F58A2B0B55}" srcOrd="0" destOrd="0" parTransId="{B1955FE9-1765-4AA6-A9EA-ED1652A1CA84}" sibTransId="{45B542F5-B652-40F6-9BC9-0A167185E5C4}"/>
    <dgm:cxn modelId="{3F11A091-92DE-48FB-89FC-065AAC80E74F}" type="presOf" srcId="{9C951659-DB53-46FA-A81E-646EFDCFA4BF}" destId="{00545C19-D4C2-47DC-A7E7-45298390010F}" srcOrd="0" destOrd="0" presId="urn:microsoft.com/office/officeart/2005/8/layout/vList2"/>
    <dgm:cxn modelId="{F974E998-7BC3-405D-9054-B611F3ACF9A6}" type="presOf" srcId="{BE055342-5F1F-4B6A-9A1C-94F58A2B0B55}" destId="{03C1D0EE-B1E9-4131-92DD-B6B3CE5611FE}" srcOrd="0" destOrd="0" presId="urn:microsoft.com/office/officeart/2005/8/layout/vList2"/>
    <dgm:cxn modelId="{BDD11941-6032-4D86-89EC-7C95749D569D}" type="presParOf" srcId="{00545C19-D4C2-47DC-A7E7-45298390010F}" destId="{03C1D0EE-B1E9-4131-92DD-B6B3CE5611F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8E7068A-A101-42B3-B513-F10914A754C0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A6413F12-877B-4BDD-9EDF-50C04D7D3A8F}">
      <dgm:prSet/>
      <dgm:spPr/>
      <dgm:t>
        <a:bodyPr/>
        <a:lstStyle/>
        <a:p>
          <a:pPr rtl="0"/>
          <a:r>
            <a:rPr lang="cs-CZ" smtClean="0"/>
            <a:t>Výšky v tupoúhlém trojúhelníku</a:t>
          </a:r>
          <a:endParaRPr lang="cs-CZ"/>
        </a:p>
      </dgm:t>
    </dgm:pt>
    <dgm:pt modelId="{D379B146-C822-40AE-BEDA-383BE6EF078D}" type="parTrans" cxnId="{A0245DD7-5E36-4E99-A690-C06C29607EAC}">
      <dgm:prSet/>
      <dgm:spPr/>
      <dgm:t>
        <a:bodyPr/>
        <a:lstStyle/>
        <a:p>
          <a:endParaRPr lang="cs-CZ"/>
        </a:p>
      </dgm:t>
    </dgm:pt>
    <dgm:pt modelId="{94CA3E8D-765C-42AD-86D8-73C32A45540C}" type="sibTrans" cxnId="{A0245DD7-5E36-4E99-A690-C06C29607EAC}">
      <dgm:prSet/>
      <dgm:spPr/>
      <dgm:t>
        <a:bodyPr/>
        <a:lstStyle/>
        <a:p>
          <a:endParaRPr lang="cs-CZ"/>
        </a:p>
      </dgm:t>
    </dgm:pt>
    <dgm:pt modelId="{41CBF432-1656-4AE3-8143-748C06319D2D}" type="pres">
      <dgm:prSet presAssocID="{08E7068A-A101-42B3-B513-F10914A754C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2C73C6-6815-4975-B77C-B3A6910C35B2}" type="pres">
      <dgm:prSet presAssocID="{A6413F12-877B-4BDD-9EDF-50C04D7D3A8F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245DD7-5E36-4E99-A690-C06C29607EAC}" srcId="{08E7068A-A101-42B3-B513-F10914A754C0}" destId="{A6413F12-877B-4BDD-9EDF-50C04D7D3A8F}" srcOrd="0" destOrd="0" parTransId="{D379B146-C822-40AE-BEDA-383BE6EF078D}" sibTransId="{94CA3E8D-765C-42AD-86D8-73C32A45540C}"/>
    <dgm:cxn modelId="{F81762FF-C4CC-4AA1-A081-69AE732EBDA8}" type="presOf" srcId="{A6413F12-877B-4BDD-9EDF-50C04D7D3A8F}" destId="{512C73C6-6815-4975-B77C-B3A6910C35B2}" srcOrd="0" destOrd="0" presId="urn:microsoft.com/office/officeart/2005/8/layout/vList2"/>
    <dgm:cxn modelId="{2B3EA018-D10E-4FC3-9E13-5DE3A3AEA691}" type="presOf" srcId="{08E7068A-A101-42B3-B513-F10914A754C0}" destId="{41CBF432-1656-4AE3-8143-748C06319D2D}" srcOrd="0" destOrd="0" presId="urn:microsoft.com/office/officeart/2005/8/layout/vList2"/>
    <dgm:cxn modelId="{0C8FDD05-0841-4A70-BD46-BA99F6B61FC4}" type="presParOf" srcId="{41CBF432-1656-4AE3-8143-748C06319D2D}" destId="{512C73C6-6815-4975-B77C-B3A6910C35B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E70A79C-BC6A-4BAF-BA93-6D0730DD8065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9445F084-009D-46CD-BC1B-B8131E61E9A7}">
      <dgm:prSet/>
      <dgm:spPr/>
      <dgm:t>
        <a:bodyPr/>
        <a:lstStyle/>
        <a:p>
          <a:pPr rtl="0"/>
          <a:r>
            <a:rPr lang="cs-CZ" smtClean="0"/>
            <a:t>Výšky se protínají vně trojúhelníku.</a:t>
          </a:r>
          <a:endParaRPr lang="cs-CZ"/>
        </a:p>
      </dgm:t>
    </dgm:pt>
    <dgm:pt modelId="{7D1910F1-2BF0-4116-A094-32ED5DAAA26E}" type="parTrans" cxnId="{BA09BE95-7CFF-4362-8F81-BBF1660CD685}">
      <dgm:prSet/>
      <dgm:spPr/>
      <dgm:t>
        <a:bodyPr/>
        <a:lstStyle/>
        <a:p>
          <a:endParaRPr lang="cs-CZ"/>
        </a:p>
      </dgm:t>
    </dgm:pt>
    <dgm:pt modelId="{5852C7A6-C038-4786-970D-D58BE538D67A}" type="sibTrans" cxnId="{BA09BE95-7CFF-4362-8F81-BBF1660CD685}">
      <dgm:prSet/>
      <dgm:spPr/>
      <dgm:t>
        <a:bodyPr/>
        <a:lstStyle/>
        <a:p>
          <a:endParaRPr lang="cs-CZ"/>
        </a:p>
      </dgm:t>
    </dgm:pt>
    <dgm:pt modelId="{893062AA-0E97-4904-94C5-3796F78A80E8}" type="pres">
      <dgm:prSet presAssocID="{EE70A79C-BC6A-4BAF-BA93-6D0730DD806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E54A7D7-E717-476B-B877-D1102B7FAE1D}" type="pres">
      <dgm:prSet presAssocID="{9445F084-009D-46CD-BC1B-B8131E61E9A7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09BE95-7CFF-4362-8F81-BBF1660CD685}" srcId="{EE70A79C-BC6A-4BAF-BA93-6D0730DD8065}" destId="{9445F084-009D-46CD-BC1B-B8131E61E9A7}" srcOrd="0" destOrd="0" parTransId="{7D1910F1-2BF0-4116-A094-32ED5DAAA26E}" sibTransId="{5852C7A6-C038-4786-970D-D58BE538D67A}"/>
    <dgm:cxn modelId="{799A3D1D-C94C-4D64-8664-920FE39E27EB}" type="presOf" srcId="{9445F084-009D-46CD-BC1B-B8131E61E9A7}" destId="{CE54A7D7-E717-476B-B877-D1102B7FAE1D}" srcOrd="0" destOrd="0" presId="urn:microsoft.com/office/officeart/2005/8/layout/vList2"/>
    <dgm:cxn modelId="{5215A119-1F80-4CB7-879A-8A638A79C53C}" type="presOf" srcId="{EE70A79C-BC6A-4BAF-BA93-6D0730DD8065}" destId="{893062AA-0E97-4904-94C5-3796F78A80E8}" srcOrd="0" destOrd="0" presId="urn:microsoft.com/office/officeart/2005/8/layout/vList2"/>
    <dgm:cxn modelId="{76DF0C24-8BF9-492B-9411-EF6B0CB22682}" type="presParOf" srcId="{893062AA-0E97-4904-94C5-3796F78A80E8}" destId="{CE54A7D7-E717-476B-B877-D1102B7FAE1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13597D0-726C-457D-97F6-A33F250D321F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C8BF50CC-0993-452E-B13D-09003ED7FA3D}">
      <dgm:prSet/>
      <dgm:spPr/>
      <dgm:t>
        <a:bodyPr/>
        <a:lstStyle/>
        <a:p>
          <a:pPr rtl="0"/>
          <a:r>
            <a:rPr lang="cs-CZ" smtClean="0"/>
            <a:t>Musíme prodloužit strany.</a:t>
          </a:r>
          <a:endParaRPr lang="cs-CZ"/>
        </a:p>
      </dgm:t>
    </dgm:pt>
    <dgm:pt modelId="{8B2EE469-FE46-44FA-A887-1DC01FA638D4}" type="parTrans" cxnId="{498ADF19-4CD2-442C-BEF7-A3EB8659E4CB}">
      <dgm:prSet/>
      <dgm:spPr/>
      <dgm:t>
        <a:bodyPr/>
        <a:lstStyle/>
        <a:p>
          <a:endParaRPr lang="cs-CZ"/>
        </a:p>
      </dgm:t>
    </dgm:pt>
    <dgm:pt modelId="{8FD75DE0-96ED-490E-9802-7DF10E36FD48}" type="sibTrans" cxnId="{498ADF19-4CD2-442C-BEF7-A3EB8659E4CB}">
      <dgm:prSet/>
      <dgm:spPr/>
      <dgm:t>
        <a:bodyPr/>
        <a:lstStyle/>
        <a:p>
          <a:endParaRPr lang="cs-CZ"/>
        </a:p>
      </dgm:t>
    </dgm:pt>
    <dgm:pt modelId="{1E634615-44D4-436A-8D11-0F9AA8DF8478}" type="pres">
      <dgm:prSet presAssocID="{213597D0-726C-457D-97F6-A33F250D321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C84905-4314-405C-9684-C3520A09BC0D}" type="pres">
      <dgm:prSet presAssocID="{C8BF50CC-0993-452E-B13D-09003ED7FA3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3DD1E5-2DEA-4B18-8EB4-5CA692E6FDF6}" type="presOf" srcId="{C8BF50CC-0993-452E-B13D-09003ED7FA3D}" destId="{D8C84905-4314-405C-9684-C3520A09BC0D}" srcOrd="0" destOrd="0" presId="urn:microsoft.com/office/officeart/2005/8/layout/vList2"/>
    <dgm:cxn modelId="{498ADF19-4CD2-442C-BEF7-A3EB8659E4CB}" srcId="{213597D0-726C-457D-97F6-A33F250D321F}" destId="{C8BF50CC-0993-452E-B13D-09003ED7FA3D}" srcOrd="0" destOrd="0" parTransId="{8B2EE469-FE46-44FA-A887-1DC01FA638D4}" sibTransId="{8FD75DE0-96ED-490E-9802-7DF10E36FD48}"/>
    <dgm:cxn modelId="{85E94369-0712-4C1E-967A-B5159F1DF389}" type="presOf" srcId="{213597D0-726C-457D-97F6-A33F250D321F}" destId="{1E634615-44D4-436A-8D11-0F9AA8DF8478}" srcOrd="0" destOrd="0" presId="urn:microsoft.com/office/officeart/2005/8/layout/vList2"/>
    <dgm:cxn modelId="{FFB079E2-45AA-481D-BA85-AF38EF0EBF7A}" type="presParOf" srcId="{1E634615-44D4-436A-8D11-0F9AA8DF8478}" destId="{D8C84905-4314-405C-9684-C3520A09BC0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0DF41E4-9629-416E-8569-4ED8B1E74955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658ACC5A-E7CE-4BDB-A85C-EBC62DC4137D}">
      <dgm:prSet/>
      <dgm:spPr/>
      <dgm:t>
        <a:bodyPr/>
        <a:lstStyle/>
        <a:p>
          <a:pPr rtl="0"/>
          <a:r>
            <a:rPr lang="cs-CZ" smtClean="0"/>
            <a:t>Speciální případy:</a:t>
          </a:r>
          <a:endParaRPr lang="cs-CZ"/>
        </a:p>
      </dgm:t>
    </dgm:pt>
    <dgm:pt modelId="{FB108DA0-32D6-4706-85D3-EC3F320B1BD5}" type="parTrans" cxnId="{01FB911C-15CA-40EF-909A-A0A3D38FE1EA}">
      <dgm:prSet/>
      <dgm:spPr/>
      <dgm:t>
        <a:bodyPr/>
        <a:lstStyle/>
        <a:p>
          <a:endParaRPr lang="cs-CZ"/>
        </a:p>
      </dgm:t>
    </dgm:pt>
    <dgm:pt modelId="{DA165F07-970B-4DDD-9B71-557FAB6F8956}" type="sibTrans" cxnId="{01FB911C-15CA-40EF-909A-A0A3D38FE1EA}">
      <dgm:prSet/>
      <dgm:spPr/>
      <dgm:t>
        <a:bodyPr/>
        <a:lstStyle/>
        <a:p>
          <a:endParaRPr lang="cs-CZ"/>
        </a:p>
      </dgm:t>
    </dgm:pt>
    <dgm:pt modelId="{B516B812-9622-402B-A83C-60CF1E8C2372}">
      <dgm:prSet/>
      <dgm:spPr/>
      <dgm:t>
        <a:bodyPr/>
        <a:lstStyle/>
        <a:p>
          <a:pPr rtl="0"/>
          <a:r>
            <a:rPr lang="cs-CZ" dirty="0" smtClean="0"/>
            <a:t>rovnoramenný trojúhelník</a:t>
          </a:r>
          <a:endParaRPr lang="cs-CZ" dirty="0"/>
        </a:p>
      </dgm:t>
    </dgm:pt>
    <dgm:pt modelId="{130BCE36-1DDF-4C1F-9564-713628231BB5}" type="parTrans" cxnId="{4412E8BE-8331-491A-BF4C-BB90200E6078}">
      <dgm:prSet/>
      <dgm:spPr/>
      <dgm:t>
        <a:bodyPr/>
        <a:lstStyle/>
        <a:p>
          <a:endParaRPr lang="cs-CZ"/>
        </a:p>
      </dgm:t>
    </dgm:pt>
    <dgm:pt modelId="{9DB97118-9CA3-4E03-A1BE-149800218C6D}" type="sibTrans" cxnId="{4412E8BE-8331-491A-BF4C-BB90200E6078}">
      <dgm:prSet/>
      <dgm:spPr/>
      <dgm:t>
        <a:bodyPr/>
        <a:lstStyle/>
        <a:p>
          <a:endParaRPr lang="cs-CZ"/>
        </a:p>
      </dgm:t>
    </dgm:pt>
    <dgm:pt modelId="{FEFD960F-CB8A-404D-B288-F45905C13303}" type="pres">
      <dgm:prSet presAssocID="{60DF41E4-9629-416E-8569-4ED8B1E749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4FB2E65-DC3B-4AFA-99DB-5A4E3F22D221}" type="pres">
      <dgm:prSet presAssocID="{658ACC5A-E7CE-4BDB-A85C-EBC62DC4137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51C064-4E3F-4221-9419-2FDAE6F44B99}" type="pres">
      <dgm:prSet presAssocID="{658ACC5A-E7CE-4BDB-A85C-EBC62DC4137D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900A38-8276-4856-BB70-B965418E6B26}" type="presOf" srcId="{60DF41E4-9629-416E-8569-4ED8B1E74955}" destId="{FEFD960F-CB8A-404D-B288-F45905C13303}" srcOrd="0" destOrd="0" presId="urn:microsoft.com/office/officeart/2005/8/layout/vList2"/>
    <dgm:cxn modelId="{1A9C84AD-58BE-433E-9E2B-940A694F580F}" type="presOf" srcId="{658ACC5A-E7CE-4BDB-A85C-EBC62DC4137D}" destId="{24FB2E65-DC3B-4AFA-99DB-5A4E3F22D221}" srcOrd="0" destOrd="0" presId="urn:microsoft.com/office/officeart/2005/8/layout/vList2"/>
    <dgm:cxn modelId="{4412E8BE-8331-491A-BF4C-BB90200E6078}" srcId="{658ACC5A-E7CE-4BDB-A85C-EBC62DC4137D}" destId="{B516B812-9622-402B-A83C-60CF1E8C2372}" srcOrd="0" destOrd="0" parTransId="{130BCE36-1DDF-4C1F-9564-713628231BB5}" sibTransId="{9DB97118-9CA3-4E03-A1BE-149800218C6D}"/>
    <dgm:cxn modelId="{01FB911C-15CA-40EF-909A-A0A3D38FE1EA}" srcId="{60DF41E4-9629-416E-8569-4ED8B1E74955}" destId="{658ACC5A-E7CE-4BDB-A85C-EBC62DC4137D}" srcOrd="0" destOrd="0" parTransId="{FB108DA0-32D6-4706-85D3-EC3F320B1BD5}" sibTransId="{DA165F07-970B-4DDD-9B71-557FAB6F8956}"/>
    <dgm:cxn modelId="{F4A0EA4A-DBAC-472E-B79B-D66F5972ECD4}" type="presOf" srcId="{B516B812-9622-402B-A83C-60CF1E8C2372}" destId="{B751C064-4E3F-4221-9419-2FDAE6F44B99}" srcOrd="0" destOrd="0" presId="urn:microsoft.com/office/officeart/2005/8/layout/vList2"/>
    <dgm:cxn modelId="{90D5A5CB-7068-44BC-B7C2-F17A28F639C2}" type="presParOf" srcId="{FEFD960F-CB8A-404D-B288-F45905C13303}" destId="{24FB2E65-DC3B-4AFA-99DB-5A4E3F22D221}" srcOrd="0" destOrd="0" presId="urn:microsoft.com/office/officeart/2005/8/layout/vList2"/>
    <dgm:cxn modelId="{46A2727A-3BC8-44EA-A2C4-62B91417BF5C}" type="presParOf" srcId="{FEFD960F-CB8A-404D-B288-F45905C13303}" destId="{B751C064-4E3F-4221-9419-2FDAE6F44B9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C098F83-588E-4580-9946-FA6EBD0C31A7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BBA9151-7088-48C7-A8CF-D344D948D15C}">
      <dgm:prSet/>
      <dgm:spPr/>
      <dgm:t>
        <a:bodyPr/>
        <a:lstStyle/>
        <a:p>
          <a:pPr rtl="0"/>
          <a:r>
            <a:rPr lang="cs-CZ" dirty="0" smtClean="0"/>
            <a:t>Výška dopadá do středu strany – </a:t>
          </a:r>
          <a:endParaRPr lang="cs-CZ" dirty="0"/>
        </a:p>
      </dgm:t>
    </dgm:pt>
    <dgm:pt modelId="{90EE7E6D-8E2C-411E-B2D0-7EFEC797CA76}" type="parTrans" cxnId="{80689F35-7EF1-4952-BAC5-A5C027531099}">
      <dgm:prSet/>
      <dgm:spPr/>
      <dgm:t>
        <a:bodyPr/>
        <a:lstStyle/>
        <a:p>
          <a:endParaRPr lang="cs-CZ"/>
        </a:p>
      </dgm:t>
    </dgm:pt>
    <dgm:pt modelId="{377A7308-E4E0-4621-95E3-6A3316F2B263}" type="sibTrans" cxnId="{80689F35-7EF1-4952-BAC5-A5C027531099}">
      <dgm:prSet/>
      <dgm:spPr/>
      <dgm:t>
        <a:bodyPr/>
        <a:lstStyle/>
        <a:p>
          <a:endParaRPr lang="cs-CZ"/>
        </a:p>
      </dgm:t>
    </dgm:pt>
    <dgm:pt modelId="{BFB90080-82B4-4429-9D67-94F7F469FFE3}">
      <dgm:prSet/>
      <dgm:spPr/>
      <dgm:t>
        <a:bodyPr/>
        <a:lstStyle/>
        <a:p>
          <a:pPr rtl="0"/>
          <a:r>
            <a:rPr lang="cs-CZ" smtClean="0"/>
            <a:t>splývá s těžnicí</a:t>
          </a:r>
          <a:endParaRPr lang="cs-CZ"/>
        </a:p>
      </dgm:t>
    </dgm:pt>
    <dgm:pt modelId="{22EF23B4-AF5A-47B9-8FA3-0D64476F5201}" type="parTrans" cxnId="{DC4B939D-44B4-4A58-970C-954FC30B9DC7}">
      <dgm:prSet/>
      <dgm:spPr/>
      <dgm:t>
        <a:bodyPr/>
        <a:lstStyle/>
        <a:p>
          <a:endParaRPr lang="cs-CZ"/>
        </a:p>
      </dgm:t>
    </dgm:pt>
    <dgm:pt modelId="{3C3EFB16-E5F2-4D27-B6F6-12251D45C070}" type="sibTrans" cxnId="{DC4B939D-44B4-4A58-970C-954FC30B9DC7}">
      <dgm:prSet/>
      <dgm:spPr/>
      <dgm:t>
        <a:bodyPr/>
        <a:lstStyle/>
        <a:p>
          <a:endParaRPr lang="cs-CZ"/>
        </a:p>
      </dgm:t>
    </dgm:pt>
    <dgm:pt modelId="{08A37469-A530-4568-9A7D-2CF4D97747FD}" type="pres">
      <dgm:prSet presAssocID="{EC098F83-588E-4580-9946-FA6EBD0C31A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A9DA8D-D580-4BE2-A86E-25B63E9C5FA9}" type="pres">
      <dgm:prSet presAssocID="{FBBA9151-7088-48C7-A8CF-D344D948D15C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8B04B9-115C-48B0-9CFF-2A26B71DA47D}" type="pres">
      <dgm:prSet presAssocID="{377A7308-E4E0-4621-95E3-6A3316F2B263}" presName="spacer" presStyleCnt="0"/>
      <dgm:spPr/>
    </dgm:pt>
    <dgm:pt modelId="{13DA140A-2C44-41BB-917B-3C11939FA62D}" type="pres">
      <dgm:prSet presAssocID="{BFB90080-82B4-4429-9D67-94F7F469FFE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C4B939D-44B4-4A58-970C-954FC30B9DC7}" srcId="{EC098F83-588E-4580-9946-FA6EBD0C31A7}" destId="{BFB90080-82B4-4429-9D67-94F7F469FFE3}" srcOrd="1" destOrd="0" parTransId="{22EF23B4-AF5A-47B9-8FA3-0D64476F5201}" sibTransId="{3C3EFB16-E5F2-4D27-B6F6-12251D45C070}"/>
    <dgm:cxn modelId="{80689F35-7EF1-4952-BAC5-A5C027531099}" srcId="{EC098F83-588E-4580-9946-FA6EBD0C31A7}" destId="{FBBA9151-7088-48C7-A8CF-D344D948D15C}" srcOrd="0" destOrd="0" parTransId="{90EE7E6D-8E2C-411E-B2D0-7EFEC797CA76}" sibTransId="{377A7308-E4E0-4621-95E3-6A3316F2B263}"/>
    <dgm:cxn modelId="{A141A2C7-717F-4B02-9332-99E58FA3597B}" type="presOf" srcId="{EC098F83-588E-4580-9946-FA6EBD0C31A7}" destId="{08A37469-A530-4568-9A7D-2CF4D97747FD}" srcOrd="0" destOrd="0" presId="urn:microsoft.com/office/officeart/2005/8/layout/vList2"/>
    <dgm:cxn modelId="{C250F1F7-DAD8-4C22-8EBF-2953C03AB278}" type="presOf" srcId="{BFB90080-82B4-4429-9D67-94F7F469FFE3}" destId="{13DA140A-2C44-41BB-917B-3C11939FA62D}" srcOrd="0" destOrd="0" presId="urn:microsoft.com/office/officeart/2005/8/layout/vList2"/>
    <dgm:cxn modelId="{C84748C2-3622-469E-A9B2-528BABEA2DCA}" type="presOf" srcId="{FBBA9151-7088-48C7-A8CF-D344D948D15C}" destId="{2EA9DA8D-D580-4BE2-A86E-25B63E9C5FA9}" srcOrd="0" destOrd="0" presId="urn:microsoft.com/office/officeart/2005/8/layout/vList2"/>
    <dgm:cxn modelId="{2CE6492A-EBD8-4459-BDFB-B7EC75704A4D}" type="presParOf" srcId="{08A37469-A530-4568-9A7D-2CF4D97747FD}" destId="{2EA9DA8D-D580-4BE2-A86E-25B63E9C5FA9}" srcOrd="0" destOrd="0" presId="urn:microsoft.com/office/officeart/2005/8/layout/vList2"/>
    <dgm:cxn modelId="{2324B41F-570D-46F7-9325-FE7047465F9D}" type="presParOf" srcId="{08A37469-A530-4568-9A7D-2CF4D97747FD}" destId="{0A8B04B9-115C-48B0-9CFF-2A26B71DA47D}" srcOrd="1" destOrd="0" presId="urn:microsoft.com/office/officeart/2005/8/layout/vList2"/>
    <dgm:cxn modelId="{7C097B1C-1D20-46AC-9577-032682C52BED}" type="presParOf" srcId="{08A37469-A530-4568-9A7D-2CF4D97747FD}" destId="{13DA140A-2C44-41BB-917B-3C11939FA62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9F32D0C-BEFE-4D7F-ACB6-BF64D29B6D83}" type="doc">
      <dgm:prSet loTypeId="urn:microsoft.com/office/officeart/2005/8/layout/vList2" loCatId="list" qsTypeId="urn:microsoft.com/office/officeart/2005/8/quickstyle/simple1" qsCatId="simple" csTypeId="urn:microsoft.com/office/officeart/2005/8/colors/accent0_1" csCatId="mainScheme"/>
      <dgm:spPr/>
      <dgm:t>
        <a:bodyPr/>
        <a:lstStyle/>
        <a:p>
          <a:endParaRPr lang="cs-CZ"/>
        </a:p>
      </dgm:t>
    </dgm:pt>
    <dgm:pt modelId="{A6BE12CC-DB51-4547-87B2-ED20F9C6A128}">
      <dgm:prSet/>
      <dgm:spPr/>
      <dgm:t>
        <a:bodyPr/>
        <a:lstStyle/>
        <a:p>
          <a:pPr rtl="0"/>
          <a:r>
            <a:rPr lang="cs-CZ" smtClean="0"/>
            <a:t>Speciální případy:</a:t>
          </a:r>
          <a:endParaRPr lang="cs-CZ"/>
        </a:p>
      </dgm:t>
    </dgm:pt>
    <dgm:pt modelId="{5BADC53B-AB00-4C56-BF82-D84565FDD0DE}" type="parTrans" cxnId="{922E6708-BFCD-4E50-9AE8-41EA43821C55}">
      <dgm:prSet/>
      <dgm:spPr/>
      <dgm:t>
        <a:bodyPr/>
        <a:lstStyle/>
        <a:p>
          <a:endParaRPr lang="cs-CZ"/>
        </a:p>
      </dgm:t>
    </dgm:pt>
    <dgm:pt modelId="{E2099A4C-8556-49CD-AA75-C70140ECB2B5}" type="sibTrans" cxnId="{922E6708-BFCD-4E50-9AE8-41EA43821C55}">
      <dgm:prSet/>
      <dgm:spPr/>
      <dgm:t>
        <a:bodyPr/>
        <a:lstStyle/>
        <a:p>
          <a:endParaRPr lang="cs-CZ"/>
        </a:p>
      </dgm:t>
    </dgm:pt>
    <dgm:pt modelId="{5B224C78-59C1-45B2-9FF8-3E7705A8EC0B}">
      <dgm:prSet/>
      <dgm:spPr/>
      <dgm:t>
        <a:bodyPr/>
        <a:lstStyle/>
        <a:p>
          <a:pPr rtl="0"/>
          <a:r>
            <a:rPr lang="cs-CZ" smtClean="0"/>
            <a:t>rovnostranný trojúhelník</a:t>
          </a:r>
          <a:endParaRPr lang="cs-CZ"/>
        </a:p>
      </dgm:t>
    </dgm:pt>
    <dgm:pt modelId="{24A97B23-B89B-49DA-B4C6-3EEC4706B2D2}" type="parTrans" cxnId="{2040D6B2-C900-43A6-941D-C28758F552AB}">
      <dgm:prSet/>
      <dgm:spPr/>
      <dgm:t>
        <a:bodyPr/>
        <a:lstStyle/>
        <a:p>
          <a:endParaRPr lang="cs-CZ"/>
        </a:p>
      </dgm:t>
    </dgm:pt>
    <dgm:pt modelId="{CDBC1EC6-6925-4A1B-9FC4-4147B674E30A}" type="sibTrans" cxnId="{2040D6B2-C900-43A6-941D-C28758F552AB}">
      <dgm:prSet/>
      <dgm:spPr/>
      <dgm:t>
        <a:bodyPr/>
        <a:lstStyle/>
        <a:p>
          <a:endParaRPr lang="cs-CZ"/>
        </a:p>
      </dgm:t>
    </dgm:pt>
    <dgm:pt modelId="{AC398ECD-8B91-4B3F-B8BA-74AD5FEA3A11}" type="pres">
      <dgm:prSet presAssocID="{09F32D0C-BEFE-4D7F-ACB6-BF64D29B6D8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183B886-5E1B-4C52-98DB-E6DB25E492C8}" type="pres">
      <dgm:prSet presAssocID="{A6BE12CC-DB51-4547-87B2-ED20F9C6A12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1F41F-8E4E-4260-B9B2-1B0ECF90D894}" type="pres">
      <dgm:prSet presAssocID="{A6BE12CC-DB51-4547-87B2-ED20F9C6A128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2E6708-BFCD-4E50-9AE8-41EA43821C55}" srcId="{09F32D0C-BEFE-4D7F-ACB6-BF64D29B6D83}" destId="{A6BE12CC-DB51-4547-87B2-ED20F9C6A128}" srcOrd="0" destOrd="0" parTransId="{5BADC53B-AB00-4C56-BF82-D84565FDD0DE}" sibTransId="{E2099A4C-8556-49CD-AA75-C70140ECB2B5}"/>
    <dgm:cxn modelId="{16176265-2D2F-47D8-A0DB-203B3F65DE58}" type="presOf" srcId="{A6BE12CC-DB51-4547-87B2-ED20F9C6A128}" destId="{3183B886-5E1B-4C52-98DB-E6DB25E492C8}" srcOrd="0" destOrd="0" presId="urn:microsoft.com/office/officeart/2005/8/layout/vList2"/>
    <dgm:cxn modelId="{C9873329-B00C-411A-89AF-AD672C91EFF1}" type="presOf" srcId="{09F32D0C-BEFE-4D7F-ACB6-BF64D29B6D83}" destId="{AC398ECD-8B91-4B3F-B8BA-74AD5FEA3A11}" srcOrd="0" destOrd="0" presId="urn:microsoft.com/office/officeart/2005/8/layout/vList2"/>
    <dgm:cxn modelId="{2040D6B2-C900-43A6-941D-C28758F552AB}" srcId="{A6BE12CC-DB51-4547-87B2-ED20F9C6A128}" destId="{5B224C78-59C1-45B2-9FF8-3E7705A8EC0B}" srcOrd="0" destOrd="0" parTransId="{24A97B23-B89B-49DA-B4C6-3EEC4706B2D2}" sibTransId="{CDBC1EC6-6925-4A1B-9FC4-4147B674E30A}"/>
    <dgm:cxn modelId="{BB5C1F0D-CA6A-4A3B-989C-63C14C6C1E37}" type="presOf" srcId="{5B224C78-59C1-45B2-9FF8-3E7705A8EC0B}" destId="{8E31F41F-8E4E-4260-B9B2-1B0ECF90D894}" srcOrd="0" destOrd="0" presId="urn:microsoft.com/office/officeart/2005/8/layout/vList2"/>
    <dgm:cxn modelId="{3C9DC2E6-9986-4C33-80F9-658178877DD0}" type="presParOf" srcId="{AC398ECD-8B91-4B3F-B8BA-74AD5FEA3A11}" destId="{3183B886-5E1B-4C52-98DB-E6DB25E492C8}" srcOrd="0" destOrd="0" presId="urn:microsoft.com/office/officeart/2005/8/layout/vList2"/>
    <dgm:cxn modelId="{7686D0CB-9710-48AB-A423-283B7BBB64C2}" type="presParOf" srcId="{AC398ECD-8B91-4B3F-B8BA-74AD5FEA3A11}" destId="{8E31F41F-8E4E-4260-B9B2-1B0ECF90D894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81202B40-C791-4041-A69B-C1E285814962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45D45602-2FAC-4AF3-B251-A4792160D98F}">
      <dgm:prSet/>
      <dgm:spPr/>
      <dgm:t>
        <a:bodyPr/>
        <a:lstStyle/>
        <a:p>
          <a:pPr rtl="0"/>
          <a:r>
            <a:rPr lang="cs-CZ" dirty="0" smtClean="0"/>
            <a:t>Všechny výšky splývají s těžnicí.</a:t>
          </a:r>
          <a:endParaRPr lang="cs-CZ" dirty="0"/>
        </a:p>
      </dgm:t>
    </dgm:pt>
    <dgm:pt modelId="{295D8702-EEF8-4B2A-90B0-2FE388DBC11B}" type="parTrans" cxnId="{7DA7F939-30E6-4F98-804F-59CE9FFCFF36}">
      <dgm:prSet/>
      <dgm:spPr/>
      <dgm:t>
        <a:bodyPr/>
        <a:lstStyle/>
        <a:p>
          <a:endParaRPr lang="cs-CZ"/>
        </a:p>
      </dgm:t>
    </dgm:pt>
    <dgm:pt modelId="{DB367F3B-B1FC-4BCA-A7F3-0329C7E25668}" type="sibTrans" cxnId="{7DA7F939-30E6-4F98-804F-59CE9FFCFF36}">
      <dgm:prSet/>
      <dgm:spPr/>
      <dgm:t>
        <a:bodyPr/>
        <a:lstStyle/>
        <a:p>
          <a:endParaRPr lang="cs-CZ"/>
        </a:p>
      </dgm:t>
    </dgm:pt>
    <dgm:pt modelId="{2F334FA5-D0AB-4D2B-B531-01FCC36DEB61}" type="pres">
      <dgm:prSet presAssocID="{81202B40-C791-4041-A69B-C1E28581496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D1BAD84-22C7-46FF-B613-270B7890DE11}" type="pres">
      <dgm:prSet presAssocID="{45D45602-2FAC-4AF3-B251-A4792160D98F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A7F939-30E6-4F98-804F-59CE9FFCFF36}" srcId="{81202B40-C791-4041-A69B-C1E285814962}" destId="{45D45602-2FAC-4AF3-B251-A4792160D98F}" srcOrd="0" destOrd="0" parTransId="{295D8702-EEF8-4B2A-90B0-2FE388DBC11B}" sibTransId="{DB367F3B-B1FC-4BCA-A7F3-0329C7E25668}"/>
    <dgm:cxn modelId="{AF1A1402-2109-4EEF-9018-2BE1917D94A2}" type="presOf" srcId="{45D45602-2FAC-4AF3-B251-A4792160D98F}" destId="{6D1BAD84-22C7-46FF-B613-270B7890DE11}" srcOrd="0" destOrd="0" presId="urn:microsoft.com/office/officeart/2005/8/layout/vList2"/>
    <dgm:cxn modelId="{8D1D0A9D-BD0A-45E0-8081-9C873CB25651}" type="presOf" srcId="{81202B40-C791-4041-A69B-C1E285814962}" destId="{2F334FA5-D0AB-4D2B-B531-01FCC36DEB61}" srcOrd="0" destOrd="0" presId="urn:microsoft.com/office/officeart/2005/8/layout/vList2"/>
    <dgm:cxn modelId="{227BC6F0-0541-45F3-927A-34E1A2F62AFB}" type="presParOf" srcId="{2F334FA5-D0AB-4D2B-B531-01FCC36DEB61}" destId="{6D1BAD84-22C7-46FF-B613-270B7890DE1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CAD6D5-2F9C-4336-A29E-438B44B6C582}">
      <dsp:nvSpPr>
        <dsp:cNvPr id="0" name=""/>
        <dsp:cNvSpPr/>
      </dsp:nvSpPr>
      <dsp:spPr>
        <a:xfrm>
          <a:off x="0" y="0"/>
          <a:ext cx="3672408" cy="7915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1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smtClean="0"/>
            <a:t>Výška trojúhelníku</a:t>
          </a:r>
          <a:endParaRPr lang="cs-CZ" sz="3300" kern="1200"/>
        </a:p>
      </dsp:txBody>
      <dsp:txXfrm>
        <a:off x="38638" y="38638"/>
        <a:ext cx="3595132" cy="7142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699FA1-18B5-4551-B9E2-2061CE1C2FF7}">
      <dsp:nvSpPr>
        <dsp:cNvPr id="0" name=""/>
        <dsp:cNvSpPr/>
      </dsp:nvSpPr>
      <dsp:spPr>
        <a:xfrm>
          <a:off x="0" y="47232"/>
          <a:ext cx="8928992" cy="697623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5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5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Výška je kolmice z vrcholu trojúhelníku na protější stranu.</a:t>
          </a:r>
          <a:endParaRPr lang="cs-CZ" sz="2800" kern="1200" dirty="0"/>
        </a:p>
      </dsp:txBody>
      <dsp:txXfrm>
        <a:off x="34055" y="81287"/>
        <a:ext cx="8860882" cy="6295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217D8-EDA5-4AF7-AE7E-B2B6EB37415F}">
      <dsp:nvSpPr>
        <dsp:cNvPr id="0" name=""/>
        <dsp:cNvSpPr/>
      </dsp:nvSpPr>
      <dsp:spPr>
        <a:xfrm>
          <a:off x="0" y="103338"/>
          <a:ext cx="8928992" cy="7195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2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2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Určuje nejkratší vzdálenost vrcholu od protější strany</a:t>
          </a:r>
          <a:endParaRPr lang="cs-CZ" sz="3000" kern="1200" dirty="0"/>
        </a:p>
      </dsp:txBody>
      <dsp:txXfrm>
        <a:off x="35125" y="138463"/>
        <a:ext cx="8858742" cy="6492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A3630D-971E-475F-8D5B-B891ED7D0EE1}">
      <dsp:nvSpPr>
        <dsp:cNvPr id="0" name=""/>
        <dsp:cNvSpPr/>
      </dsp:nvSpPr>
      <dsp:spPr>
        <a:xfrm>
          <a:off x="0" y="2877"/>
          <a:ext cx="7488832" cy="10215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5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5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l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Výšky v ostroúhlém trojúhelníku</a:t>
          </a:r>
          <a:endParaRPr lang="cs-CZ" sz="4100" kern="1200" dirty="0"/>
        </a:p>
      </dsp:txBody>
      <dsp:txXfrm>
        <a:off x="49866" y="52743"/>
        <a:ext cx="7389100" cy="9217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C4B495-BC45-49B8-9B3E-CD2174E29E14}">
      <dsp:nvSpPr>
        <dsp:cNvPr id="0" name=""/>
        <dsp:cNvSpPr/>
      </dsp:nvSpPr>
      <dsp:spPr>
        <a:xfrm>
          <a:off x="0" y="96257"/>
          <a:ext cx="8352928" cy="6715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2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2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Výšky se protínají v jednom bodě uvnitř trojúhelníku.</a:t>
          </a:r>
          <a:endParaRPr lang="cs-CZ" sz="2800" kern="1200" dirty="0"/>
        </a:p>
      </dsp:txBody>
      <dsp:txXfrm>
        <a:off x="32784" y="129041"/>
        <a:ext cx="8287360" cy="6060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4D2A10-8195-4CEE-87FE-6206ECD751E7}">
      <dsp:nvSpPr>
        <dsp:cNvPr id="0" name=""/>
        <dsp:cNvSpPr/>
      </dsp:nvSpPr>
      <dsp:spPr>
        <a:xfrm>
          <a:off x="0" y="0"/>
          <a:ext cx="5760640" cy="92445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1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Výšky v pravoúhlém trojúhelníku</a:t>
          </a:r>
          <a:endParaRPr lang="cs-CZ" sz="3000" kern="1200"/>
        </a:p>
      </dsp:txBody>
      <dsp:txXfrm>
        <a:off x="45128" y="45128"/>
        <a:ext cx="5670384" cy="8342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D9E61F-5369-4E62-ADDB-8BB8E7E3B23F}">
      <dsp:nvSpPr>
        <dsp:cNvPr id="0" name=""/>
        <dsp:cNvSpPr/>
      </dsp:nvSpPr>
      <dsp:spPr>
        <a:xfrm>
          <a:off x="0" y="1"/>
          <a:ext cx="8784976" cy="954103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tint val="45000"/>
                <a:satMod val="300000"/>
              </a:schemeClr>
            </a:gs>
            <a:gs pos="35000">
              <a:schemeClr val="accent1">
                <a:alpha val="90000"/>
                <a:hueOff val="0"/>
                <a:satOff val="0"/>
                <a:lumOff val="0"/>
                <a:alphaOff val="0"/>
                <a:tint val="45000"/>
                <a:satMod val="300000"/>
              </a:schemeClr>
            </a:gs>
            <a:gs pos="69000">
              <a:schemeClr val="accent1">
                <a:alpha val="90000"/>
                <a:hueOff val="0"/>
                <a:satOff val="0"/>
                <a:lumOff val="0"/>
                <a:alphaOff val="0"/>
                <a:tint val="45000"/>
                <a:satMod val="35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 pravoúhlém trojúhelníku jsou kolmé strany výškami sobě navzájem.</a:t>
          </a:r>
          <a:endParaRPr lang="cs-CZ" sz="2300" kern="1200" dirty="0"/>
        </a:p>
      </dsp:txBody>
      <dsp:txXfrm>
        <a:off x="46575" y="46576"/>
        <a:ext cx="8691826" cy="86095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C1D0EE-B1E9-4131-92DD-B6B3CE5611FE}">
      <dsp:nvSpPr>
        <dsp:cNvPr id="0" name=""/>
        <dsp:cNvSpPr/>
      </dsp:nvSpPr>
      <dsp:spPr>
        <a:xfrm>
          <a:off x="0" y="19583"/>
          <a:ext cx="4464496" cy="9149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5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5000"/>
                <a:satMod val="300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tint val="45000"/>
                <a:satMod val="3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Výšky se protínají ve vrcholu pravého úhlu.</a:t>
          </a:r>
          <a:endParaRPr lang="cs-CZ" sz="2300" kern="1200" dirty="0"/>
        </a:p>
      </dsp:txBody>
      <dsp:txXfrm>
        <a:off x="44664" y="64247"/>
        <a:ext cx="4375168" cy="82561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2C73C6-6815-4975-B77C-B3A6910C35B2}">
      <dsp:nvSpPr>
        <dsp:cNvPr id="0" name=""/>
        <dsp:cNvSpPr/>
      </dsp:nvSpPr>
      <dsp:spPr>
        <a:xfrm>
          <a:off x="0" y="36348"/>
          <a:ext cx="7104620" cy="9354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1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l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Výšky v tupoúhlém trojúhelníku</a:t>
          </a:r>
          <a:endParaRPr lang="cs-CZ" sz="3900" kern="1200"/>
        </a:p>
      </dsp:txBody>
      <dsp:txXfrm>
        <a:off x="45663" y="82011"/>
        <a:ext cx="7013294" cy="84408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54A7D7-E717-476B-B877-D1102B7FAE1D}">
      <dsp:nvSpPr>
        <dsp:cNvPr id="0" name=""/>
        <dsp:cNvSpPr/>
      </dsp:nvSpPr>
      <dsp:spPr>
        <a:xfrm>
          <a:off x="0" y="69835"/>
          <a:ext cx="5616624" cy="6715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5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5000"/>
                <a:satMod val="300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tint val="45000"/>
                <a:satMod val="3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mtClean="0"/>
            <a:t>Výšky se protínají vně trojúhelníku.</a:t>
          </a:r>
          <a:endParaRPr lang="cs-CZ" sz="2800" kern="1200"/>
        </a:p>
      </dsp:txBody>
      <dsp:txXfrm>
        <a:off x="32784" y="102619"/>
        <a:ext cx="5551056" cy="60601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C84905-4314-405C-9684-C3520A09BC0D}">
      <dsp:nvSpPr>
        <dsp:cNvPr id="0" name=""/>
        <dsp:cNvSpPr/>
      </dsp:nvSpPr>
      <dsp:spPr>
        <a:xfrm>
          <a:off x="0" y="7300"/>
          <a:ext cx="4500500" cy="69556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5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5000"/>
                <a:satMod val="300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tint val="45000"/>
                <a:satMod val="3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/>
            <a:t>Musíme prodloužit strany.</a:t>
          </a:r>
          <a:endParaRPr lang="cs-CZ" sz="2900" kern="1200"/>
        </a:p>
      </dsp:txBody>
      <dsp:txXfrm>
        <a:off x="33955" y="41255"/>
        <a:ext cx="4432590" cy="62765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FB2E65-DC3B-4AFA-99DB-5A4E3F22D221}">
      <dsp:nvSpPr>
        <dsp:cNvPr id="0" name=""/>
        <dsp:cNvSpPr/>
      </dsp:nvSpPr>
      <dsp:spPr>
        <a:xfrm>
          <a:off x="0" y="6001"/>
          <a:ext cx="5832648" cy="88744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2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2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smtClean="0"/>
            <a:t>Speciální případy:</a:t>
          </a:r>
          <a:endParaRPr lang="cs-CZ" sz="3700" kern="1200"/>
        </a:p>
      </dsp:txBody>
      <dsp:txXfrm>
        <a:off x="43321" y="49322"/>
        <a:ext cx="5746006" cy="800803"/>
      </dsp:txXfrm>
    </dsp:sp>
    <dsp:sp modelId="{B751C064-4E3F-4221-9419-2FDAE6F44B99}">
      <dsp:nvSpPr>
        <dsp:cNvPr id="0" name=""/>
        <dsp:cNvSpPr/>
      </dsp:nvSpPr>
      <dsp:spPr>
        <a:xfrm>
          <a:off x="0" y="893446"/>
          <a:ext cx="5832648" cy="612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187" tIns="46990" rIns="263144" bIns="46990" numCol="1" spcCol="1270" anchor="t" anchorCtr="0">
          <a:noAutofit/>
        </a:bodyPr>
        <a:lstStyle/>
        <a:p>
          <a:pPr marL="285750" lvl="1" indent="-285750" algn="l" defTabSz="12890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900" kern="1200" dirty="0" smtClean="0"/>
            <a:t>rovnoramenný trojúhelník</a:t>
          </a:r>
          <a:endParaRPr lang="cs-CZ" sz="2900" kern="1200" dirty="0"/>
        </a:p>
      </dsp:txBody>
      <dsp:txXfrm>
        <a:off x="0" y="893446"/>
        <a:ext cx="5832648" cy="61272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A9DA8D-D580-4BE2-A86E-25B63E9C5FA9}">
      <dsp:nvSpPr>
        <dsp:cNvPr id="0" name=""/>
        <dsp:cNvSpPr/>
      </dsp:nvSpPr>
      <dsp:spPr>
        <a:xfrm>
          <a:off x="0" y="183022"/>
          <a:ext cx="5256583" cy="6715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5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5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Výška dopadá do středu strany – </a:t>
          </a:r>
          <a:endParaRPr lang="cs-CZ" sz="2800" kern="1200" dirty="0"/>
        </a:p>
      </dsp:txBody>
      <dsp:txXfrm>
        <a:off x="32784" y="215806"/>
        <a:ext cx="5191015" cy="606012"/>
      </dsp:txXfrm>
    </dsp:sp>
    <dsp:sp modelId="{13DA140A-2C44-41BB-917B-3C11939FA62D}">
      <dsp:nvSpPr>
        <dsp:cNvPr id="0" name=""/>
        <dsp:cNvSpPr/>
      </dsp:nvSpPr>
      <dsp:spPr>
        <a:xfrm>
          <a:off x="0" y="935243"/>
          <a:ext cx="5256583" cy="671580"/>
        </a:xfrm>
        <a:prstGeom prst="roundRect">
          <a:avLst/>
        </a:prstGeom>
        <a:gradFill rotWithShape="0">
          <a:gsLst>
            <a:gs pos="0">
              <a:schemeClr val="accent5">
                <a:hueOff val="1644580"/>
                <a:satOff val="34343"/>
                <a:lumOff val="-1961"/>
                <a:alphaOff val="0"/>
                <a:shade val="47500"/>
                <a:satMod val="137000"/>
              </a:schemeClr>
            </a:gs>
            <a:gs pos="55000">
              <a:schemeClr val="accent5">
                <a:hueOff val="1644580"/>
                <a:satOff val="34343"/>
                <a:lumOff val="-1961"/>
                <a:alphaOff val="0"/>
                <a:shade val="69000"/>
                <a:satMod val="137000"/>
              </a:schemeClr>
            </a:gs>
            <a:gs pos="100000">
              <a:schemeClr val="accent5">
                <a:hueOff val="1644580"/>
                <a:satOff val="34343"/>
                <a:lumOff val="-1961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5">
              <a:hueOff val="1644580"/>
              <a:satOff val="34343"/>
              <a:lumOff val="-1961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mtClean="0"/>
            <a:t>splývá s těžnicí</a:t>
          </a:r>
          <a:endParaRPr lang="cs-CZ" sz="2800" kern="1200"/>
        </a:p>
      </dsp:txBody>
      <dsp:txXfrm>
        <a:off x="32784" y="968027"/>
        <a:ext cx="5191015" cy="60601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83B886-5E1B-4C52-98DB-E6DB25E492C8}">
      <dsp:nvSpPr>
        <dsp:cNvPr id="0" name=""/>
        <dsp:cNvSpPr/>
      </dsp:nvSpPr>
      <dsp:spPr>
        <a:xfrm>
          <a:off x="0" y="6001"/>
          <a:ext cx="8352928" cy="88744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smtClean="0"/>
            <a:t>Speciální případy:</a:t>
          </a:r>
          <a:endParaRPr lang="cs-CZ" sz="3700" kern="1200"/>
        </a:p>
      </dsp:txBody>
      <dsp:txXfrm>
        <a:off x="43321" y="49322"/>
        <a:ext cx="8266286" cy="800803"/>
      </dsp:txXfrm>
    </dsp:sp>
    <dsp:sp modelId="{8E31F41F-8E4E-4260-B9B2-1B0ECF90D894}">
      <dsp:nvSpPr>
        <dsp:cNvPr id="0" name=""/>
        <dsp:cNvSpPr/>
      </dsp:nvSpPr>
      <dsp:spPr>
        <a:xfrm>
          <a:off x="0" y="893446"/>
          <a:ext cx="8352928" cy="612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205" tIns="46990" rIns="263144" bIns="46990" numCol="1" spcCol="1270" anchor="t" anchorCtr="0">
          <a:noAutofit/>
        </a:bodyPr>
        <a:lstStyle/>
        <a:p>
          <a:pPr marL="285750" lvl="1" indent="-285750" algn="l" defTabSz="12890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900" kern="1200" smtClean="0"/>
            <a:t>rovnostranný trojúhelník</a:t>
          </a:r>
          <a:endParaRPr lang="cs-CZ" sz="2900" kern="1200"/>
        </a:p>
      </dsp:txBody>
      <dsp:txXfrm>
        <a:off x="0" y="893446"/>
        <a:ext cx="8352928" cy="61272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1BAD84-22C7-46FF-B613-270B7890DE11}">
      <dsp:nvSpPr>
        <dsp:cNvPr id="0" name=""/>
        <dsp:cNvSpPr/>
      </dsp:nvSpPr>
      <dsp:spPr>
        <a:xfrm>
          <a:off x="0" y="72379"/>
          <a:ext cx="7578588" cy="10073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2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55000"/>
            </a:srgbClr>
          </a:outerShdw>
        </a:effectLst>
        <a:scene3d>
          <a:camera prst="orthographicFront">
            <a:rot lat="0" lon="0" rev="0"/>
          </a:camera>
          <a:lightRig rig="brightRoom" dir="tl">
            <a:rot lat="0" lon="0" rev="3600000"/>
          </a:lightRig>
        </a:scene3d>
        <a:sp3d contourW="31750" prstMaterial="flat">
          <a:bevelT w="127000" h="254000" prst="angle"/>
          <a:contourClr>
            <a:schemeClr val="accent2">
              <a:hueOff val="0"/>
              <a:satOff val="0"/>
              <a:lumOff val="0"/>
              <a:alphaOff val="0"/>
              <a:shade val="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Všechny výšky splývají s těžnicí.</a:t>
          </a:r>
          <a:endParaRPr lang="cs-CZ" sz="4200" kern="1200" dirty="0"/>
        </a:p>
      </dsp:txBody>
      <dsp:txXfrm>
        <a:off x="49176" y="121555"/>
        <a:ext cx="7480236" cy="909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679EA-0DBB-486D-9B77-FD66FF168D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AF56AA-5E71-4DEB-8476-E584E205ECD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00679EA-0DBB-486D-9B77-FD66FF168D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AF56AA-5E71-4DEB-8476-E584E205EC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679EA-0DBB-486D-9B77-FD66FF168D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AF56AA-5E71-4DEB-8476-E584E205ECD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679EA-0DBB-486D-9B77-FD66FF168D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AF56AA-5E71-4DEB-8476-E584E205EC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679EA-0DBB-486D-9B77-FD66FF168D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AF56AA-5E71-4DEB-8476-E584E205ECD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00679EA-0DBB-486D-9B77-FD66FF168D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AF56AA-5E71-4DEB-8476-E584E205ECD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679EA-0DBB-486D-9B77-FD66FF168D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F56AA-5E71-4DEB-8476-E584E205EC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679EA-0DBB-486D-9B77-FD66FF168D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AF56AA-5E71-4DEB-8476-E584E205ECD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679EA-0DBB-486D-9B77-FD66FF168D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AF56AA-5E71-4DEB-8476-E584E205ECD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679EA-0DBB-486D-9B77-FD66FF168D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F56AA-5E71-4DEB-8476-E584E205EC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679EA-0DBB-486D-9B77-FD66FF168D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F56AA-5E71-4DEB-8476-E584E205EC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0679EA-0DBB-486D-9B77-FD66FF168DCE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AF56AA-5E71-4DEB-8476-E584E205ECD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diagramLayout" Target="../diagrams/layout8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12" Type="http://schemas.openxmlformats.org/officeDocument/2006/relationships/diagramData" Target="../diagrams/data8.xml"/><Relationship Id="rId2" Type="http://schemas.openxmlformats.org/officeDocument/2006/relationships/diagramData" Target="../diagrams/data6.xml"/><Relationship Id="rId16" Type="http://schemas.microsoft.com/office/2007/relationships/diagramDrawing" Target="../diagrams/drawing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5" Type="http://schemas.openxmlformats.org/officeDocument/2006/relationships/diagramColors" Target="../diagrams/colors8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Relationship Id="rId14" Type="http://schemas.openxmlformats.org/officeDocument/2006/relationships/diagramQuickStyle" Target="../diagrams/quickStyle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13" Type="http://schemas.openxmlformats.org/officeDocument/2006/relationships/diagramLayout" Target="../diagrams/layout11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12" Type="http://schemas.openxmlformats.org/officeDocument/2006/relationships/diagramData" Target="../diagrams/data11.xml"/><Relationship Id="rId2" Type="http://schemas.openxmlformats.org/officeDocument/2006/relationships/diagramData" Target="../diagrams/data9.xml"/><Relationship Id="rId16" Type="http://schemas.microsoft.com/office/2007/relationships/diagramDrawing" Target="../diagrams/drawing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5" Type="http://schemas.openxmlformats.org/officeDocument/2006/relationships/diagramColors" Target="../diagrams/colors11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Relationship Id="rId14" Type="http://schemas.openxmlformats.org/officeDocument/2006/relationships/diagramQuickStyle" Target="../diagrams/quickStyle1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3" Type="http://schemas.openxmlformats.org/officeDocument/2006/relationships/diagramLayout" Target="../diagrams/layout12.xml"/><Relationship Id="rId7" Type="http://schemas.openxmlformats.org/officeDocument/2006/relationships/diagramData" Target="../diagrams/data13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11" Type="http://schemas.microsoft.com/office/2007/relationships/diagramDrawing" Target="../diagrams/drawing13.xml"/><Relationship Id="rId5" Type="http://schemas.openxmlformats.org/officeDocument/2006/relationships/diagramColors" Target="../diagrams/colors12.xml"/><Relationship Id="rId10" Type="http://schemas.openxmlformats.org/officeDocument/2006/relationships/diagramColors" Target="../diagrams/colors13.xml"/><Relationship Id="rId4" Type="http://schemas.openxmlformats.org/officeDocument/2006/relationships/diagramQuickStyle" Target="../diagrams/quickStyle12.xml"/><Relationship Id="rId9" Type="http://schemas.openxmlformats.org/officeDocument/2006/relationships/diagramQuickStyle" Target="../diagrams/quickStyle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5.xml"/><Relationship Id="rId3" Type="http://schemas.openxmlformats.org/officeDocument/2006/relationships/diagramLayout" Target="../diagrams/layout14.xml"/><Relationship Id="rId7" Type="http://schemas.openxmlformats.org/officeDocument/2006/relationships/diagramData" Target="../diagrams/data15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4.xml"/><Relationship Id="rId11" Type="http://schemas.microsoft.com/office/2007/relationships/diagramDrawing" Target="../diagrams/drawing15.xml"/><Relationship Id="rId5" Type="http://schemas.openxmlformats.org/officeDocument/2006/relationships/diagramColors" Target="../diagrams/colors14.xml"/><Relationship Id="rId10" Type="http://schemas.openxmlformats.org/officeDocument/2006/relationships/diagramColors" Target="../diagrams/colors15.xml"/><Relationship Id="rId4" Type="http://schemas.openxmlformats.org/officeDocument/2006/relationships/diagramQuickStyle" Target="../diagrams/quickStyle14.xml"/><Relationship Id="rId9" Type="http://schemas.openxmlformats.org/officeDocument/2006/relationships/diagramQuickStyle" Target="../diagrams/quickStyle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b="1" dirty="0"/>
              <a:t>Název školy : </a:t>
            </a:r>
            <a:r>
              <a:rPr lang="cs-CZ" sz="2400" dirty="0"/>
              <a:t>Základní škola a mateřská škola, </a:t>
            </a:r>
            <a:r>
              <a:rPr lang="cs-CZ" sz="2400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2400" dirty="0"/>
              <a:t> </a:t>
            </a:r>
            <a:r>
              <a:rPr lang="cs-CZ" sz="2400" dirty="0" smtClean="0"/>
              <a:t>                          Svoboda </a:t>
            </a:r>
            <a:r>
              <a:rPr lang="cs-CZ" sz="2400" dirty="0"/>
              <a:t>nad  Úpou, okres Trutnov</a:t>
            </a:r>
            <a:r>
              <a:rPr lang="cs-CZ" sz="2400" dirty="0" smtClean="0"/>
              <a:t> </a:t>
            </a:r>
          </a:p>
          <a:p>
            <a:pPr>
              <a:defRPr/>
            </a:pPr>
            <a:r>
              <a:rPr lang="cs-CZ" sz="2400" b="1" dirty="0" smtClean="0"/>
              <a:t>Autor </a:t>
            </a:r>
            <a:r>
              <a:rPr lang="cs-CZ" sz="2400" b="1" dirty="0"/>
              <a:t>: </a:t>
            </a:r>
            <a:r>
              <a:rPr lang="cs-CZ" sz="2400" dirty="0"/>
              <a:t>Mgr. </a:t>
            </a:r>
            <a:r>
              <a:rPr lang="cs-CZ" sz="2400" dirty="0" smtClean="0"/>
              <a:t>Irena </a:t>
            </a:r>
            <a:r>
              <a:rPr lang="cs-CZ" sz="2400" dirty="0" err="1" smtClean="0"/>
              <a:t>Nešněrová</a:t>
            </a:r>
            <a:endParaRPr lang="cs-CZ" sz="2400" dirty="0" smtClean="0"/>
          </a:p>
          <a:p>
            <a:pPr>
              <a:defRPr/>
            </a:pPr>
            <a:r>
              <a:rPr lang="cs-CZ" sz="2400" b="1" dirty="0" smtClean="0"/>
              <a:t>Datum </a:t>
            </a:r>
            <a:r>
              <a:rPr lang="cs-CZ" sz="2400" b="1" dirty="0"/>
              <a:t>: </a:t>
            </a:r>
            <a:r>
              <a:rPr lang="cs-CZ" sz="2400" dirty="0" smtClean="0"/>
              <a:t>říjen 2013</a:t>
            </a:r>
          </a:p>
          <a:p>
            <a:pPr>
              <a:defRPr/>
            </a:pPr>
            <a:r>
              <a:rPr lang="cs-CZ" sz="2400" b="1" dirty="0" smtClean="0"/>
              <a:t>Název </a:t>
            </a:r>
            <a:r>
              <a:rPr lang="cs-CZ" sz="2400" b="1" dirty="0"/>
              <a:t>:VY_42_INOVACE_4.2.1 </a:t>
            </a:r>
            <a:r>
              <a:rPr lang="cs-CZ" sz="2400" b="1" dirty="0" smtClean="0"/>
              <a:t>G_ 21</a:t>
            </a:r>
          </a:p>
          <a:p>
            <a:pPr>
              <a:defRPr/>
            </a:pPr>
            <a:r>
              <a:rPr lang="cs-CZ" sz="2400" b="1" dirty="0" smtClean="0"/>
              <a:t>Téma :Výška trojúhelníku</a:t>
            </a:r>
          </a:p>
          <a:p>
            <a:pPr>
              <a:defRPr/>
            </a:pPr>
            <a:r>
              <a:rPr lang="cs-CZ" sz="2400" b="1" dirty="0" smtClean="0"/>
              <a:t>Ročník </a:t>
            </a:r>
            <a:r>
              <a:rPr lang="cs-CZ" sz="2400" b="1" dirty="0"/>
              <a:t>: 7</a:t>
            </a:r>
            <a:r>
              <a:rPr lang="cs-CZ" sz="2400" b="1" dirty="0" smtClean="0"/>
              <a:t>.</a:t>
            </a:r>
          </a:p>
          <a:p>
            <a:pPr>
              <a:defRPr/>
            </a:pPr>
            <a:r>
              <a:rPr lang="cs-CZ" sz="2400" b="1" dirty="0" smtClean="0"/>
              <a:t>Číslo </a:t>
            </a:r>
            <a:r>
              <a:rPr lang="cs-CZ" sz="2400" b="1" dirty="0"/>
              <a:t>projektu : </a:t>
            </a:r>
            <a:r>
              <a:rPr lang="cs-CZ" sz="2400" dirty="0"/>
              <a:t>CZ.1.07/1.4.00/21.3068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774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konstrukcí výšky trojúhelníku. Materiál byl určen pro interaktivní tabuli a slouží jako pomůcka k výkladu geometrie. 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7.ročník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19511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7825680" cy="2251579"/>
          </a:xfrm>
        </p:spPr>
        <p:txBody>
          <a:bodyPr/>
          <a:lstStyle/>
          <a:p>
            <a:r>
              <a:rPr lang="cs-CZ" dirty="0" smtClean="0"/>
              <a:t>Výška trojúhelníku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23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0804654"/>
              </p:ext>
            </p:extLst>
          </p:nvPr>
        </p:nvGraphicFramePr>
        <p:xfrm>
          <a:off x="2627784" y="188640"/>
          <a:ext cx="3672408" cy="8112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ovnoramenný trojúhelník 5"/>
          <p:cNvSpPr/>
          <p:nvPr/>
        </p:nvSpPr>
        <p:spPr>
          <a:xfrm>
            <a:off x="2483768" y="2276872"/>
            <a:ext cx="3312368" cy="309634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4139952" y="2276872"/>
            <a:ext cx="0" cy="309634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691558661"/>
              </p:ext>
            </p:extLst>
          </p:nvPr>
        </p:nvGraphicFramePr>
        <p:xfrm>
          <a:off x="35496" y="1124744"/>
          <a:ext cx="8928992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2051720" y="1844824"/>
            <a:ext cx="42484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    A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         c       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           b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B                     a                    C  </a:t>
            </a:r>
            <a:endParaRPr lang="cs-CZ" sz="28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60949043"/>
              </p:ext>
            </p:extLst>
          </p:nvPr>
        </p:nvGraphicFramePr>
        <p:xfrm>
          <a:off x="107504" y="5815142"/>
          <a:ext cx="8928992" cy="9262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3075567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  <p:bldP spid="11" grpId="0"/>
      <p:bldGraphic spid="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888084610"/>
              </p:ext>
            </p:extLst>
          </p:nvPr>
        </p:nvGraphicFramePr>
        <p:xfrm>
          <a:off x="899592" y="457508"/>
          <a:ext cx="7488832" cy="1027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Přímá spojnice 4"/>
          <p:cNvCxnSpPr/>
          <p:nvPr/>
        </p:nvCxnSpPr>
        <p:spPr>
          <a:xfrm flipH="1">
            <a:off x="1763688" y="1988840"/>
            <a:ext cx="1800200" cy="165618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575364" y="2009444"/>
            <a:ext cx="564588" cy="27157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1763688" y="3645024"/>
            <a:ext cx="2376264" cy="10801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663788" y="2009444"/>
            <a:ext cx="900100" cy="206762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763688" y="3212976"/>
            <a:ext cx="2093970" cy="43204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2555776" y="2924944"/>
            <a:ext cx="1584176" cy="180020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Diagram 19"/>
          <p:cNvGraphicFramePr/>
          <p:nvPr>
            <p:extLst>
              <p:ext uri="{D42A27DB-BD31-4B8C-83A1-F6EECF244321}">
                <p14:modId xmlns:p14="http://schemas.microsoft.com/office/powerpoint/2010/main" val="370933516"/>
              </p:ext>
            </p:extLst>
          </p:nvPr>
        </p:nvGraphicFramePr>
        <p:xfrm>
          <a:off x="467544" y="5301208"/>
          <a:ext cx="8352928" cy="864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1403648" y="1748725"/>
            <a:ext cx="561662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 A</a:t>
            </a:r>
          </a:p>
          <a:p>
            <a:endParaRPr lang="cs-CZ" sz="2800" dirty="0"/>
          </a:p>
          <a:p>
            <a:r>
              <a:rPr lang="cs-CZ" sz="2800" dirty="0" smtClean="0"/>
              <a:t>                 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a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b</a:t>
            </a:r>
            <a:r>
              <a:rPr lang="cs-CZ" sz="2800" dirty="0" smtClean="0"/>
              <a:t>       </a:t>
            </a:r>
          </a:p>
          <a:p>
            <a:r>
              <a:rPr lang="cs-CZ" sz="2800" dirty="0" smtClean="0"/>
              <a:t>B                     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c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                                 C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932040" y="2636912"/>
            <a:ext cx="338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3 </a:t>
            </a:r>
            <a:r>
              <a:rPr lang="cs-CZ" sz="2800"/>
              <a:t>strany </a:t>
            </a:r>
            <a:r>
              <a:rPr lang="cs-CZ" sz="2800" smtClean="0"/>
              <a:t>     </a:t>
            </a:r>
            <a:r>
              <a:rPr lang="cs-CZ" sz="2800" dirty="0" smtClean="0"/>
              <a:t>3 </a:t>
            </a:r>
            <a:r>
              <a:rPr lang="cs-CZ" sz="2800" dirty="0"/>
              <a:t>výšky</a:t>
            </a:r>
          </a:p>
          <a:p>
            <a:endParaRPr lang="cs-CZ" sz="2800" dirty="0"/>
          </a:p>
        </p:txBody>
      </p:sp>
      <p:sp>
        <p:nvSpPr>
          <p:cNvPr id="4" name="Šipka doprava 3"/>
          <p:cNvSpPr/>
          <p:nvPr/>
        </p:nvSpPr>
        <p:spPr>
          <a:xfrm>
            <a:off x="6336196" y="2848078"/>
            <a:ext cx="288032" cy="15373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315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0" grpId="0">
        <p:bldAsOne/>
      </p:bldGraphic>
      <p:bldP spid="21" grpId="0"/>
      <p:bldP spid="2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avoúhlý trojúhelník 1"/>
          <p:cNvSpPr/>
          <p:nvPr/>
        </p:nvSpPr>
        <p:spPr>
          <a:xfrm>
            <a:off x="2843808" y="2348880"/>
            <a:ext cx="3240360" cy="2069829"/>
          </a:xfrm>
          <a:prstGeom prst="rtTriangl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03581356"/>
              </p:ext>
            </p:extLst>
          </p:nvPr>
        </p:nvGraphicFramePr>
        <p:xfrm>
          <a:off x="1691680" y="404664"/>
          <a:ext cx="5760640" cy="955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Přímá spojnice 5"/>
          <p:cNvCxnSpPr>
            <a:stCxn id="2" idx="2"/>
          </p:cNvCxnSpPr>
          <p:nvPr/>
        </p:nvCxnSpPr>
        <p:spPr>
          <a:xfrm flipV="1">
            <a:off x="2843808" y="2996952"/>
            <a:ext cx="936104" cy="142175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2" idx="0"/>
            <a:endCxn id="2" idx="2"/>
          </p:cNvCxnSpPr>
          <p:nvPr/>
        </p:nvCxnSpPr>
        <p:spPr>
          <a:xfrm>
            <a:off x="2843808" y="2348880"/>
            <a:ext cx="0" cy="206982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2" idx="2"/>
            <a:endCxn id="2" idx="4"/>
          </p:cNvCxnSpPr>
          <p:nvPr/>
        </p:nvCxnSpPr>
        <p:spPr>
          <a:xfrm>
            <a:off x="2843808" y="4418709"/>
            <a:ext cx="3240360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339752" y="2191504"/>
            <a:ext cx="44644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</a:p>
          <a:p>
            <a:endParaRPr lang="cs-CZ" sz="2800" dirty="0"/>
          </a:p>
          <a:p>
            <a:r>
              <a:rPr lang="cs-CZ" sz="2800" dirty="0" err="1"/>
              <a:t>v</a:t>
            </a:r>
            <a:r>
              <a:rPr lang="cs-CZ" sz="2800" baseline="-25000" dirty="0" err="1" smtClean="0"/>
              <a:t>a</a:t>
            </a:r>
            <a:r>
              <a:rPr lang="cs-CZ" sz="2800" baseline="-25000" dirty="0" smtClean="0"/>
              <a:t>       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c</a:t>
            </a:r>
            <a:endParaRPr lang="cs-CZ" sz="2800" baseline="-25000" dirty="0" smtClean="0"/>
          </a:p>
          <a:p>
            <a:endParaRPr lang="cs-CZ" sz="2800" baseline="-25000" dirty="0"/>
          </a:p>
          <a:p>
            <a:endParaRPr lang="cs-CZ" sz="2800" baseline="-25000" dirty="0" smtClean="0"/>
          </a:p>
          <a:p>
            <a:endParaRPr lang="cs-CZ" sz="2800" baseline="-25000" dirty="0"/>
          </a:p>
          <a:p>
            <a:r>
              <a:rPr lang="cs-CZ" sz="2800" dirty="0" smtClean="0"/>
              <a:t>C               </a:t>
            </a:r>
            <a:r>
              <a:rPr lang="cs-CZ" sz="2800" dirty="0" err="1" smtClean="0"/>
              <a:t>v</a:t>
            </a:r>
            <a:r>
              <a:rPr lang="cs-CZ" sz="2800" baseline="-25000" dirty="0" err="1"/>
              <a:t>b</a:t>
            </a:r>
            <a:r>
              <a:rPr lang="cs-CZ" sz="2800" dirty="0" smtClean="0"/>
              <a:t>                          A</a:t>
            </a:r>
            <a:r>
              <a:rPr lang="cs-CZ" sz="2800" baseline="-25000" dirty="0" smtClean="0"/>
              <a:t>                                                                                                                 </a:t>
            </a:r>
            <a:endParaRPr lang="cs-CZ" sz="2800" dirty="0" smtClean="0"/>
          </a:p>
        </p:txBody>
      </p:sp>
      <p:graphicFrame>
        <p:nvGraphicFramePr>
          <p:cNvPr id="15" name="Diagram 14"/>
          <p:cNvGraphicFramePr/>
          <p:nvPr>
            <p:extLst>
              <p:ext uri="{D42A27DB-BD31-4B8C-83A1-F6EECF244321}">
                <p14:modId xmlns:p14="http://schemas.microsoft.com/office/powerpoint/2010/main" val="3814230535"/>
              </p:ext>
            </p:extLst>
          </p:nvPr>
        </p:nvGraphicFramePr>
        <p:xfrm>
          <a:off x="251520" y="5517232"/>
          <a:ext cx="8784976" cy="95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2678664235"/>
              </p:ext>
            </p:extLst>
          </p:nvPr>
        </p:nvGraphicFramePr>
        <p:xfrm>
          <a:off x="4572000" y="2191504"/>
          <a:ext cx="4464496" cy="95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1631060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/>
      <p:bldGraphic spid="15" grpId="0">
        <p:bldAsOne/>
      </p:bldGraphic>
      <p:bldGraphic spid="1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3797304" y="3242053"/>
            <a:ext cx="2880320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 flipV="1">
            <a:off x="2357144" y="1556792"/>
            <a:ext cx="1440160" cy="165618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375756" y="1556792"/>
            <a:ext cx="4320480" cy="1656184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493048" y="3242053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357144" y="1585869"/>
            <a:ext cx="0" cy="165618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707904" y="3176725"/>
            <a:ext cx="1656184" cy="1872208"/>
          </a:xfrm>
          <a:prstGeom prst="line">
            <a:avLst/>
          </a:prstGeom>
          <a:ln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5004048" y="3242053"/>
            <a:ext cx="1673576" cy="141108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3797304" y="2305949"/>
            <a:ext cx="360040" cy="9361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763688" y="1268760"/>
            <a:ext cx="59766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</a:p>
          <a:p>
            <a:endParaRPr lang="cs-CZ" sz="2800" dirty="0"/>
          </a:p>
          <a:p>
            <a:r>
              <a:rPr lang="cs-CZ" sz="2800" dirty="0" err="1"/>
              <a:t>v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                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b</a:t>
            </a:r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B                     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c</a:t>
            </a:r>
            <a:r>
              <a:rPr lang="cs-CZ" sz="2800" dirty="0" smtClean="0"/>
              <a:t>              C</a:t>
            </a:r>
            <a:endParaRPr lang="cs-CZ" sz="2800" dirty="0"/>
          </a:p>
        </p:txBody>
      </p:sp>
      <p:graphicFrame>
        <p:nvGraphicFramePr>
          <p:cNvPr id="21" name="Diagram 20"/>
          <p:cNvGraphicFramePr/>
          <p:nvPr>
            <p:extLst>
              <p:ext uri="{D42A27DB-BD31-4B8C-83A1-F6EECF244321}">
                <p14:modId xmlns:p14="http://schemas.microsoft.com/office/powerpoint/2010/main" val="2680850715"/>
              </p:ext>
            </p:extLst>
          </p:nvPr>
        </p:nvGraphicFramePr>
        <p:xfrm>
          <a:off x="1067780" y="332656"/>
          <a:ext cx="7104620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23" name="Přímá spojnice 22"/>
          <p:cNvCxnSpPr/>
          <p:nvPr/>
        </p:nvCxnSpPr>
        <p:spPr>
          <a:xfrm>
            <a:off x="2357144" y="3242053"/>
            <a:ext cx="18612" cy="3615947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2339752" y="4686525"/>
            <a:ext cx="2628292" cy="2171475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2357144" y="3165019"/>
            <a:ext cx="1440160" cy="3692981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7" name="Diagram 36"/>
          <p:cNvGraphicFramePr/>
          <p:nvPr>
            <p:extLst>
              <p:ext uri="{D42A27DB-BD31-4B8C-83A1-F6EECF244321}">
                <p14:modId xmlns:p14="http://schemas.microsoft.com/office/powerpoint/2010/main" val="1908093950"/>
              </p:ext>
            </p:extLst>
          </p:nvPr>
        </p:nvGraphicFramePr>
        <p:xfrm>
          <a:off x="3419872" y="5949280"/>
          <a:ext cx="5616624" cy="8112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81099756"/>
              </p:ext>
            </p:extLst>
          </p:nvPr>
        </p:nvGraphicFramePr>
        <p:xfrm>
          <a:off x="4535996" y="1585869"/>
          <a:ext cx="4500500" cy="7101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4229670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Graphic spid="37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097058628"/>
              </p:ext>
            </p:extLst>
          </p:nvPr>
        </p:nvGraphicFramePr>
        <p:xfrm>
          <a:off x="179512" y="174067"/>
          <a:ext cx="5832648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ovnoramenný trojúhelník 2"/>
          <p:cNvSpPr/>
          <p:nvPr/>
        </p:nvSpPr>
        <p:spPr>
          <a:xfrm>
            <a:off x="1547664" y="1916832"/>
            <a:ext cx="2304256" cy="3600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stCxn id="3" idx="0"/>
            <a:endCxn id="3" idx="3"/>
          </p:cNvCxnSpPr>
          <p:nvPr/>
        </p:nvCxnSpPr>
        <p:spPr>
          <a:xfrm>
            <a:off x="2699792" y="1916832"/>
            <a:ext cx="0" cy="360040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843808" y="371703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</a:rPr>
              <a:t>t</a:t>
            </a:r>
            <a:r>
              <a:rPr lang="cs-CZ" sz="2800" baseline="-25000" dirty="0" smtClean="0">
                <a:solidFill>
                  <a:srgbClr val="FFFF00"/>
                </a:solidFill>
              </a:rPr>
              <a:t>a</a:t>
            </a:r>
            <a:r>
              <a:rPr lang="cs-CZ" sz="2800" dirty="0" smtClean="0">
                <a:solidFill>
                  <a:srgbClr val="FFFF00"/>
                </a:solidFill>
              </a:rPr>
              <a:t> = </a:t>
            </a:r>
            <a:r>
              <a:rPr lang="cs-CZ" sz="2800" dirty="0" err="1">
                <a:solidFill>
                  <a:srgbClr val="FFFF00"/>
                </a:solidFill>
              </a:rPr>
              <a:t>v</a:t>
            </a:r>
            <a:r>
              <a:rPr lang="cs-CZ" sz="2800" baseline="-25000" dirty="0" err="1" smtClean="0">
                <a:solidFill>
                  <a:srgbClr val="FFFF00"/>
                </a:solidFill>
              </a:rPr>
              <a:t>a</a:t>
            </a:r>
            <a:r>
              <a:rPr lang="cs-CZ" sz="2800" baseline="-25000" dirty="0" smtClean="0">
                <a:solidFill>
                  <a:srgbClr val="FFFF00"/>
                </a:solidFill>
              </a:rPr>
              <a:t> 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1620083"/>
            <a:ext cx="453650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     </a:t>
            </a:r>
            <a:r>
              <a:rPr lang="cs-CZ" sz="2800" dirty="0" smtClean="0">
                <a:solidFill>
                  <a:srgbClr val="002060"/>
                </a:solidFill>
              </a:rPr>
              <a:t>A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endParaRPr lang="cs-CZ" sz="2800" dirty="0" smtClean="0">
              <a:solidFill>
                <a:srgbClr val="002060"/>
              </a:solidFill>
            </a:endParaRPr>
          </a:p>
          <a:p>
            <a:endParaRPr lang="cs-CZ" sz="2800" dirty="0">
              <a:solidFill>
                <a:srgbClr val="002060"/>
              </a:solidFill>
            </a:endParaRPr>
          </a:p>
          <a:p>
            <a:endParaRPr lang="cs-CZ" sz="2800" dirty="0" smtClean="0">
              <a:solidFill>
                <a:srgbClr val="002060"/>
              </a:solidFill>
            </a:endParaRPr>
          </a:p>
          <a:p>
            <a:endParaRPr lang="cs-CZ" sz="2800" dirty="0">
              <a:solidFill>
                <a:srgbClr val="002060"/>
              </a:solidFill>
            </a:endParaRPr>
          </a:p>
          <a:p>
            <a:endParaRPr lang="cs-CZ" sz="2800" dirty="0" smtClean="0">
              <a:solidFill>
                <a:srgbClr val="002060"/>
              </a:solidFill>
            </a:endParaRPr>
          </a:p>
          <a:p>
            <a:endParaRPr lang="cs-CZ" sz="2800" dirty="0">
              <a:solidFill>
                <a:srgbClr val="002060"/>
              </a:solidFill>
            </a:endParaRPr>
          </a:p>
          <a:p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dirty="0" smtClean="0">
                <a:solidFill>
                  <a:srgbClr val="002060"/>
                </a:solidFill>
              </a:rPr>
              <a:t>B                </a:t>
            </a:r>
            <a:r>
              <a:rPr lang="cs-CZ" sz="2800" dirty="0" err="1" smtClean="0">
                <a:solidFill>
                  <a:srgbClr val="002060"/>
                </a:solidFill>
              </a:rPr>
              <a:t>S</a:t>
            </a:r>
            <a:r>
              <a:rPr lang="cs-CZ" sz="2800" baseline="-25000" dirty="0" err="1" smtClean="0">
                <a:solidFill>
                  <a:srgbClr val="002060"/>
                </a:solidFill>
              </a:rPr>
              <a:t>a</a:t>
            </a:r>
            <a:r>
              <a:rPr lang="cs-CZ" sz="2800" dirty="0" smtClean="0">
                <a:solidFill>
                  <a:srgbClr val="002060"/>
                </a:solidFill>
              </a:rPr>
              <a:t>              C</a:t>
            </a:r>
            <a:endParaRPr lang="cs-CZ" dirty="0">
              <a:solidFill>
                <a:srgbClr val="002060"/>
              </a:solidFill>
            </a:endParaRP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829519527"/>
              </p:ext>
            </p:extLst>
          </p:nvPr>
        </p:nvGraphicFramePr>
        <p:xfrm>
          <a:off x="3851920" y="1778850"/>
          <a:ext cx="5256584" cy="1789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5292080" y="4240252"/>
            <a:ext cx="144016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solidFill>
                  <a:schemeClr val="tx2">
                    <a:lumMod val="10000"/>
                  </a:schemeClr>
                </a:solidFill>
              </a:rPr>
              <a:t>v</a:t>
            </a:r>
            <a:r>
              <a:rPr lang="cs-CZ" sz="2800" baseline="-25000" dirty="0" err="1">
                <a:solidFill>
                  <a:schemeClr val="tx2">
                    <a:lumMod val="10000"/>
                  </a:schemeClr>
                </a:solidFill>
              </a:rPr>
              <a:t>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 = t</a:t>
            </a:r>
            <a:r>
              <a:rPr lang="cs-CZ" sz="2800" baseline="-25000" dirty="0">
                <a:solidFill>
                  <a:schemeClr val="tx2">
                    <a:lumMod val="10000"/>
                  </a:schemeClr>
                </a:solidFill>
              </a:rPr>
              <a:t>a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3220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Graphic spid="11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67457576"/>
              </p:ext>
            </p:extLst>
          </p:nvPr>
        </p:nvGraphicFramePr>
        <p:xfrm>
          <a:off x="539552" y="116632"/>
          <a:ext cx="8352928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ovnoramenný trojúhelník 2"/>
          <p:cNvSpPr/>
          <p:nvPr/>
        </p:nvSpPr>
        <p:spPr>
          <a:xfrm>
            <a:off x="1115616" y="1988840"/>
            <a:ext cx="2592288" cy="2160240"/>
          </a:xfrm>
          <a:prstGeom prst="triangle">
            <a:avLst>
              <a:gd name="adj" fmla="val 49408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3" idx="0"/>
            <a:endCxn id="3" idx="3"/>
          </p:cNvCxnSpPr>
          <p:nvPr/>
        </p:nvCxnSpPr>
        <p:spPr>
          <a:xfrm>
            <a:off x="2396414" y="1988840"/>
            <a:ext cx="0" cy="216024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3" idx="4"/>
            <a:endCxn id="3" idx="1"/>
          </p:cNvCxnSpPr>
          <p:nvPr/>
        </p:nvCxnSpPr>
        <p:spPr>
          <a:xfrm flipH="1" flipV="1">
            <a:off x="1756015" y="3068960"/>
            <a:ext cx="1951889" cy="108012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3" idx="2"/>
            <a:endCxn id="3" idx="5"/>
          </p:cNvCxnSpPr>
          <p:nvPr/>
        </p:nvCxnSpPr>
        <p:spPr>
          <a:xfrm flipV="1">
            <a:off x="1115616" y="3068960"/>
            <a:ext cx="1936543" cy="108012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42197" y="1700808"/>
            <a:ext cx="352839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</a:t>
            </a:r>
            <a:r>
              <a:rPr lang="cs-CZ" sz="2800" dirty="0" smtClean="0">
                <a:solidFill>
                  <a:srgbClr val="002060"/>
                </a:solidFill>
              </a:rPr>
              <a:t>A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r>
              <a:rPr lang="cs-CZ" sz="2800" dirty="0"/>
              <a:t> </a:t>
            </a:r>
            <a:r>
              <a:rPr lang="cs-CZ" sz="2800" dirty="0" smtClean="0"/>
              <a:t>       </a:t>
            </a:r>
            <a:r>
              <a:rPr lang="cs-CZ" sz="2800" dirty="0" err="1" smtClean="0">
                <a:solidFill>
                  <a:srgbClr val="002060"/>
                </a:solidFill>
              </a:rPr>
              <a:t>S</a:t>
            </a:r>
            <a:r>
              <a:rPr lang="cs-CZ" sz="2800" baseline="-25000" dirty="0" err="1" smtClean="0">
                <a:solidFill>
                  <a:srgbClr val="002060"/>
                </a:solidFill>
              </a:rPr>
              <a:t>c</a:t>
            </a:r>
            <a:r>
              <a:rPr lang="cs-CZ" sz="2800" dirty="0" smtClean="0">
                <a:solidFill>
                  <a:srgbClr val="002060"/>
                </a:solidFill>
              </a:rPr>
              <a:t>                  </a:t>
            </a:r>
            <a:r>
              <a:rPr lang="cs-CZ" sz="2800" dirty="0" err="1" smtClean="0">
                <a:solidFill>
                  <a:srgbClr val="002060"/>
                </a:solidFill>
              </a:rPr>
              <a:t>S</a:t>
            </a:r>
            <a:r>
              <a:rPr lang="cs-CZ" sz="2800" baseline="-25000" dirty="0" err="1" smtClean="0">
                <a:solidFill>
                  <a:srgbClr val="002060"/>
                </a:solidFill>
              </a:rPr>
              <a:t>b</a:t>
            </a:r>
            <a:endParaRPr lang="cs-CZ" sz="2800" dirty="0" smtClean="0">
              <a:solidFill>
                <a:srgbClr val="002060"/>
              </a:solidFill>
            </a:endParaRPr>
          </a:p>
          <a:p>
            <a:endParaRPr lang="cs-CZ" sz="2800" dirty="0">
              <a:solidFill>
                <a:srgbClr val="002060"/>
              </a:solidFill>
            </a:endParaRPr>
          </a:p>
          <a:p>
            <a:endParaRPr lang="cs-CZ" sz="2800" dirty="0" smtClean="0">
              <a:solidFill>
                <a:srgbClr val="002060"/>
              </a:solidFill>
            </a:endParaRPr>
          </a:p>
          <a:p>
            <a:endParaRPr lang="cs-CZ" sz="2800" dirty="0">
              <a:solidFill>
                <a:srgbClr val="002060"/>
              </a:solidFill>
            </a:endParaRPr>
          </a:p>
          <a:p>
            <a:r>
              <a:rPr lang="cs-CZ" sz="2800" dirty="0" smtClean="0">
                <a:solidFill>
                  <a:srgbClr val="002060"/>
                </a:solidFill>
              </a:rPr>
              <a:t>B	      </a:t>
            </a:r>
            <a:r>
              <a:rPr lang="cs-CZ" sz="2800" dirty="0" err="1" smtClean="0">
                <a:solidFill>
                  <a:srgbClr val="002060"/>
                </a:solidFill>
              </a:rPr>
              <a:t>S</a:t>
            </a:r>
            <a:r>
              <a:rPr lang="cs-CZ" sz="2800" baseline="-25000" dirty="0" err="1" smtClean="0">
                <a:solidFill>
                  <a:srgbClr val="002060"/>
                </a:solidFill>
              </a:rPr>
              <a:t>a</a:t>
            </a:r>
            <a:r>
              <a:rPr lang="cs-CZ" sz="2800" dirty="0" smtClean="0">
                <a:solidFill>
                  <a:srgbClr val="002060"/>
                </a:solidFill>
              </a:rPr>
              <a:t>               C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4057321"/>
              </p:ext>
            </p:extLst>
          </p:nvPr>
        </p:nvGraphicFramePr>
        <p:xfrm>
          <a:off x="881844" y="5301208"/>
          <a:ext cx="7578588" cy="1152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716016" y="2132856"/>
            <a:ext cx="38164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>
                    <a:lumMod val="10000"/>
                  </a:schemeClr>
                </a:solidFill>
              </a:rPr>
              <a:t>v</a:t>
            </a:r>
            <a:r>
              <a:rPr lang="cs-CZ" sz="2800" baseline="-25000" dirty="0" err="1" smtClean="0">
                <a:solidFill>
                  <a:schemeClr val="tx2">
                    <a:lumMod val="10000"/>
                  </a:schemeClr>
                </a:solidFill>
              </a:rPr>
              <a:t>a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= t</a:t>
            </a:r>
            <a:r>
              <a:rPr lang="cs-CZ" sz="2800" baseline="-25000" dirty="0" smtClean="0">
                <a:solidFill>
                  <a:schemeClr val="tx2">
                    <a:lumMod val="10000"/>
                  </a:schemeClr>
                </a:solidFill>
              </a:rPr>
              <a:t>a</a:t>
            </a:r>
          </a:p>
          <a:p>
            <a:r>
              <a:rPr lang="cs-CZ" sz="2800" dirty="0" err="1" smtClean="0">
                <a:solidFill>
                  <a:schemeClr val="tx2">
                    <a:lumMod val="10000"/>
                  </a:schemeClr>
                </a:solidFill>
              </a:rPr>
              <a:t>v</a:t>
            </a:r>
            <a:r>
              <a:rPr lang="cs-CZ" sz="2800" baseline="-25000" dirty="0" err="1">
                <a:solidFill>
                  <a:schemeClr val="tx2">
                    <a:lumMod val="10000"/>
                  </a:schemeClr>
                </a:solidFill>
              </a:rPr>
              <a:t>b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= </a:t>
            </a:r>
            <a:r>
              <a:rPr lang="cs-CZ" sz="2800" dirty="0" err="1" smtClean="0">
                <a:solidFill>
                  <a:schemeClr val="tx2">
                    <a:lumMod val="10000"/>
                  </a:schemeClr>
                </a:solidFill>
              </a:rPr>
              <a:t>t</a:t>
            </a:r>
            <a:r>
              <a:rPr lang="cs-CZ" sz="2800" baseline="-25000" dirty="0" err="1" smtClean="0">
                <a:solidFill>
                  <a:schemeClr val="tx2">
                    <a:lumMod val="10000"/>
                  </a:schemeClr>
                </a:solidFill>
              </a:rPr>
              <a:t>b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800" dirty="0" err="1" smtClean="0">
                <a:solidFill>
                  <a:schemeClr val="tx2">
                    <a:lumMod val="10000"/>
                  </a:schemeClr>
                </a:solidFill>
              </a:rPr>
              <a:t>v</a:t>
            </a:r>
            <a:r>
              <a:rPr lang="cs-CZ" sz="2800" baseline="-25000" dirty="0" err="1" smtClean="0">
                <a:solidFill>
                  <a:schemeClr val="tx2">
                    <a:lumMod val="10000"/>
                  </a:schemeClr>
                </a:solidFill>
              </a:rPr>
              <a:t>c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= </a:t>
            </a:r>
            <a:r>
              <a:rPr lang="cs-CZ" sz="2800" dirty="0" err="1" smtClean="0">
                <a:solidFill>
                  <a:schemeClr val="tx2">
                    <a:lumMod val="10000"/>
                  </a:schemeClr>
                </a:solidFill>
              </a:rPr>
              <a:t>t</a:t>
            </a:r>
            <a:r>
              <a:rPr lang="cs-CZ" sz="2800" baseline="-25000" dirty="0" err="1" smtClean="0">
                <a:solidFill>
                  <a:schemeClr val="tx2">
                    <a:lumMod val="10000"/>
                  </a:schemeClr>
                </a:solidFill>
              </a:rPr>
              <a:t>c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4100616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468313" y="692150"/>
            <a:ext cx="770413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1pPr>
            <a:lvl2pPr marL="742950" indent="-28575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2pPr>
            <a:lvl3pPr marL="1143000" indent="-22860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3pPr>
            <a:lvl4pPr marL="1600200" indent="-22860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4pPr>
            <a:lvl5pPr marL="2057400" indent="-22860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767974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382</TotalTime>
  <Words>227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Tradeshow</vt:lpstr>
      <vt:lpstr>Prezentace aplikace PowerPoint</vt:lpstr>
      <vt:lpstr>Prezentace aplikace PowerPoint</vt:lpstr>
      <vt:lpstr>Výška trojúhelníku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 Nešněrová</dc:creator>
  <cp:lastModifiedBy>Irena</cp:lastModifiedBy>
  <cp:revision>17</cp:revision>
  <dcterms:created xsi:type="dcterms:W3CDTF">2013-10-10T16:48:14Z</dcterms:created>
  <dcterms:modified xsi:type="dcterms:W3CDTF">2013-11-26T11:32:52Z</dcterms:modified>
</cp:coreProperties>
</file>