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4" r:id="rId3"/>
    <p:sldId id="256" r:id="rId4"/>
    <p:sldId id="260" r:id="rId5"/>
    <p:sldId id="262" r:id="rId6"/>
    <p:sldId id="257" r:id="rId7"/>
    <p:sldId id="258" r:id="rId8"/>
    <p:sldId id="265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4" autoAdjust="0"/>
    <p:restoredTop sz="94671" autoAdjust="0"/>
  </p:normalViewPr>
  <p:slideViewPr>
    <p:cSldViewPr>
      <p:cViewPr varScale="1">
        <p:scale>
          <a:sx n="74" d="100"/>
          <a:sy n="74" d="100"/>
        </p:scale>
        <p:origin x="-18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7A6EDE-A60F-4147-AC83-E7D340730959}" type="doc">
      <dgm:prSet loTypeId="urn:microsoft.com/office/officeart/2005/8/layout/vList2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cs-CZ"/>
        </a:p>
      </dgm:t>
    </dgm:pt>
    <dgm:pt modelId="{798AE305-8835-4079-B2CF-CB998E51C2C5}">
      <dgm:prSet custT="1"/>
      <dgm:spPr/>
      <dgm:t>
        <a:bodyPr/>
        <a:lstStyle/>
        <a:p>
          <a:pPr rtl="0"/>
          <a:r>
            <a:rPr lang="cs-CZ" sz="3200" dirty="0" smtClean="0"/>
            <a:t>Lichoběžník</a:t>
          </a:r>
          <a:endParaRPr lang="cs-CZ" sz="3200" dirty="0"/>
        </a:p>
      </dgm:t>
    </dgm:pt>
    <dgm:pt modelId="{6C0A589A-6156-4108-91DE-C6FF02C109D1}" type="parTrans" cxnId="{C2AF3177-A94E-4FC1-ACB1-1CB14CE1DECB}">
      <dgm:prSet/>
      <dgm:spPr/>
      <dgm:t>
        <a:bodyPr/>
        <a:lstStyle/>
        <a:p>
          <a:endParaRPr lang="cs-CZ"/>
        </a:p>
      </dgm:t>
    </dgm:pt>
    <dgm:pt modelId="{8DF15EC5-AFB6-4F61-9E2C-D7ECAC60DE61}" type="sibTrans" cxnId="{C2AF3177-A94E-4FC1-ACB1-1CB14CE1DECB}">
      <dgm:prSet/>
      <dgm:spPr/>
      <dgm:t>
        <a:bodyPr/>
        <a:lstStyle/>
        <a:p>
          <a:endParaRPr lang="cs-CZ"/>
        </a:p>
      </dgm:t>
    </dgm:pt>
    <dgm:pt modelId="{C15F1913-BE13-47F6-8E21-A21E44692A59}" type="pres">
      <dgm:prSet presAssocID="{1F7A6EDE-A60F-4147-AC83-E7D3407309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FB21A-E3D4-4C80-8427-12FEDFD3D3B7}" type="pres">
      <dgm:prSet presAssocID="{798AE305-8835-4079-B2CF-CB998E51C2C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470DC16-BEC3-4B41-B181-BC3E58209DD1}" type="presOf" srcId="{1F7A6EDE-A60F-4147-AC83-E7D340730959}" destId="{C15F1913-BE13-47F6-8E21-A21E44692A59}" srcOrd="0" destOrd="0" presId="urn:microsoft.com/office/officeart/2005/8/layout/vList2"/>
    <dgm:cxn modelId="{C2AF3177-A94E-4FC1-ACB1-1CB14CE1DECB}" srcId="{1F7A6EDE-A60F-4147-AC83-E7D340730959}" destId="{798AE305-8835-4079-B2CF-CB998E51C2C5}" srcOrd="0" destOrd="0" parTransId="{6C0A589A-6156-4108-91DE-C6FF02C109D1}" sibTransId="{8DF15EC5-AFB6-4F61-9E2C-D7ECAC60DE61}"/>
    <dgm:cxn modelId="{AD16B517-0337-475F-8AA7-AAC83831414A}" type="presOf" srcId="{798AE305-8835-4079-B2CF-CB998E51C2C5}" destId="{7E6FB21A-E3D4-4C80-8427-12FEDFD3D3B7}" srcOrd="0" destOrd="0" presId="urn:microsoft.com/office/officeart/2005/8/layout/vList2"/>
    <dgm:cxn modelId="{DB0A0494-596F-48AA-9BBD-4ED31BB46F4D}" type="presParOf" srcId="{C15F1913-BE13-47F6-8E21-A21E44692A59}" destId="{7E6FB21A-E3D4-4C80-8427-12FEDFD3D3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677ECC-0352-4279-9575-3F2EC49DC7AB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9B4355EB-A2D5-4024-BCA0-5DAD3668E254}">
      <dgm:prSet/>
      <dgm:spPr/>
      <dgm:t>
        <a:bodyPr/>
        <a:lstStyle/>
        <a:p>
          <a:pPr rtl="0"/>
          <a:r>
            <a:rPr lang="cs-CZ" smtClean="0"/>
            <a:t>Základny jsou rovnoběžné.</a:t>
          </a:r>
          <a:endParaRPr lang="cs-CZ"/>
        </a:p>
      </dgm:t>
    </dgm:pt>
    <dgm:pt modelId="{E80C240D-E798-4DC6-87E0-23A25CB6537F}" type="parTrans" cxnId="{22557CAB-62ED-4ADD-8C97-7321311036C5}">
      <dgm:prSet/>
      <dgm:spPr/>
      <dgm:t>
        <a:bodyPr/>
        <a:lstStyle/>
        <a:p>
          <a:endParaRPr lang="cs-CZ"/>
        </a:p>
      </dgm:t>
    </dgm:pt>
    <dgm:pt modelId="{AB8063DD-E7A8-4FEA-81AD-750315C0E3E0}" type="sibTrans" cxnId="{22557CAB-62ED-4ADD-8C97-7321311036C5}">
      <dgm:prSet/>
      <dgm:spPr/>
      <dgm:t>
        <a:bodyPr/>
        <a:lstStyle/>
        <a:p>
          <a:endParaRPr lang="cs-CZ"/>
        </a:p>
      </dgm:t>
    </dgm:pt>
    <dgm:pt modelId="{5618688F-864E-4874-8573-9EA45E4C3556}" type="pres">
      <dgm:prSet presAssocID="{F7677ECC-0352-4279-9575-3F2EC49DC7A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CE872E3-E005-461F-9D40-47B041623D50}" type="pres">
      <dgm:prSet presAssocID="{9B4355EB-A2D5-4024-BCA0-5DAD3668E254}" presName="parentText" presStyleLbl="node1" presStyleIdx="0" presStyleCnt="1" custScaleY="10920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6615A01-B732-468C-A792-D13DF4A10AAE}" type="presOf" srcId="{9B4355EB-A2D5-4024-BCA0-5DAD3668E254}" destId="{7CE872E3-E005-461F-9D40-47B041623D50}" srcOrd="0" destOrd="0" presId="urn:microsoft.com/office/officeart/2005/8/layout/vList2"/>
    <dgm:cxn modelId="{711D2168-5F8D-41E2-BCAA-10DD92807473}" type="presOf" srcId="{F7677ECC-0352-4279-9575-3F2EC49DC7AB}" destId="{5618688F-864E-4874-8573-9EA45E4C3556}" srcOrd="0" destOrd="0" presId="urn:microsoft.com/office/officeart/2005/8/layout/vList2"/>
    <dgm:cxn modelId="{22557CAB-62ED-4ADD-8C97-7321311036C5}" srcId="{F7677ECC-0352-4279-9575-3F2EC49DC7AB}" destId="{9B4355EB-A2D5-4024-BCA0-5DAD3668E254}" srcOrd="0" destOrd="0" parTransId="{E80C240D-E798-4DC6-87E0-23A25CB6537F}" sibTransId="{AB8063DD-E7A8-4FEA-81AD-750315C0E3E0}"/>
    <dgm:cxn modelId="{B3716EA7-2EA0-49FE-A4C7-D6E94969ADC8}" type="presParOf" srcId="{5618688F-864E-4874-8573-9EA45E4C3556}" destId="{7CE872E3-E005-461F-9D40-47B041623D5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F7A6EDE-A60F-4147-AC83-E7D340730959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798AE305-8835-4079-B2CF-CB998E51C2C5}">
      <dgm:prSet custT="1"/>
      <dgm:spPr/>
      <dgm:t>
        <a:bodyPr/>
        <a:lstStyle/>
        <a:p>
          <a:pPr rtl="0"/>
          <a:r>
            <a:rPr lang="cs-CZ" sz="3200" dirty="0" smtClean="0"/>
            <a:t>Výška lichoběžníku</a:t>
          </a:r>
          <a:endParaRPr lang="cs-CZ" sz="3200" dirty="0"/>
        </a:p>
      </dgm:t>
    </dgm:pt>
    <dgm:pt modelId="{6C0A589A-6156-4108-91DE-C6FF02C109D1}" type="parTrans" cxnId="{C2AF3177-A94E-4FC1-ACB1-1CB14CE1DECB}">
      <dgm:prSet/>
      <dgm:spPr/>
      <dgm:t>
        <a:bodyPr/>
        <a:lstStyle/>
        <a:p>
          <a:endParaRPr lang="cs-CZ"/>
        </a:p>
      </dgm:t>
    </dgm:pt>
    <dgm:pt modelId="{8DF15EC5-AFB6-4F61-9E2C-D7ECAC60DE61}" type="sibTrans" cxnId="{C2AF3177-A94E-4FC1-ACB1-1CB14CE1DECB}">
      <dgm:prSet/>
      <dgm:spPr/>
      <dgm:t>
        <a:bodyPr/>
        <a:lstStyle/>
        <a:p>
          <a:endParaRPr lang="cs-CZ"/>
        </a:p>
      </dgm:t>
    </dgm:pt>
    <dgm:pt modelId="{C15F1913-BE13-47F6-8E21-A21E44692A59}" type="pres">
      <dgm:prSet presAssocID="{1F7A6EDE-A60F-4147-AC83-E7D3407309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FB21A-E3D4-4C80-8427-12FEDFD3D3B7}" type="pres">
      <dgm:prSet presAssocID="{798AE305-8835-4079-B2CF-CB998E51C2C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4522DA-9346-4DD0-9C2D-E355438DD01E}" type="presOf" srcId="{1F7A6EDE-A60F-4147-AC83-E7D340730959}" destId="{C15F1913-BE13-47F6-8E21-A21E44692A59}" srcOrd="0" destOrd="0" presId="urn:microsoft.com/office/officeart/2005/8/layout/vList2"/>
    <dgm:cxn modelId="{C2AF3177-A94E-4FC1-ACB1-1CB14CE1DECB}" srcId="{1F7A6EDE-A60F-4147-AC83-E7D340730959}" destId="{798AE305-8835-4079-B2CF-CB998E51C2C5}" srcOrd="0" destOrd="0" parTransId="{6C0A589A-6156-4108-91DE-C6FF02C109D1}" sibTransId="{8DF15EC5-AFB6-4F61-9E2C-D7ECAC60DE61}"/>
    <dgm:cxn modelId="{48CC19D8-F990-4E37-915F-1AD712E16645}" type="presOf" srcId="{798AE305-8835-4079-B2CF-CB998E51C2C5}" destId="{7E6FB21A-E3D4-4C80-8427-12FEDFD3D3B7}" srcOrd="0" destOrd="0" presId="urn:microsoft.com/office/officeart/2005/8/layout/vList2"/>
    <dgm:cxn modelId="{740D49E4-F613-4EAE-8585-C50E6E567F64}" type="presParOf" srcId="{C15F1913-BE13-47F6-8E21-A21E44692A59}" destId="{7E6FB21A-E3D4-4C80-8427-12FEDFD3D3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4FD5027-3BA8-4948-A540-76A817518F88}" type="doc">
      <dgm:prSet loTypeId="urn:microsoft.com/office/officeart/2005/8/layout/vList2" loCatId="list" qsTypeId="urn:microsoft.com/office/officeart/2005/8/quickstyle/simple3" qsCatId="simple" csTypeId="urn:microsoft.com/office/officeart/2005/8/colors/accent1_3" csCatId="accent1"/>
      <dgm:spPr/>
      <dgm:t>
        <a:bodyPr/>
        <a:lstStyle/>
        <a:p>
          <a:endParaRPr lang="cs-CZ"/>
        </a:p>
      </dgm:t>
    </dgm:pt>
    <dgm:pt modelId="{B07E7320-453F-4467-9F1C-9395475AE602}">
      <dgm:prSet/>
      <dgm:spPr/>
      <dgm:t>
        <a:bodyPr/>
        <a:lstStyle/>
        <a:p>
          <a:pPr rtl="0"/>
          <a:r>
            <a:rPr lang="cs-CZ" dirty="0" smtClean="0"/>
            <a:t>Výška lichoběžníku je kolmice na základny.</a:t>
          </a:r>
          <a:endParaRPr lang="cs-CZ" dirty="0"/>
        </a:p>
      </dgm:t>
    </dgm:pt>
    <dgm:pt modelId="{391030B4-E1C9-4DE0-BF82-757040654729}" type="parTrans" cxnId="{1B22F27C-13F0-41EE-8EBE-83BC309EFD92}">
      <dgm:prSet/>
      <dgm:spPr/>
      <dgm:t>
        <a:bodyPr/>
        <a:lstStyle/>
        <a:p>
          <a:endParaRPr lang="cs-CZ"/>
        </a:p>
      </dgm:t>
    </dgm:pt>
    <dgm:pt modelId="{B59EE722-5C60-4F47-8D6D-AD7A3921C358}" type="sibTrans" cxnId="{1B22F27C-13F0-41EE-8EBE-83BC309EFD92}">
      <dgm:prSet/>
      <dgm:spPr/>
      <dgm:t>
        <a:bodyPr/>
        <a:lstStyle/>
        <a:p>
          <a:endParaRPr lang="cs-CZ"/>
        </a:p>
      </dgm:t>
    </dgm:pt>
    <dgm:pt modelId="{E06BE68F-07E0-410E-92CC-BBE63B28986B}" type="pres">
      <dgm:prSet presAssocID="{74FD5027-3BA8-4948-A540-76A817518F8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C890AF9-84B2-4EBF-A26D-4860BDB5E4F7}" type="pres">
      <dgm:prSet presAssocID="{B07E7320-453F-4467-9F1C-9395475AE60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D0364AF-28A7-4151-8EF1-A46F24DCABC5}" type="presOf" srcId="{B07E7320-453F-4467-9F1C-9395475AE602}" destId="{6C890AF9-84B2-4EBF-A26D-4860BDB5E4F7}" srcOrd="0" destOrd="0" presId="urn:microsoft.com/office/officeart/2005/8/layout/vList2"/>
    <dgm:cxn modelId="{D3965A77-C1C4-4B6A-934B-E012790E2DB3}" type="presOf" srcId="{74FD5027-3BA8-4948-A540-76A817518F88}" destId="{E06BE68F-07E0-410E-92CC-BBE63B28986B}" srcOrd="0" destOrd="0" presId="urn:microsoft.com/office/officeart/2005/8/layout/vList2"/>
    <dgm:cxn modelId="{1B22F27C-13F0-41EE-8EBE-83BC309EFD92}" srcId="{74FD5027-3BA8-4948-A540-76A817518F88}" destId="{B07E7320-453F-4467-9F1C-9395475AE602}" srcOrd="0" destOrd="0" parTransId="{391030B4-E1C9-4DE0-BF82-757040654729}" sibTransId="{B59EE722-5C60-4F47-8D6D-AD7A3921C358}"/>
    <dgm:cxn modelId="{86605399-0954-4D3E-96AF-8497C2F9ABA2}" type="presParOf" srcId="{E06BE68F-07E0-410E-92CC-BBE63B28986B}" destId="{6C890AF9-84B2-4EBF-A26D-4860BDB5E4F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07FC1F5-9AF8-4BD4-9B1A-302915B134CD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24A7AB59-7915-4771-B0FD-A170C5B2C3DF}">
      <dgm:prSet custT="1"/>
      <dgm:spPr/>
      <dgm:t>
        <a:bodyPr/>
        <a:lstStyle/>
        <a:p>
          <a:pPr rtl="0"/>
          <a:r>
            <a:rPr lang="cs-CZ" sz="2800" dirty="0" smtClean="0"/>
            <a:t>Lichoběžník rovnoramenný</a:t>
          </a:r>
          <a:endParaRPr lang="cs-CZ" sz="2800" dirty="0"/>
        </a:p>
      </dgm:t>
    </dgm:pt>
    <dgm:pt modelId="{5A9CB7C6-08DC-44CA-8325-89F1F1807D60}" type="parTrans" cxnId="{20E8AE91-C4CE-4D8D-984C-3871F61BFB51}">
      <dgm:prSet/>
      <dgm:spPr/>
      <dgm:t>
        <a:bodyPr/>
        <a:lstStyle/>
        <a:p>
          <a:endParaRPr lang="cs-CZ"/>
        </a:p>
      </dgm:t>
    </dgm:pt>
    <dgm:pt modelId="{A7612DC0-E2CB-47D5-AF5A-61226ABFDF0A}" type="sibTrans" cxnId="{20E8AE91-C4CE-4D8D-984C-3871F61BFB51}">
      <dgm:prSet/>
      <dgm:spPr/>
      <dgm:t>
        <a:bodyPr/>
        <a:lstStyle/>
        <a:p>
          <a:endParaRPr lang="cs-CZ"/>
        </a:p>
      </dgm:t>
    </dgm:pt>
    <dgm:pt modelId="{B0DAC905-0406-4D77-BBE3-FB8421E7F500}" type="pres">
      <dgm:prSet presAssocID="{107FC1F5-9AF8-4BD4-9B1A-302915B134C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8A0F777-5072-4586-8004-D775558CD20F}" type="pres">
      <dgm:prSet presAssocID="{24A7AB59-7915-4771-B0FD-A170C5B2C3DF}" presName="parentText" presStyleLbl="node1" presStyleIdx="0" presStyleCnt="1" custScaleX="128571" custScaleY="16579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0E8AE91-C4CE-4D8D-984C-3871F61BFB51}" srcId="{107FC1F5-9AF8-4BD4-9B1A-302915B134CD}" destId="{24A7AB59-7915-4771-B0FD-A170C5B2C3DF}" srcOrd="0" destOrd="0" parTransId="{5A9CB7C6-08DC-44CA-8325-89F1F1807D60}" sibTransId="{A7612DC0-E2CB-47D5-AF5A-61226ABFDF0A}"/>
    <dgm:cxn modelId="{2E043D18-31C3-4951-BBA9-121D373C2A0A}" type="presOf" srcId="{24A7AB59-7915-4771-B0FD-A170C5B2C3DF}" destId="{D8A0F777-5072-4586-8004-D775558CD20F}" srcOrd="0" destOrd="0" presId="urn:microsoft.com/office/officeart/2005/8/layout/vList2"/>
    <dgm:cxn modelId="{64E4C511-5FA7-4149-87F0-B83FA7B55258}" type="presOf" srcId="{107FC1F5-9AF8-4BD4-9B1A-302915B134CD}" destId="{B0DAC905-0406-4D77-BBE3-FB8421E7F500}" srcOrd="0" destOrd="0" presId="urn:microsoft.com/office/officeart/2005/8/layout/vList2"/>
    <dgm:cxn modelId="{C0F6C9D8-5C3E-4FC6-AD93-19A098C88B14}" type="presParOf" srcId="{B0DAC905-0406-4D77-BBE3-FB8421E7F500}" destId="{D8A0F777-5072-4586-8004-D775558CD20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480ACD-2FAA-4325-B0AC-EAAF2CE36D0B}" type="doc">
      <dgm:prSet loTypeId="urn:microsoft.com/office/officeart/2005/8/layout/vList2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8BE79730-6588-4F18-94B1-C0983E9AFDFC}">
      <dgm:prSet/>
      <dgm:spPr/>
      <dgm:t>
        <a:bodyPr/>
        <a:lstStyle/>
        <a:p>
          <a:pPr rtl="0"/>
          <a:r>
            <a:rPr lang="cs-CZ" dirty="0" smtClean="0"/>
            <a:t>Obě ramena jsou stejně dlouhá.</a:t>
          </a:r>
          <a:endParaRPr lang="cs-CZ" dirty="0"/>
        </a:p>
      </dgm:t>
    </dgm:pt>
    <dgm:pt modelId="{1A00BDFE-9334-4F21-AA1C-EF31A6CE47A9}" type="parTrans" cxnId="{4A7B8952-9F4A-4CBC-AA61-C6BE21AF0CA0}">
      <dgm:prSet/>
      <dgm:spPr/>
      <dgm:t>
        <a:bodyPr/>
        <a:lstStyle/>
        <a:p>
          <a:endParaRPr lang="cs-CZ"/>
        </a:p>
      </dgm:t>
    </dgm:pt>
    <dgm:pt modelId="{6124BE9D-84D9-4E10-A191-44524FCA997D}" type="sibTrans" cxnId="{4A7B8952-9F4A-4CBC-AA61-C6BE21AF0CA0}">
      <dgm:prSet/>
      <dgm:spPr/>
      <dgm:t>
        <a:bodyPr/>
        <a:lstStyle/>
        <a:p>
          <a:endParaRPr lang="cs-CZ"/>
        </a:p>
      </dgm:t>
    </dgm:pt>
    <dgm:pt modelId="{99A792C4-FA03-42EB-AB10-9874571A5D40}" type="pres">
      <dgm:prSet presAssocID="{07480ACD-2FAA-4325-B0AC-EAAF2CE36D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8AD22D7-49F7-45FD-90F9-1D680A19FC40}" type="pres">
      <dgm:prSet presAssocID="{8BE79730-6588-4F18-94B1-C0983E9AFDF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B9DEFD6-D51E-4ABB-9DF3-2641A7BF7D4B}" type="presOf" srcId="{8BE79730-6588-4F18-94B1-C0983E9AFDFC}" destId="{88AD22D7-49F7-45FD-90F9-1D680A19FC40}" srcOrd="0" destOrd="0" presId="urn:microsoft.com/office/officeart/2005/8/layout/vList2"/>
    <dgm:cxn modelId="{FBD7543F-DFDF-4FF2-93AF-E1ABC9016777}" type="presOf" srcId="{07480ACD-2FAA-4325-B0AC-EAAF2CE36D0B}" destId="{99A792C4-FA03-42EB-AB10-9874571A5D40}" srcOrd="0" destOrd="0" presId="urn:microsoft.com/office/officeart/2005/8/layout/vList2"/>
    <dgm:cxn modelId="{4A7B8952-9F4A-4CBC-AA61-C6BE21AF0CA0}" srcId="{07480ACD-2FAA-4325-B0AC-EAAF2CE36D0B}" destId="{8BE79730-6588-4F18-94B1-C0983E9AFDFC}" srcOrd="0" destOrd="0" parTransId="{1A00BDFE-9334-4F21-AA1C-EF31A6CE47A9}" sibTransId="{6124BE9D-84D9-4E10-A191-44524FCA997D}"/>
    <dgm:cxn modelId="{0BA850F0-227D-4C8C-9819-73CFF8481BC3}" type="presParOf" srcId="{99A792C4-FA03-42EB-AB10-9874571A5D40}" destId="{88AD22D7-49F7-45FD-90F9-1D680A19FC4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E871DCA-EF6B-442E-9824-EB7F171ABFC3}" type="doc">
      <dgm:prSet loTypeId="urn:microsoft.com/office/officeart/2005/8/layout/vList2" loCatId="list" qsTypeId="urn:microsoft.com/office/officeart/2005/8/quickstyle/simple3" qsCatId="simple" csTypeId="urn:microsoft.com/office/officeart/2005/8/colors/accent4_2" csCatId="accent4" phldr="1"/>
      <dgm:spPr/>
      <dgm:t>
        <a:bodyPr/>
        <a:lstStyle/>
        <a:p>
          <a:endParaRPr lang="cs-CZ"/>
        </a:p>
      </dgm:t>
    </dgm:pt>
    <dgm:pt modelId="{D581D80A-21ED-4033-8A2C-9EF6098AA29B}">
      <dgm:prSet/>
      <dgm:spPr/>
      <dgm:t>
        <a:bodyPr/>
        <a:lstStyle/>
        <a:p>
          <a:pPr rtl="0"/>
          <a:r>
            <a:rPr lang="cs-CZ" dirty="0" smtClean="0"/>
            <a:t>Jsou stejně velké oba úhly u každé základny.</a:t>
          </a:r>
          <a:endParaRPr lang="cs-CZ" dirty="0"/>
        </a:p>
      </dgm:t>
    </dgm:pt>
    <dgm:pt modelId="{E53BB3B7-61C0-4E52-B130-18EA89CBC020}" type="parTrans" cxnId="{1BD2E02D-45EB-401E-8A08-07322695D617}">
      <dgm:prSet/>
      <dgm:spPr/>
      <dgm:t>
        <a:bodyPr/>
        <a:lstStyle/>
        <a:p>
          <a:endParaRPr lang="cs-CZ"/>
        </a:p>
      </dgm:t>
    </dgm:pt>
    <dgm:pt modelId="{96FA75CB-1982-4C84-BF78-BAFC0003EA18}" type="sibTrans" cxnId="{1BD2E02D-45EB-401E-8A08-07322695D617}">
      <dgm:prSet/>
      <dgm:spPr/>
      <dgm:t>
        <a:bodyPr/>
        <a:lstStyle/>
        <a:p>
          <a:endParaRPr lang="cs-CZ"/>
        </a:p>
      </dgm:t>
    </dgm:pt>
    <dgm:pt modelId="{63E6E734-C8C8-4645-8353-2B6A80A66AA3}" type="pres">
      <dgm:prSet presAssocID="{2E871DCA-EF6B-442E-9824-EB7F171ABFC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FBC3939-9914-450C-BF47-E411791BC6B4}" type="pres">
      <dgm:prSet presAssocID="{D581D80A-21ED-4033-8A2C-9EF6098AA29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1363064-9873-4DDD-89E3-17A95F3E41D8}" type="presOf" srcId="{D581D80A-21ED-4033-8A2C-9EF6098AA29B}" destId="{EFBC3939-9914-450C-BF47-E411791BC6B4}" srcOrd="0" destOrd="0" presId="urn:microsoft.com/office/officeart/2005/8/layout/vList2"/>
    <dgm:cxn modelId="{1BD2E02D-45EB-401E-8A08-07322695D617}" srcId="{2E871DCA-EF6B-442E-9824-EB7F171ABFC3}" destId="{D581D80A-21ED-4033-8A2C-9EF6098AA29B}" srcOrd="0" destOrd="0" parTransId="{E53BB3B7-61C0-4E52-B130-18EA89CBC020}" sibTransId="{96FA75CB-1982-4C84-BF78-BAFC0003EA18}"/>
    <dgm:cxn modelId="{CB6A2D3A-A450-4C5F-A8CE-085BFC2C5930}" type="presOf" srcId="{2E871DCA-EF6B-442E-9824-EB7F171ABFC3}" destId="{63E6E734-C8C8-4645-8353-2B6A80A66AA3}" srcOrd="0" destOrd="0" presId="urn:microsoft.com/office/officeart/2005/8/layout/vList2"/>
    <dgm:cxn modelId="{B558659B-848A-4B25-ABB1-73F3EDD4149C}" type="presParOf" srcId="{63E6E734-C8C8-4645-8353-2B6A80A66AA3}" destId="{EFBC3939-9914-450C-BF47-E411791BC6B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A8B51F3-9514-44B1-BDD5-4A05B54400DA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37045B79-47B3-4019-A6D3-CD59730D3AF9}">
      <dgm:prSet/>
      <dgm:spPr/>
      <dgm:t>
        <a:bodyPr/>
        <a:lstStyle/>
        <a:p>
          <a:pPr rtl="0"/>
          <a:r>
            <a:rPr lang="cs-CZ" smtClean="0"/>
            <a:t>Lichoběžník pravoúhlý</a:t>
          </a:r>
          <a:endParaRPr lang="cs-CZ"/>
        </a:p>
      </dgm:t>
    </dgm:pt>
    <dgm:pt modelId="{0A302342-E1B9-4845-B1FB-AD0902819A04}" type="parTrans" cxnId="{68DB0076-389C-4D42-9E40-045815D9D495}">
      <dgm:prSet/>
      <dgm:spPr/>
      <dgm:t>
        <a:bodyPr/>
        <a:lstStyle/>
        <a:p>
          <a:endParaRPr lang="cs-CZ"/>
        </a:p>
      </dgm:t>
    </dgm:pt>
    <dgm:pt modelId="{371F6568-9EA4-4C08-AA65-F72FFDF3A2AD}" type="sibTrans" cxnId="{68DB0076-389C-4D42-9E40-045815D9D495}">
      <dgm:prSet/>
      <dgm:spPr/>
      <dgm:t>
        <a:bodyPr/>
        <a:lstStyle/>
        <a:p>
          <a:endParaRPr lang="cs-CZ"/>
        </a:p>
      </dgm:t>
    </dgm:pt>
    <dgm:pt modelId="{3ADE4AB1-6DB2-40C2-8652-5F2514C2BFEA}" type="pres">
      <dgm:prSet presAssocID="{DA8B51F3-9514-44B1-BDD5-4A05B54400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E5DE5FD-6C99-4638-8740-C7AB7CF6217A}" type="pres">
      <dgm:prSet presAssocID="{37045B79-47B3-4019-A6D3-CD59730D3AF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CF71E11-D12D-4440-8536-90D1888D6BE8}" type="presOf" srcId="{DA8B51F3-9514-44B1-BDD5-4A05B54400DA}" destId="{3ADE4AB1-6DB2-40C2-8652-5F2514C2BFEA}" srcOrd="0" destOrd="0" presId="urn:microsoft.com/office/officeart/2005/8/layout/vList2"/>
    <dgm:cxn modelId="{9F896447-7C40-496C-9AEC-B8E406AD8EE5}" type="presOf" srcId="{37045B79-47B3-4019-A6D3-CD59730D3AF9}" destId="{AE5DE5FD-6C99-4638-8740-C7AB7CF6217A}" srcOrd="0" destOrd="0" presId="urn:microsoft.com/office/officeart/2005/8/layout/vList2"/>
    <dgm:cxn modelId="{68DB0076-389C-4D42-9E40-045815D9D495}" srcId="{DA8B51F3-9514-44B1-BDD5-4A05B54400DA}" destId="{37045B79-47B3-4019-A6D3-CD59730D3AF9}" srcOrd="0" destOrd="0" parTransId="{0A302342-E1B9-4845-B1FB-AD0902819A04}" sibTransId="{371F6568-9EA4-4C08-AA65-F72FFDF3A2AD}"/>
    <dgm:cxn modelId="{2B85EBA6-98E6-4A69-9DDE-EEA6BBEB54F1}" type="presParOf" srcId="{3ADE4AB1-6DB2-40C2-8652-5F2514C2BFEA}" destId="{AE5DE5FD-6C99-4638-8740-C7AB7CF6217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88F11BF-069D-48C3-A258-F3B20E10B558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78991AA0-9CC5-40BD-8D94-AFE8BDC562A7}">
      <dgm:prSet/>
      <dgm:spPr/>
      <dgm:t>
        <a:bodyPr/>
        <a:lstStyle/>
        <a:p>
          <a:pPr rtl="0"/>
          <a:r>
            <a:rPr lang="cs-CZ" dirty="0" smtClean="0"/>
            <a:t>Jedno rameno je kolmé na základny.</a:t>
          </a:r>
          <a:endParaRPr lang="cs-CZ" dirty="0"/>
        </a:p>
      </dgm:t>
    </dgm:pt>
    <dgm:pt modelId="{15506109-E181-410F-AC79-019D89E38096}" type="parTrans" cxnId="{773F6E6F-C535-4711-AD80-03A8100917A6}">
      <dgm:prSet/>
      <dgm:spPr/>
      <dgm:t>
        <a:bodyPr/>
        <a:lstStyle/>
        <a:p>
          <a:endParaRPr lang="cs-CZ"/>
        </a:p>
      </dgm:t>
    </dgm:pt>
    <dgm:pt modelId="{1677DDAB-4ABF-4FDE-BF01-10BC808E558C}" type="sibTrans" cxnId="{773F6E6F-C535-4711-AD80-03A8100917A6}">
      <dgm:prSet/>
      <dgm:spPr/>
      <dgm:t>
        <a:bodyPr/>
        <a:lstStyle/>
        <a:p>
          <a:endParaRPr lang="cs-CZ"/>
        </a:p>
      </dgm:t>
    </dgm:pt>
    <dgm:pt modelId="{88EBC36D-2B8D-4150-A770-512586DC36FA}" type="pres">
      <dgm:prSet presAssocID="{588F11BF-069D-48C3-A258-F3B20E10B55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52B79D9-4FD6-4816-92D8-8E18DEB2ABE6}" type="pres">
      <dgm:prSet presAssocID="{78991AA0-9CC5-40BD-8D94-AFE8BDC562A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3D8BC7-F317-49CB-A9CE-D390CEE00F49}" type="presOf" srcId="{588F11BF-069D-48C3-A258-F3B20E10B558}" destId="{88EBC36D-2B8D-4150-A770-512586DC36FA}" srcOrd="0" destOrd="0" presId="urn:microsoft.com/office/officeart/2005/8/layout/vList2"/>
    <dgm:cxn modelId="{773F6E6F-C535-4711-AD80-03A8100917A6}" srcId="{588F11BF-069D-48C3-A258-F3B20E10B558}" destId="{78991AA0-9CC5-40BD-8D94-AFE8BDC562A7}" srcOrd="0" destOrd="0" parTransId="{15506109-E181-410F-AC79-019D89E38096}" sibTransId="{1677DDAB-4ABF-4FDE-BF01-10BC808E558C}"/>
    <dgm:cxn modelId="{F640B90C-9B3B-4674-93E1-B403A31667A7}" type="presOf" srcId="{78991AA0-9CC5-40BD-8D94-AFE8BDC562A7}" destId="{652B79D9-4FD6-4816-92D8-8E18DEB2ABE6}" srcOrd="0" destOrd="0" presId="urn:microsoft.com/office/officeart/2005/8/layout/vList2"/>
    <dgm:cxn modelId="{5DA08F9E-506B-4478-81A9-1BF6856FD6DD}" type="presParOf" srcId="{88EBC36D-2B8D-4150-A770-512586DC36FA}" destId="{652B79D9-4FD6-4816-92D8-8E18DEB2AB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E5A7760-1967-4C69-B422-909B6B9185A0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cs-CZ"/>
        </a:p>
      </dgm:t>
    </dgm:pt>
    <dgm:pt modelId="{BC708413-E88A-4012-8477-E55BD95008CB}">
      <dgm:prSet/>
      <dgm:spPr/>
      <dgm:t>
        <a:bodyPr/>
        <a:lstStyle/>
        <a:p>
          <a:pPr rtl="0"/>
          <a:r>
            <a:rPr lang="cs-CZ" dirty="0" smtClean="0"/>
            <a:t>Je shodné s výškou lichoběžníku.</a:t>
          </a:r>
          <a:endParaRPr lang="cs-CZ" dirty="0"/>
        </a:p>
      </dgm:t>
    </dgm:pt>
    <dgm:pt modelId="{8CAFC9D7-52EE-4730-8A9F-29EEBB4BDB33}" type="parTrans" cxnId="{7EA5BC6B-73E8-431F-A4B1-ABFA62438A16}">
      <dgm:prSet/>
      <dgm:spPr/>
      <dgm:t>
        <a:bodyPr/>
        <a:lstStyle/>
        <a:p>
          <a:endParaRPr lang="cs-CZ"/>
        </a:p>
      </dgm:t>
    </dgm:pt>
    <dgm:pt modelId="{04734F29-6B96-4FA0-8B7F-32D867796829}" type="sibTrans" cxnId="{7EA5BC6B-73E8-431F-A4B1-ABFA62438A16}">
      <dgm:prSet/>
      <dgm:spPr/>
      <dgm:t>
        <a:bodyPr/>
        <a:lstStyle/>
        <a:p>
          <a:endParaRPr lang="cs-CZ"/>
        </a:p>
      </dgm:t>
    </dgm:pt>
    <dgm:pt modelId="{1B00B28C-2AF4-4C51-9059-DE2FC4B0EF1C}" type="pres">
      <dgm:prSet presAssocID="{7E5A7760-1967-4C69-B422-909B6B9185A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FF58CE6-C2A6-4A21-999C-5CD42D784771}" type="pres">
      <dgm:prSet presAssocID="{BC708413-E88A-4012-8477-E55BD95008CB}" presName="parentText" presStyleLbl="node1" presStyleIdx="0" presStyleCnt="1" custLinFactNeighborY="-4588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A35335E-75E1-430E-B9EE-FD73C6BBB094}" type="presOf" srcId="{7E5A7760-1967-4C69-B422-909B6B9185A0}" destId="{1B00B28C-2AF4-4C51-9059-DE2FC4B0EF1C}" srcOrd="0" destOrd="0" presId="urn:microsoft.com/office/officeart/2005/8/layout/vList2"/>
    <dgm:cxn modelId="{1501A842-FB5D-4ED2-AA59-F64C40E4408B}" type="presOf" srcId="{BC708413-E88A-4012-8477-E55BD95008CB}" destId="{FFF58CE6-C2A6-4A21-999C-5CD42D784771}" srcOrd="0" destOrd="0" presId="urn:microsoft.com/office/officeart/2005/8/layout/vList2"/>
    <dgm:cxn modelId="{7EA5BC6B-73E8-431F-A4B1-ABFA62438A16}" srcId="{7E5A7760-1967-4C69-B422-909B6B9185A0}" destId="{BC708413-E88A-4012-8477-E55BD95008CB}" srcOrd="0" destOrd="0" parTransId="{8CAFC9D7-52EE-4730-8A9F-29EEBB4BDB33}" sibTransId="{04734F29-6B96-4FA0-8B7F-32D867796829}"/>
    <dgm:cxn modelId="{59F9B10B-106E-480E-991C-FF3FF9B804C8}" type="presParOf" srcId="{1B00B28C-2AF4-4C51-9059-DE2FC4B0EF1C}" destId="{FFF58CE6-C2A6-4A21-999C-5CD42D78477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6FB21A-E3D4-4C80-8427-12FEDFD3D3B7}">
      <dsp:nvSpPr>
        <dsp:cNvPr id="0" name=""/>
        <dsp:cNvSpPr/>
      </dsp:nvSpPr>
      <dsp:spPr>
        <a:xfrm>
          <a:off x="0" y="313"/>
          <a:ext cx="3024336" cy="52259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Lichoběžník</a:t>
          </a:r>
          <a:endParaRPr lang="cs-CZ" sz="3200" kern="1200" dirty="0"/>
        </a:p>
      </dsp:txBody>
      <dsp:txXfrm>
        <a:off x="25511" y="25824"/>
        <a:ext cx="2973314" cy="4715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E872E3-E005-461F-9D40-47B041623D50}">
      <dsp:nvSpPr>
        <dsp:cNvPr id="0" name=""/>
        <dsp:cNvSpPr/>
      </dsp:nvSpPr>
      <dsp:spPr>
        <a:xfrm>
          <a:off x="0" y="5611"/>
          <a:ext cx="7227441" cy="872037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shade val="50000"/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smtClean="0"/>
            <a:t>Základny jsou rovnoběžné.</a:t>
          </a:r>
          <a:endParaRPr lang="cs-CZ" sz="3500" kern="1200"/>
        </a:p>
      </dsp:txBody>
      <dsp:txXfrm>
        <a:off x="42569" y="48180"/>
        <a:ext cx="7142303" cy="7868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6FB21A-E3D4-4C80-8427-12FEDFD3D3B7}">
      <dsp:nvSpPr>
        <dsp:cNvPr id="0" name=""/>
        <dsp:cNvSpPr/>
      </dsp:nvSpPr>
      <dsp:spPr>
        <a:xfrm>
          <a:off x="0" y="3145"/>
          <a:ext cx="4320480" cy="8049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Výška lichoběžníku</a:t>
          </a:r>
          <a:endParaRPr lang="cs-CZ" sz="3200" kern="1200" dirty="0"/>
        </a:p>
      </dsp:txBody>
      <dsp:txXfrm>
        <a:off x="39295" y="42440"/>
        <a:ext cx="4241890" cy="72637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890AF9-84B2-4EBF-A26D-4860BDB5E4F7}">
      <dsp:nvSpPr>
        <dsp:cNvPr id="0" name=""/>
        <dsp:cNvSpPr/>
      </dsp:nvSpPr>
      <dsp:spPr>
        <a:xfrm>
          <a:off x="0" y="184602"/>
          <a:ext cx="7848872" cy="730079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shade val="80000"/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Výška lichoběžníku je kolmice na základny.</a:t>
          </a:r>
          <a:endParaRPr lang="cs-CZ" sz="3200" kern="1200" dirty="0"/>
        </a:p>
      </dsp:txBody>
      <dsp:txXfrm>
        <a:off x="35640" y="220242"/>
        <a:ext cx="7777592" cy="6587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A0F777-5072-4586-8004-D775558CD20F}">
      <dsp:nvSpPr>
        <dsp:cNvPr id="0" name=""/>
        <dsp:cNvSpPr/>
      </dsp:nvSpPr>
      <dsp:spPr>
        <a:xfrm>
          <a:off x="0" y="5095"/>
          <a:ext cx="4536504" cy="51302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Lichoběžník rovnoramenný</a:t>
          </a:r>
          <a:endParaRPr lang="cs-CZ" sz="2800" kern="1200" dirty="0"/>
        </a:p>
      </dsp:txBody>
      <dsp:txXfrm>
        <a:off x="25044" y="30139"/>
        <a:ext cx="4486416" cy="4629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AD22D7-49F7-45FD-90F9-1D680A19FC40}">
      <dsp:nvSpPr>
        <dsp:cNvPr id="0" name=""/>
        <dsp:cNvSpPr/>
      </dsp:nvSpPr>
      <dsp:spPr>
        <a:xfrm>
          <a:off x="0" y="184514"/>
          <a:ext cx="4536504" cy="57037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4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Obě ramena jsou stejně dlouhá.</a:t>
          </a:r>
          <a:endParaRPr lang="cs-CZ" sz="2500" kern="1200" dirty="0"/>
        </a:p>
      </dsp:txBody>
      <dsp:txXfrm>
        <a:off x="27843" y="212357"/>
        <a:ext cx="4480818" cy="51468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C3939-9914-450C-BF47-E411791BC6B4}">
      <dsp:nvSpPr>
        <dsp:cNvPr id="0" name=""/>
        <dsp:cNvSpPr/>
      </dsp:nvSpPr>
      <dsp:spPr>
        <a:xfrm>
          <a:off x="0" y="149724"/>
          <a:ext cx="5688632" cy="50193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Jsou stejně velké oba úhly u každé základny.</a:t>
          </a:r>
          <a:endParaRPr lang="cs-CZ" sz="2200" kern="1200" dirty="0"/>
        </a:p>
      </dsp:txBody>
      <dsp:txXfrm>
        <a:off x="24502" y="174226"/>
        <a:ext cx="5639628" cy="45292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5DE5FD-6C99-4638-8740-C7AB7CF6217A}">
      <dsp:nvSpPr>
        <dsp:cNvPr id="0" name=""/>
        <dsp:cNvSpPr/>
      </dsp:nvSpPr>
      <dsp:spPr>
        <a:xfrm>
          <a:off x="0" y="2125"/>
          <a:ext cx="5688632" cy="10038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smtClean="0"/>
            <a:t>Lichoběžník pravoúhlý</a:t>
          </a:r>
          <a:endParaRPr lang="cs-CZ" sz="4400" kern="1200"/>
        </a:p>
      </dsp:txBody>
      <dsp:txXfrm>
        <a:off x="49004" y="51129"/>
        <a:ext cx="5590624" cy="90585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B79D9-4FD6-4816-92D8-8E18DEB2ABE6}">
      <dsp:nvSpPr>
        <dsp:cNvPr id="0" name=""/>
        <dsp:cNvSpPr/>
      </dsp:nvSpPr>
      <dsp:spPr>
        <a:xfrm>
          <a:off x="0" y="65182"/>
          <a:ext cx="6840760" cy="7528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Jedno rameno je kolmé na základny.</a:t>
          </a:r>
          <a:endParaRPr lang="cs-CZ" sz="3300" kern="1200" dirty="0"/>
        </a:p>
      </dsp:txBody>
      <dsp:txXfrm>
        <a:off x="36753" y="101935"/>
        <a:ext cx="6767254" cy="67938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F58CE6-C2A6-4A21-999C-5CD42D784771}">
      <dsp:nvSpPr>
        <dsp:cNvPr id="0" name=""/>
        <dsp:cNvSpPr/>
      </dsp:nvSpPr>
      <dsp:spPr>
        <a:xfrm>
          <a:off x="0" y="0"/>
          <a:ext cx="6840760" cy="79852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Je shodné s výškou lichoběžníku.</a:t>
          </a:r>
          <a:endParaRPr lang="cs-CZ" sz="3500" kern="1200" dirty="0"/>
        </a:p>
      </dsp:txBody>
      <dsp:txXfrm>
        <a:off x="38981" y="38981"/>
        <a:ext cx="6762798" cy="7205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59FC861-E06F-4DA9-9CCB-CE9ABAEF3739}" type="datetimeFigureOut">
              <a:rPr lang="cs-CZ" smtClean="0"/>
              <a:t>18.11.2013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027C5E9-0228-416C-AD3F-BC5CA70CE97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13" Type="http://schemas.openxmlformats.org/officeDocument/2006/relationships/diagramLayout" Target="../diagrams/layout10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12" Type="http://schemas.openxmlformats.org/officeDocument/2006/relationships/diagramData" Target="../diagrams/data10.xml"/><Relationship Id="rId2" Type="http://schemas.openxmlformats.org/officeDocument/2006/relationships/diagramData" Target="../diagrams/data8.xml"/><Relationship Id="rId16" Type="http://schemas.microsoft.com/office/2007/relationships/diagramDrawing" Target="../diagrams/drawing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5" Type="http://schemas.openxmlformats.org/officeDocument/2006/relationships/diagramColors" Target="../diagrams/colors10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Relationship Id="rId14" Type="http://schemas.openxmlformats.org/officeDocument/2006/relationships/diagramQuickStyle" Target="../diagrams/quickStyle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57188" y="2571750"/>
            <a:ext cx="8358187" cy="3786188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>
              <a:defRPr/>
            </a:pPr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/>
              <a:t>Mgr. </a:t>
            </a:r>
            <a:r>
              <a:rPr lang="cs-CZ" dirty="0" smtClean="0"/>
              <a:t>Irena </a:t>
            </a:r>
            <a:r>
              <a:rPr lang="cs-CZ" dirty="0" err="1" smtClean="0"/>
              <a:t>Nešněrová</a:t>
            </a:r>
            <a:endParaRPr lang="cs-CZ" dirty="0" smtClean="0"/>
          </a:p>
          <a:p>
            <a:pPr>
              <a:defRPr/>
            </a:pPr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říjen 2013</a:t>
            </a:r>
          </a:p>
          <a:p>
            <a:pPr>
              <a:defRPr/>
            </a:pPr>
            <a:r>
              <a:rPr lang="cs-CZ" b="1" dirty="0" smtClean="0"/>
              <a:t>Název </a:t>
            </a:r>
            <a:r>
              <a:rPr lang="cs-CZ" b="1" dirty="0"/>
              <a:t>:VY_42_INOVACE_4.2.1 </a:t>
            </a:r>
            <a:r>
              <a:rPr lang="cs-CZ" b="1" dirty="0" smtClean="0"/>
              <a:t>G_ 23</a:t>
            </a:r>
          </a:p>
          <a:p>
            <a:pPr>
              <a:defRPr/>
            </a:pPr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smtClean="0"/>
              <a:t>Lichoběžník                                                                   </a:t>
            </a:r>
            <a:r>
              <a:rPr lang="cs-CZ" b="1" dirty="0"/>
              <a:t>Ročník : </a:t>
            </a:r>
            <a:r>
              <a:rPr lang="cs-CZ" b="1" dirty="0" smtClean="0"/>
              <a:t>8.</a:t>
            </a:r>
          </a:p>
          <a:p>
            <a:pPr>
              <a:defRPr/>
            </a:pPr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5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715250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823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96752"/>
            <a:ext cx="75608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</a:p>
          <a:p>
            <a:endParaRPr lang="cs-CZ" sz="2400" dirty="0"/>
          </a:p>
          <a:p>
            <a:r>
              <a:rPr lang="cs-CZ" sz="2400" dirty="0" smtClean="0"/>
              <a:t>Prezentace seznámí žáky s vlastnostmi </a:t>
            </a:r>
            <a:r>
              <a:rPr lang="cs-CZ" sz="2400" dirty="0" smtClean="0"/>
              <a:t>a druhy lichoběžníku</a:t>
            </a:r>
            <a:r>
              <a:rPr lang="cs-CZ" sz="2400" dirty="0" smtClean="0"/>
              <a:t>.</a:t>
            </a:r>
            <a:r>
              <a:rPr lang="cs-CZ" sz="2400" dirty="0" smtClean="0">
                <a:solidFill>
                  <a:schemeClr val="tx1">
                    <a:lumMod val="75000"/>
                  </a:schemeClr>
                </a:solidFill>
              </a:rPr>
              <a:t> Materiál byl určen pro interaktivní tabuli a slouží jako pomůcka k výkladu geometrie. </a:t>
            </a:r>
            <a:r>
              <a:rPr lang="cs-CZ" sz="2400" dirty="0"/>
              <a:t>Pracovní list je možno doplnit na tabuli i pomocí funkce </a:t>
            </a:r>
            <a:r>
              <a:rPr lang="cs-CZ" sz="2400" dirty="0" smtClean="0"/>
              <a:t>pera nebo jej použít tištěný </a:t>
            </a:r>
            <a:r>
              <a:rPr lang="cs-CZ" sz="2400" smtClean="0"/>
              <a:t>na papíře. </a:t>
            </a:r>
            <a:endParaRPr lang="cs-CZ" sz="2400" dirty="0"/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>
                <a:solidFill>
                  <a:schemeClr val="tx1">
                    <a:lumMod val="75000"/>
                  </a:schemeClr>
                </a:solidFill>
              </a:rPr>
              <a:t>Cílová skupina: 8.ročník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7592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Lichoběžník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36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choběžník 1"/>
          <p:cNvSpPr/>
          <p:nvPr/>
        </p:nvSpPr>
        <p:spPr>
          <a:xfrm>
            <a:off x="2123728" y="2348880"/>
            <a:ext cx="3744416" cy="1944216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075479134"/>
              </p:ext>
            </p:extLst>
          </p:nvPr>
        </p:nvGraphicFramePr>
        <p:xfrm>
          <a:off x="2483768" y="620688"/>
          <a:ext cx="3024336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144572" y="1766716"/>
            <a:ext cx="64087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</a:t>
            </a:r>
            <a:r>
              <a:rPr lang="cs-CZ" sz="2800" dirty="0" smtClean="0"/>
              <a:t>D            základna        C</a:t>
            </a:r>
          </a:p>
          <a:p>
            <a:endParaRPr lang="cs-CZ" sz="2800" dirty="0"/>
          </a:p>
          <a:p>
            <a:r>
              <a:rPr lang="cs-CZ" sz="2800" dirty="0"/>
              <a:t>r</a:t>
            </a:r>
            <a:r>
              <a:rPr lang="cs-CZ" sz="2800" dirty="0" smtClean="0"/>
              <a:t>ameno                                         </a:t>
            </a:r>
            <a:r>
              <a:rPr lang="cs-CZ" sz="2800" dirty="0" err="1" smtClean="0"/>
              <a:t>rameno</a:t>
            </a:r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          A             základna                B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328381881"/>
              </p:ext>
            </p:extLst>
          </p:nvPr>
        </p:nvGraphicFramePr>
        <p:xfrm>
          <a:off x="1160982" y="5229200"/>
          <a:ext cx="7227441" cy="883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461936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choběžník 1"/>
          <p:cNvSpPr/>
          <p:nvPr/>
        </p:nvSpPr>
        <p:spPr>
          <a:xfrm>
            <a:off x="2123728" y="2348880"/>
            <a:ext cx="3744416" cy="1944216"/>
          </a:xfrm>
          <a:prstGeom prst="trapezoid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97490744"/>
              </p:ext>
            </p:extLst>
          </p:nvPr>
        </p:nvGraphicFramePr>
        <p:xfrm>
          <a:off x="2483768" y="332656"/>
          <a:ext cx="4320480" cy="811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043608" y="1916832"/>
            <a:ext cx="64087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</a:t>
            </a:r>
            <a:r>
              <a:rPr lang="cs-CZ" sz="2800" dirty="0" smtClean="0"/>
              <a:t>D                              C</a:t>
            </a:r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dirty="0" smtClean="0"/>
              <a:t>                            v</a:t>
            </a:r>
          </a:p>
          <a:p>
            <a:endParaRPr lang="cs-CZ" sz="2800" dirty="0"/>
          </a:p>
          <a:p>
            <a:r>
              <a:rPr lang="cs-CZ" sz="2800" dirty="0" smtClean="0"/>
              <a:t>       A            			  B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3995936" y="2348880"/>
            <a:ext cx="0" cy="194421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441372245"/>
              </p:ext>
            </p:extLst>
          </p:nvPr>
        </p:nvGraphicFramePr>
        <p:xfrm>
          <a:off x="539552" y="4922004"/>
          <a:ext cx="7848872" cy="1099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55243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10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410033562"/>
              </p:ext>
            </p:extLst>
          </p:nvPr>
        </p:nvGraphicFramePr>
        <p:xfrm>
          <a:off x="2123728" y="548680"/>
          <a:ext cx="45365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Lichoběžník 3"/>
          <p:cNvSpPr/>
          <p:nvPr/>
        </p:nvSpPr>
        <p:spPr>
          <a:xfrm>
            <a:off x="2411760" y="1700808"/>
            <a:ext cx="4176464" cy="2376264"/>
          </a:xfrm>
          <a:prstGeom prst="trapezoid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706626223"/>
              </p:ext>
            </p:extLst>
          </p:nvPr>
        </p:nvGraphicFramePr>
        <p:xfrm>
          <a:off x="2231740" y="4437112"/>
          <a:ext cx="4536504" cy="939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Šipka doprava 6"/>
          <p:cNvSpPr/>
          <p:nvPr/>
        </p:nvSpPr>
        <p:spPr>
          <a:xfrm>
            <a:off x="7092280" y="4869160"/>
            <a:ext cx="151216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883209705"/>
              </p:ext>
            </p:extLst>
          </p:nvPr>
        </p:nvGraphicFramePr>
        <p:xfrm>
          <a:off x="1763688" y="5445224"/>
          <a:ext cx="5688632" cy="801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2123728" y="1334668"/>
            <a:ext cx="51845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D				  C</a:t>
            </a:r>
          </a:p>
          <a:p>
            <a:r>
              <a:rPr lang="cs-CZ" sz="2800" dirty="0" smtClean="0"/>
              <a:t>	</a:t>
            </a:r>
            <a:r>
              <a:rPr lang="el-GR" sz="2800" dirty="0" smtClean="0">
                <a:solidFill>
                  <a:srgbClr val="FFFF00"/>
                </a:solidFill>
              </a:rPr>
              <a:t>δ</a:t>
            </a:r>
            <a:r>
              <a:rPr lang="cs-CZ" sz="2800" dirty="0" smtClean="0"/>
              <a:t>			</a:t>
            </a:r>
            <a:r>
              <a:rPr lang="el-GR" sz="2800" dirty="0" smtClean="0">
                <a:solidFill>
                  <a:srgbClr val="FFFF00"/>
                </a:solidFill>
              </a:rPr>
              <a:t>γ</a:t>
            </a:r>
            <a:endParaRPr lang="cs-CZ" sz="2800" dirty="0">
              <a:solidFill>
                <a:srgbClr val="FFFF00"/>
              </a:solidFill>
            </a:endParaRPr>
          </a:p>
          <a:p>
            <a:endParaRPr lang="cs-CZ" sz="2800" dirty="0" smtClean="0"/>
          </a:p>
          <a:p>
            <a:r>
              <a:rPr lang="cs-CZ" sz="2800" dirty="0" smtClean="0"/>
              <a:t>  d                                            b</a:t>
            </a:r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     </a:t>
            </a:r>
            <a:r>
              <a:rPr lang="el-GR" sz="2800" dirty="0" smtClean="0">
                <a:solidFill>
                  <a:srgbClr val="FFFF00"/>
                </a:solidFill>
              </a:rPr>
              <a:t>α</a:t>
            </a:r>
            <a:r>
              <a:rPr lang="cs-CZ" sz="2800" dirty="0" smtClean="0">
                <a:solidFill>
                  <a:srgbClr val="FFFF00"/>
                </a:solidFill>
              </a:rPr>
              <a:t>				 </a:t>
            </a:r>
            <a:r>
              <a:rPr lang="el-GR" sz="2800" dirty="0" smtClean="0">
                <a:solidFill>
                  <a:srgbClr val="FFFF00"/>
                </a:solidFill>
              </a:rPr>
              <a:t>β</a:t>
            </a:r>
            <a:endParaRPr lang="cs-CZ" sz="2800" dirty="0">
              <a:solidFill>
                <a:srgbClr val="FFFF00"/>
              </a:solidFill>
            </a:endParaRPr>
          </a:p>
          <a:p>
            <a:r>
              <a:rPr lang="cs-CZ" sz="2800" dirty="0" smtClean="0"/>
              <a:t>A					B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36296" y="227687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 = b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289932" y="3356991"/>
            <a:ext cx="15121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dirty="0" smtClean="0"/>
              <a:t>α</a:t>
            </a:r>
            <a:r>
              <a:rPr lang="cs-CZ" sz="2800" dirty="0" smtClean="0"/>
              <a:t>=</a:t>
            </a:r>
            <a:r>
              <a:rPr lang="el-GR" sz="2800" dirty="0" smtClean="0"/>
              <a:t>β</a:t>
            </a:r>
            <a:endParaRPr lang="cs-CZ" sz="2800" dirty="0" smtClean="0"/>
          </a:p>
          <a:p>
            <a:r>
              <a:rPr lang="el-GR" sz="2800" dirty="0" smtClean="0"/>
              <a:t>γ</a:t>
            </a:r>
            <a:r>
              <a:rPr lang="cs-CZ" sz="2800" dirty="0" smtClean="0"/>
              <a:t>=</a:t>
            </a:r>
            <a:r>
              <a:rPr lang="el-GR" sz="2800" dirty="0" smtClean="0"/>
              <a:t>δ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3663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 animBg="1"/>
      <p:bldGraphic spid="9" grpId="0">
        <p:bldAsOne/>
      </p:bldGraphic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2627784" y="2060848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2627784" y="2060848"/>
            <a:ext cx="0" cy="201622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627784" y="4077072"/>
            <a:ext cx="403244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644008" y="2060848"/>
            <a:ext cx="2016224" cy="201622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1263600196"/>
              </p:ext>
            </p:extLst>
          </p:nvPr>
        </p:nvGraphicFramePr>
        <p:xfrm>
          <a:off x="971600" y="476672"/>
          <a:ext cx="5688632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2195736" y="1730132"/>
            <a:ext cx="58326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                              C</a:t>
            </a:r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     90°</a:t>
            </a:r>
            <a:endParaRPr lang="cs-CZ" sz="2800" dirty="0"/>
          </a:p>
          <a:p>
            <a:r>
              <a:rPr lang="cs-CZ" sz="2800" dirty="0" smtClean="0"/>
              <a:t>A					B</a:t>
            </a:r>
            <a:endParaRPr lang="cs-CZ" sz="2800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830950725"/>
              </p:ext>
            </p:extLst>
          </p:nvPr>
        </p:nvGraphicFramePr>
        <p:xfrm>
          <a:off x="899592" y="4570914"/>
          <a:ext cx="6840760" cy="883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Šipka doprava 7"/>
          <p:cNvSpPr/>
          <p:nvPr/>
        </p:nvSpPr>
        <p:spPr>
          <a:xfrm>
            <a:off x="8028384" y="4869160"/>
            <a:ext cx="64807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996927430"/>
              </p:ext>
            </p:extLst>
          </p:nvPr>
        </p:nvGraphicFramePr>
        <p:xfrm>
          <a:off x="971600" y="5661248"/>
          <a:ext cx="6840760" cy="811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9" name="Kruhová šipka 8"/>
          <p:cNvSpPr/>
          <p:nvPr/>
        </p:nvSpPr>
        <p:spPr>
          <a:xfrm rot="2940000">
            <a:off x="2503084" y="3132961"/>
            <a:ext cx="1113034" cy="108456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34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8" grpId="0" animBg="1"/>
      <p:bldGraphic spid="11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60648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Vyber lichoběžník: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	 </a:t>
            </a:r>
            <a:r>
              <a:rPr lang="cs-CZ" sz="2800" dirty="0" smtClean="0"/>
              <a:t>a)pravoúhlý</a:t>
            </a: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	 </a:t>
            </a:r>
            <a:r>
              <a:rPr lang="cs-CZ" sz="2800" dirty="0" smtClean="0"/>
              <a:t>b)rovnoramenný</a:t>
            </a: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	 </a:t>
            </a:r>
            <a:r>
              <a:rPr lang="cs-CZ" sz="2800" dirty="0" smtClean="0"/>
              <a:t>c)obecný</a:t>
            </a:r>
            <a:endParaRPr lang="cs-CZ" sz="2800" dirty="0"/>
          </a:p>
        </p:txBody>
      </p:sp>
      <p:sp>
        <p:nvSpPr>
          <p:cNvPr id="4" name="Lichoběžník 3"/>
          <p:cNvSpPr/>
          <p:nvPr/>
        </p:nvSpPr>
        <p:spPr>
          <a:xfrm flipV="1">
            <a:off x="5850142" y="4521365"/>
            <a:ext cx="2016224" cy="1080120"/>
          </a:xfrm>
          <a:prstGeom prst="trapezoid">
            <a:avLst>
              <a:gd name="adj" fmla="val 76805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Lichoběžník 4"/>
          <p:cNvSpPr/>
          <p:nvPr/>
        </p:nvSpPr>
        <p:spPr>
          <a:xfrm rot="16200000">
            <a:off x="3455876" y="1916832"/>
            <a:ext cx="1080120" cy="1872208"/>
          </a:xfrm>
          <a:prstGeom prst="trapezoid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Lichoběžník 5"/>
          <p:cNvSpPr/>
          <p:nvPr/>
        </p:nvSpPr>
        <p:spPr>
          <a:xfrm>
            <a:off x="755576" y="2734688"/>
            <a:ext cx="1008112" cy="1080120"/>
          </a:xfrm>
          <a:prstGeom prst="trapezoid">
            <a:avLst>
              <a:gd name="adj" fmla="val 875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/>
          <p:nvPr/>
        </p:nvCxnSpPr>
        <p:spPr>
          <a:xfrm>
            <a:off x="3851920" y="4005064"/>
            <a:ext cx="0" cy="1008112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851920" y="4005064"/>
            <a:ext cx="864096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716016" y="4005064"/>
            <a:ext cx="0" cy="180020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 flipV="1">
            <a:off x="3851920" y="5013176"/>
            <a:ext cx="864096" cy="792088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801986" y="4780312"/>
            <a:ext cx="1368152" cy="504056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179512" y="5409220"/>
            <a:ext cx="3168352" cy="1188132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V="1">
            <a:off x="179512" y="4770730"/>
            <a:ext cx="648072" cy="648072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2170138" y="5265204"/>
            <a:ext cx="1152128" cy="133214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5976156" y="2076530"/>
            <a:ext cx="1404156" cy="236345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 flipV="1">
            <a:off x="5292080" y="1844824"/>
            <a:ext cx="684076" cy="468052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 flipV="1">
            <a:off x="5634118" y="1772816"/>
            <a:ext cx="1746194" cy="303714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5292080" y="1772816"/>
            <a:ext cx="342038" cy="72008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1043608" y="278856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563888" y="2734688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850142" y="1772816"/>
            <a:ext cx="828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507215" y="4741984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139952" y="4509120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259632" y="515719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69677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/>
          <p:cNvSpPr txBox="1">
            <a:spLocks noChangeArrowheads="1"/>
          </p:cNvSpPr>
          <p:nvPr/>
        </p:nvSpPr>
        <p:spPr bwMode="auto">
          <a:xfrm>
            <a:off x="468313" y="692150"/>
            <a:ext cx="77041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folHlink"/>
                </a:solidFill>
                <a:latin typeface="Arial" charset="0"/>
              </a:defRPr>
            </a:lvl1pPr>
            <a:lvl2pPr marL="742950" indent="-285750" eaLnBrk="0" hangingPunct="0">
              <a:defRPr sz="2400" b="1">
                <a:solidFill>
                  <a:schemeClr val="folHlink"/>
                </a:solidFill>
                <a:latin typeface="Arial" charset="0"/>
              </a:defRPr>
            </a:lvl2pPr>
            <a:lvl3pPr marL="1143000" indent="-228600" eaLnBrk="0" hangingPunct="0">
              <a:defRPr sz="2400" b="1">
                <a:solidFill>
                  <a:schemeClr val="folHlink"/>
                </a:solidFill>
                <a:latin typeface="Arial" charset="0"/>
              </a:defRPr>
            </a:lvl3pPr>
            <a:lvl4pPr marL="1600200" indent="-228600" eaLnBrk="0" hangingPunct="0">
              <a:defRPr sz="2400" b="1">
                <a:solidFill>
                  <a:schemeClr val="folHlink"/>
                </a:solidFill>
                <a:latin typeface="Arial" charset="0"/>
              </a:defRPr>
            </a:lvl4pPr>
            <a:lvl5pPr marL="2057400" indent="-228600" eaLnBrk="0" hangingPunct="0">
              <a:defRPr sz="2400" b="1">
                <a:solidFill>
                  <a:schemeClr val="folHlink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folHlink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folHlink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folHlink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folHlink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/>
              <a:t>Ilustrace –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76797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103</TotalTime>
  <Words>184</Words>
  <Application>Microsoft Office PowerPoint</Application>
  <PresentationFormat>Předvádění na obrazovce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Prezentace aplikace PowerPoint</vt:lpstr>
      <vt:lpstr>Lichoběžník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Lichoběžník</dc:title>
  <dc:creator>Irena</dc:creator>
  <cp:lastModifiedBy>Irena</cp:lastModifiedBy>
  <cp:revision>15</cp:revision>
  <dcterms:created xsi:type="dcterms:W3CDTF">2013-10-09T10:23:34Z</dcterms:created>
  <dcterms:modified xsi:type="dcterms:W3CDTF">2013-11-18T11:38:59Z</dcterms:modified>
</cp:coreProperties>
</file>