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2"/>
  </p:sldMasterIdLst>
  <p:sldIdLst>
    <p:sldId id="264" r:id="rId3"/>
    <p:sldId id="265" r:id="rId4"/>
    <p:sldId id="256" r:id="rId5"/>
    <p:sldId id="271" r:id="rId6"/>
    <p:sldId id="259" r:id="rId7"/>
    <p:sldId id="257" r:id="rId8"/>
    <p:sldId id="272" r:id="rId9"/>
    <p:sldId id="262" r:id="rId10"/>
    <p:sldId id="261" r:id="rId11"/>
    <p:sldId id="266" r:id="rId12"/>
    <p:sldId id="268" r:id="rId13"/>
    <p:sldId id="267" r:id="rId14"/>
    <p:sldId id="269" r:id="rId15"/>
    <p:sldId id="270" r:id="rId16"/>
    <p:sldId id="26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93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146506-875C-443C-868C-ED56860274DE}" type="doc">
      <dgm:prSet loTypeId="urn:microsoft.com/office/officeart/2005/8/layout/vList2" loCatId="list" qsTypeId="urn:microsoft.com/office/officeart/2005/8/quickstyle/simple5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CFF69B6E-6C48-4CA8-A50F-EFC641DB0C6F}">
      <dgm:prSet/>
      <dgm:spPr/>
      <dgm:t>
        <a:bodyPr/>
        <a:lstStyle/>
        <a:p>
          <a:pPr rtl="0"/>
          <a:r>
            <a:rPr lang="cs-CZ" dirty="0" smtClean="0"/>
            <a:t>Zkus odvodit vzorec pro obsah kruhu:</a:t>
          </a:r>
          <a:endParaRPr lang="cs-CZ" dirty="0"/>
        </a:p>
      </dgm:t>
    </dgm:pt>
    <dgm:pt modelId="{B9538197-0426-4807-83A4-9129556C75AC}" type="parTrans" cxnId="{107F1DE5-53CA-407A-B969-76250D4A04A8}">
      <dgm:prSet/>
      <dgm:spPr/>
      <dgm:t>
        <a:bodyPr/>
        <a:lstStyle/>
        <a:p>
          <a:endParaRPr lang="cs-CZ"/>
        </a:p>
      </dgm:t>
    </dgm:pt>
    <dgm:pt modelId="{DABEFEBB-72AE-4F47-948A-0BAC92962331}" type="sibTrans" cxnId="{107F1DE5-53CA-407A-B969-76250D4A04A8}">
      <dgm:prSet/>
      <dgm:spPr/>
      <dgm:t>
        <a:bodyPr/>
        <a:lstStyle/>
        <a:p>
          <a:endParaRPr lang="cs-CZ"/>
        </a:p>
      </dgm:t>
    </dgm:pt>
    <dgm:pt modelId="{85EFB284-3E0D-4CC2-962F-151B9E1244F8}" type="pres">
      <dgm:prSet presAssocID="{B8146506-875C-443C-868C-ED56860274D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3FFE48-E8C2-4912-BF03-562C0BAD1BB8}" type="pres">
      <dgm:prSet presAssocID="{CFF69B6E-6C48-4CA8-A50F-EFC641DB0C6F}" presName="parentText" presStyleLbl="node1" presStyleIdx="0" presStyleCnt="1" custScaleY="10387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1D1070-550A-47ED-AC5C-1A0DD6F40B64}" type="presOf" srcId="{CFF69B6E-6C48-4CA8-A50F-EFC641DB0C6F}" destId="{353FFE48-E8C2-4912-BF03-562C0BAD1BB8}" srcOrd="0" destOrd="0" presId="urn:microsoft.com/office/officeart/2005/8/layout/vList2"/>
    <dgm:cxn modelId="{107F1DE5-53CA-407A-B969-76250D4A04A8}" srcId="{B8146506-875C-443C-868C-ED56860274DE}" destId="{CFF69B6E-6C48-4CA8-A50F-EFC641DB0C6F}" srcOrd="0" destOrd="0" parTransId="{B9538197-0426-4807-83A4-9129556C75AC}" sibTransId="{DABEFEBB-72AE-4F47-948A-0BAC92962331}"/>
    <dgm:cxn modelId="{BDAFE141-6738-44F6-85FB-93E1EC0C55DF}" type="presOf" srcId="{B8146506-875C-443C-868C-ED56860274DE}" destId="{85EFB284-3E0D-4CC2-962F-151B9E1244F8}" srcOrd="0" destOrd="0" presId="urn:microsoft.com/office/officeart/2005/8/layout/vList2"/>
    <dgm:cxn modelId="{00C15D15-3094-4FB5-917C-9DB94D0D8DE4}" type="presParOf" srcId="{85EFB284-3E0D-4CC2-962F-151B9E1244F8}" destId="{353FFE48-E8C2-4912-BF03-562C0BAD1BB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A4F4B8B-94AD-424A-AF4E-D9BDEA08122D}" type="doc">
      <dgm:prSet loTypeId="urn:microsoft.com/office/officeart/2005/8/layout/vList2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451C34F4-CFAB-4EE5-A013-0DA62D56610B}">
      <dgm:prSet/>
      <dgm:spPr/>
      <dgm:t>
        <a:bodyPr/>
        <a:lstStyle/>
        <a:p>
          <a:pPr rtl="0"/>
          <a:r>
            <a:rPr lang="cs-CZ" smtClean="0"/>
            <a:t>Obsah kruhu</a:t>
          </a:r>
          <a:endParaRPr lang="cs-CZ"/>
        </a:p>
      </dgm:t>
    </dgm:pt>
    <dgm:pt modelId="{4F9CEA60-3632-4DB1-B10F-5D7907650607}" type="parTrans" cxnId="{E4C10334-1C52-4AF7-BDB3-44B8E23B5A19}">
      <dgm:prSet/>
      <dgm:spPr/>
      <dgm:t>
        <a:bodyPr/>
        <a:lstStyle/>
        <a:p>
          <a:endParaRPr lang="cs-CZ"/>
        </a:p>
      </dgm:t>
    </dgm:pt>
    <dgm:pt modelId="{30205827-62E0-40F9-8C82-57B80117E6F8}" type="sibTrans" cxnId="{E4C10334-1C52-4AF7-BDB3-44B8E23B5A19}">
      <dgm:prSet/>
      <dgm:spPr/>
      <dgm:t>
        <a:bodyPr/>
        <a:lstStyle/>
        <a:p>
          <a:endParaRPr lang="cs-CZ"/>
        </a:p>
      </dgm:t>
    </dgm:pt>
    <dgm:pt modelId="{67FE19AA-5DB3-406E-8FEC-7A3F04DBD11A}" type="pres">
      <dgm:prSet presAssocID="{8A4F4B8B-94AD-424A-AF4E-D9BDEA08122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C23A842-DC6E-4E4D-8792-C7AC09CF9AEB}" type="pres">
      <dgm:prSet presAssocID="{451C34F4-CFAB-4EE5-A013-0DA62D56610B}" presName="parentText" presStyleLbl="node1" presStyleIdx="0" presStyleCnt="1" custScaleX="95006" custScaleY="10387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D1A0CD-35E9-4CC5-8C92-81ED4EEA6F55}" type="presOf" srcId="{8A4F4B8B-94AD-424A-AF4E-D9BDEA08122D}" destId="{67FE19AA-5DB3-406E-8FEC-7A3F04DBD11A}" srcOrd="0" destOrd="0" presId="urn:microsoft.com/office/officeart/2005/8/layout/vList2"/>
    <dgm:cxn modelId="{1810C46D-3FC9-4F1A-AA87-F5A869E59164}" type="presOf" srcId="{451C34F4-CFAB-4EE5-A013-0DA62D56610B}" destId="{9C23A842-DC6E-4E4D-8792-C7AC09CF9AEB}" srcOrd="0" destOrd="0" presId="urn:microsoft.com/office/officeart/2005/8/layout/vList2"/>
    <dgm:cxn modelId="{E4C10334-1C52-4AF7-BDB3-44B8E23B5A19}" srcId="{8A4F4B8B-94AD-424A-AF4E-D9BDEA08122D}" destId="{451C34F4-CFAB-4EE5-A013-0DA62D56610B}" srcOrd="0" destOrd="0" parTransId="{4F9CEA60-3632-4DB1-B10F-5D7907650607}" sibTransId="{30205827-62E0-40F9-8C82-57B80117E6F8}"/>
    <dgm:cxn modelId="{55933886-7C25-41CC-B1ED-88583C262050}" type="presParOf" srcId="{67FE19AA-5DB3-406E-8FEC-7A3F04DBD11A}" destId="{9C23A842-DC6E-4E4D-8792-C7AC09CF9AE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FF5BA81-4DE7-4D52-AC7F-BB52AEA17EAF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B965C3B9-5B91-4BA8-A030-455FD305C618}">
      <dgm:prSet/>
      <dgm:spPr/>
      <dgm:t>
        <a:bodyPr/>
        <a:lstStyle/>
        <a:p>
          <a:pPr rtl="0"/>
          <a:r>
            <a:rPr lang="cs-CZ" dirty="0" smtClean="0"/>
            <a:t>S = </a:t>
          </a:r>
          <a:r>
            <a:rPr lang="cs-CZ" dirty="0" smtClean="0">
              <a:latin typeface="Franklin Gothic Book"/>
            </a:rPr>
            <a:t></a:t>
          </a:r>
          <a:r>
            <a:rPr lang="cs-CZ" dirty="0" smtClean="0"/>
            <a:t>. r</a:t>
          </a:r>
          <a:r>
            <a:rPr lang="cs-CZ" baseline="30000" dirty="0" smtClean="0"/>
            <a:t>2</a:t>
          </a:r>
          <a:endParaRPr lang="cs-CZ" dirty="0"/>
        </a:p>
      </dgm:t>
    </dgm:pt>
    <dgm:pt modelId="{DE6A0BB7-8AEA-48CC-A8A1-9CBB16E34FC7}" type="parTrans" cxnId="{8EFB42B2-0440-440D-A597-32E759F428C7}">
      <dgm:prSet/>
      <dgm:spPr/>
      <dgm:t>
        <a:bodyPr/>
        <a:lstStyle/>
        <a:p>
          <a:endParaRPr lang="cs-CZ"/>
        </a:p>
      </dgm:t>
    </dgm:pt>
    <dgm:pt modelId="{6265DDA0-6A06-4163-9D07-F9C73BA73B81}" type="sibTrans" cxnId="{8EFB42B2-0440-440D-A597-32E759F428C7}">
      <dgm:prSet/>
      <dgm:spPr/>
      <dgm:t>
        <a:bodyPr/>
        <a:lstStyle/>
        <a:p>
          <a:endParaRPr lang="cs-CZ"/>
        </a:p>
      </dgm:t>
    </dgm:pt>
    <dgm:pt modelId="{BB5A4795-31DE-4FCE-B26D-2C070975A9EC}" type="pres">
      <dgm:prSet presAssocID="{BFF5BA81-4DE7-4D52-AC7F-BB52AEA17EA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7D86FE9-4A90-48AB-ACE4-BCD8A3FE91D8}" type="pres">
      <dgm:prSet presAssocID="{B965C3B9-5B91-4BA8-A030-455FD305C61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BC3B98-B633-4506-AF1E-D906FCBE8D7C}" type="presOf" srcId="{B965C3B9-5B91-4BA8-A030-455FD305C618}" destId="{27D86FE9-4A90-48AB-ACE4-BCD8A3FE91D8}" srcOrd="0" destOrd="0" presId="urn:microsoft.com/office/officeart/2005/8/layout/vList2"/>
    <dgm:cxn modelId="{8EFB42B2-0440-440D-A597-32E759F428C7}" srcId="{BFF5BA81-4DE7-4D52-AC7F-BB52AEA17EAF}" destId="{B965C3B9-5B91-4BA8-A030-455FD305C618}" srcOrd="0" destOrd="0" parTransId="{DE6A0BB7-8AEA-48CC-A8A1-9CBB16E34FC7}" sibTransId="{6265DDA0-6A06-4163-9D07-F9C73BA73B81}"/>
    <dgm:cxn modelId="{A09D8C12-FFBA-4E22-90F0-7A3C52E02EB5}" type="presOf" srcId="{BFF5BA81-4DE7-4D52-AC7F-BB52AEA17EAF}" destId="{BB5A4795-31DE-4FCE-B26D-2C070975A9EC}" srcOrd="0" destOrd="0" presId="urn:microsoft.com/office/officeart/2005/8/layout/vList2"/>
    <dgm:cxn modelId="{D97790DF-BB69-4E49-AF7E-FED480ADB12A}" type="presParOf" srcId="{BB5A4795-31DE-4FCE-B26D-2C070975A9EC}" destId="{27D86FE9-4A90-48AB-ACE4-BCD8A3FE91D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41F5B2E-F86D-4D7A-B294-F02C27712825}" type="doc">
      <dgm:prSet loTypeId="urn:microsoft.com/office/officeart/2005/8/layout/vList2" loCatId="list" qsTypeId="urn:microsoft.com/office/officeart/2005/8/quickstyle/simple3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CC14C1E2-BBCF-4F6A-B6B5-42906A6F1955}">
      <dgm:prSet/>
      <dgm:spPr/>
      <dgm:t>
        <a:bodyPr/>
        <a:lstStyle/>
        <a:p>
          <a:pPr rtl="0"/>
          <a:r>
            <a:rPr lang="cs-CZ" dirty="0" smtClean="0"/>
            <a:t>Urči obsah kruhu, jehož poloměr měří </a:t>
          </a:r>
          <a:r>
            <a:rPr lang="cs-CZ" dirty="0" smtClean="0"/>
            <a:t>2,3 cm</a:t>
          </a:r>
          <a:r>
            <a:rPr lang="cs-CZ" dirty="0" smtClean="0"/>
            <a:t>.</a:t>
          </a:r>
          <a:endParaRPr lang="cs-CZ" dirty="0"/>
        </a:p>
      </dgm:t>
    </dgm:pt>
    <dgm:pt modelId="{8354FB35-73AB-46AE-8AE2-77554935A231}" type="parTrans" cxnId="{5FA77C20-E183-49B4-AAFF-D55663411A9A}">
      <dgm:prSet/>
      <dgm:spPr/>
      <dgm:t>
        <a:bodyPr/>
        <a:lstStyle/>
        <a:p>
          <a:endParaRPr lang="cs-CZ"/>
        </a:p>
      </dgm:t>
    </dgm:pt>
    <dgm:pt modelId="{F852693B-D195-4207-82A3-758911A4E27F}" type="sibTrans" cxnId="{5FA77C20-E183-49B4-AAFF-D55663411A9A}">
      <dgm:prSet/>
      <dgm:spPr/>
      <dgm:t>
        <a:bodyPr/>
        <a:lstStyle/>
        <a:p>
          <a:endParaRPr lang="cs-CZ"/>
        </a:p>
      </dgm:t>
    </dgm:pt>
    <dgm:pt modelId="{88B44D79-1B7F-408F-BF15-8630F729A883}" type="pres">
      <dgm:prSet presAssocID="{E41F5B2E-F86D-4D7A-B294-F02C2771282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2C522B5-9D4A-4208-88AC-84DE613F2B26}" type="pres">
      <dgm:prSet presAssocID="{CC14C1E2-BBCF-4F6A-B6B5-42906A6F1955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602ED4-C041-4F23-937E-78C96B223013}" type="presOf" srcId="{E41F5B2E-F86D-4D7A-B294-F02C27712825}" destId="{88B44D79-1B7F-408F-BF15-8630F729A883}" srcOrd="0" destOrd="0" presId="urn:microsoft.com/office/officeart/2005/8/layout/vList2"/>
    <dgm:cxn modelId="{5FA77C20-E183-49B4-AAFF-D55663411A9A}" srcId="{E41F5B2E-F86D-4D7A-B294-F02C27712825}" destId="{CC14C1E2-BBCF-4F6A-B6B5-42906A6F1955}" srcOrd="0" destOrd="0" parTransId="{8354FB35-73AB-46AE-8AE2-77554935A231}" sibTransId="{F852693B-D195-4207-82A3-758911A4E27F}"/>
    <dgm:cxn modelId="{54897193-16C8-4B2C-921E-641DA43645C6}" type="presOf" srcId="{CC14C1E2-BBCF-4F6A-B6B5-42906A6F1955}" destId="{72C522B5-9D4A-4208-88AC-84DE613F2B26}" srcOrd="0" destOrd="0" presId="urn:microsoft.com/office/officeart/2005/8/layout/vList2"/>
    <dgm:cxn modelId="{6AB42F13-52D0-47C3-A7DB-D0613C04A478}" type="presParOf" srcId="{88B44D79-1B7F-408F-BF15-8630F729A883}" destId="{72C522B5-9D4A-4208-88AC-84DE613F2B2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41F5B2E-F86D-4D7A-B294-F02C27712825}" type="doc">
      <dgm:prSet loTypeId="urn:microsoft.com/office/officeart/2005/8/layout/vList2" loCatId="list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CC14C1E2-BBCF-4F6A-B6B5-42906A6F1955}">
      <dgm:prSet/>
      <dgm:spPr/>
      <dgm:t>
        <a:bodyPr/>
        <a:lstStyle/>
        <a:p>
          <a:pPr rtl="0"/>
          <a:r>
            <a:rPr lang="cs-CZ" dirty="0" smtClean="0"/>
            <a:t>Urči obsah kruhu, jehož průměr měří 8 dm.</a:t>
          </a:r>
          <a:endParaRPr lang="cs-CZ" dirty="0"/>
        </a:p>
      </dgm:t>
    </dgm:pt>
    <dgm:pt modelId="{8354FB35-73AB-46AE-8AE2-77554935A231}" type="parTrans" cxnId="{5FA77C20-E183-49B4-AAFF-D55663411A9A}">
      <dgm:prSet/>
      <dgm:spPr/>
      <dgm:t>
        <a:bodyPr/>
        <a:lstStyle/>
        <a:p>
          <a:endParaRPr lang="cs-CZ"/>
        </a:p>
      </dgm:t>
    </dgm:pt>
    <dgm:pt modelId="{F852693B-D195-4207-82A3-758911A4E27F}" type="sibTrans" cxnId="{5FA77C20-E183-49B4-AAFF-D55663411A9A}">
      <dgm:prSet/>
      <dgm:spPr/>
      <dgm:t>
        <a:bodyPr/>
        <a:lstStyle/>
        <a:p>
          <a:endParaRPr lang="cs-CZ"/>
        </a:p>
      </dgm:t>
    </dgm:pt>
    <dgm:pt modelId="{88B44D79-1B7F-408F-BF15-8630F729A883}" type="pres">
      <dgm:prSet presAssocID="{E41F5B2E-F86D-4D7A-B294-F02C2771282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2C522B5-9D4A-4208-88AC-84DE613F2B26}" type="pres">
      <dgm:prSet presAssocID="{CC14C1E2-BBCF-4F6A-B6B5-42906A6F1955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E49FC32-C0E1-4F43-A50E-ECC5395D7102}" type="presOf" srcId="{CC14C1E2-BBCF-4F6A-B6B5-42906A6F1955}" destId="{72C522B5-9D4A-4208-88AC-84DE613F2B26}" srcOrd="0" destOrd="0" presId="urn:microsoft.com/office/officeart/2005/8/layout/vList2"/>
    <dgm:cxn modelId="{6F86D73B-A24D-404B-B362-A5EFCEBE2C5B}" type="presOf" srcId="{E41F5B2E-F86D-4D7A-B294-F02C27712825}" destId="{88B44D79-1B7F-408F-BF15-8630F729A883}" srcOrd="0" destOrd="0" presId="urn:microsoft.com/office/officeart/2005/8/layout/vList2"/>
    <dgm:cxn modelId="{5FA77C20-E183-49B4-AAFF-D55663411A9A}" srcId="{E41F5B2E-F86D-4D7A-B294-F02C27712825}" destId="{CC14C1E2-BBCF-4F6A-B6B5-42906A6F1955}" srcOrd="0" destOrd="0" parTransId="{8354FB35-73AB-46AE-8AE2-77554935A231}" sibTransId="{F852693B-D195-4207-82A3-758911A4E27F}"/>
    <dgm:cxn modelId="{AEC96099-81F8-4F6C-80CA-33317D5A1AB4}" type="presParOf" srcId="{88B44D79-1B7F-408F-BF15-8630F729A883}" destId="{72C522B5-9D4A-4208-88AC-84DE613F2B2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84906C1-FEE4-4807-958F-66868FA99A5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D736398-6B5E-4B9E-8C42-A0217D1A5E5F}">
      <dgm:prSet/>
      <dgm:spPr/>
      <dgm:t>
        <a:bodyPr/>
        <a:lstStyle/>
        <a:p>
          <a:pPr rtl="0"/>
          <a:r>
            <a:rPr lang="cs-CZ" dirty="0" smtClean="0"/>
            <a:t>Kolik sazenic potřebujeme na kruhový záhon s poloměrem </a:t>
          </a:r>
          <a:r>
            <a:rPr lang="cs-CZ" dirty="0" smtClean="0"/>
            <a:t>1,5 m</a:t>
          </a:r>
          <a:r>
            <a:rPr lang="cs-CZ" dirty="0" smtClean="0"/>
            <a:t>, jestliže každá sazenice musí mít nejméně </a:t>
          </a:r>
          <a:r>
            <a:rPr lang="cs-CZ" dirty="0" smtClean="0"/>
            <a:t>4 dm</a:t>
          </a:r>
          <a:r>
            <a:rPr lang="cs-CZ" baseline="30000" dirty="0" smtClean="0"/>
            <a:t>2</a:t>
          </a:r>
          <a:r>
            <a:rPr lang="cs-CZ" dirty="0" smtClean="0"/>
            <a:t> </a:t>
          </a:r>
          <a:r>
            <a:rPr lang="cs-CZ" dirty="0" smtClean="0"/>
            <a:t>prostoru kolem sebe?</a:t>
          </a:r>
          <a:endParaRPr lang="cs-CZ" dirty="0"/>
        </a:p>
      </dgm:t>
    </dgm:pt>
    <dgm:pt modelId="{D4CF526E-865A-4A40-AD48-AB47C48A2909}" type="parTrans" cxnId="{F241EB0F-FD83-422D-B4A0-E86C761F65B7}">
      <dgm:prSet/>
      <dgm:spPr/>
      <dgm:t>
        <a:bodyPr/>
        <a:lstStyle/>
        <a:p>
          <a:endParaRPr lang="cs-CZ"/>
        </a:p>
      </dgm:t>
    </dgm:pt>
    <dgm:pt modelId="{73393747-9303-4C4A-BDB0-9224BB81E5D1}" type="sibTrans" cxnId="{F241EB0F-FD83-422D-B4A0-E86C761F65B7}">
      <dgm:prSet/>
      <dgm:spPr/>
      <dgm:t>
        <a:bodyPr/>
        <a:lstStyle/>
        <a:p>
          <a:endParaRPr lang="cs-CZ"/>
        </a:p>
      </dgm:t>
    </dgm:pt>
    <dgm:pt modelId="{5E2E90B9-F49F-4D7E-88EA-21FF36A7DDA3}" type="pres">
      <dgm:prSet presAssocID="{D84906C1-FEE4-4807-958F-66868FA99A5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3AE5AF7-8868-46DD-8426-58B6652F243F}" type="pres">
      <dgm:prSet presAssocID="{4D736398-6B5E-4B9E-8C42-A0217D1A5E5F}" presName="parentText" presStyleLbl="node1" presStyleIdx="0" presStyleCnt="1" custScaleY="12097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AE7075-49E5-4EC3-88B7-03F81FD013AF}" type="presOf" srcId="{D84906C1-FEE4-4807-958F-66868FA99A5E}" destId="{5E2E90B9-F49F-4D7E-88EA-21FF36A7DDA3}" srcOrd="0" destOrd="0" presId="urn:microsoft.com/office/officeart/2005/8/layout/vList2"/>
    <dgm:cxn modelId="{236731C4-7646-44D6-827F-F2013694E427}" type="presOf" srcId="{4D736398-6B5E-4B9E-8C42-A0217D1A5E5F}" destId="{43AE5AF7-8868-46DD-8426-58B6652F243F}" srcOrd="0" destOrd="0" presId="urn:microsoft.com/office/officeart/2005/8/layout/vList2"/>
    <dgm:cxn modelId="{F241EB0F-FD83-422D-B4A0-E86C761F65B7}" srcId="{D84906C1-FEE4-4807-958F-66868FA99A5E}" destId="{4D736398-6B5E-4B9E-8C42-A0217D1A5E5F}" srcOrd="0" destOrd="0" parTransId="{D4CF526E-865A-4A40-AD48-AB47C48A2909}" sibTransId="{73393747-9303-4C4A-BDB0-9224BB81E5D1}"/>
    <dgm:cxn modelId="{64F0A40B-DB22-4D28-97F4-59682768BECD}" type="presParOf" srcId="{5E2E90B9-F49F-4D7E-88EA-21FF36A7DDA3}" destId="{43AE5AF7-8868-46DD-8426-58B6652F243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C0672C6-EFCB-4C4E-A0FF-F139D2C57AB4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A16F02-D406-4298-B53E-8F2F5EC1B240}">
      <dgm:prSet/>
      <dgm:spPr/>
      <dgm:t>
        <a:bodyPr/>
        <a:lstStyle/>
        <a:p>
          <a:pPr rtl="0"/>
          <a:r>
            <a:rPr lang="cs-CZ" dirty="0" smtClean="0"/>
            <a:t>Kolik tabulek čokolády potřebuje cukrář na </a:t>
          </a:r>
          <a:r>
            <a:rPr lang="cs-CZ" dirty="0" smtClean="0"/>
            <a:t>15 dortů </a:t>
          </a:r>
          <a:r>
            <a:rPr lang="cs-CZ" dirty="0" smtClean="0"/>
            <a:t>s průměrem 36cm, vystačí-li 1tabulka přibližně na 8dm</a:t>
          </a:r>
          <a:r>
            <a:rPr lang="cs-CZ" baseline="30000" dirty="0" smtClean="0"/>
            <a:t>2 </a:t>
          </a:r>
          <a:r>
            <a:rPr lang="cs-CZ" dirty="0" smtClean="0"/>
            <a:t>?</a:t>
          </a:r>
          <a:r>
            <a:rPr lang="cs-CZ" baseline="30000" dirty="0" smtClean="0"/>
            <a:t> </a:t>
          </a:r>
          <a:endParaRPr lang="cs-CZ" dirty="0"/>
        </a:p>
      </dgm:t>
    </dgm:pt>
    <dgm:pt modelId="{95975DE6-0FE0-4423-B7BE-F894705BB9EF}" type="parTrans" cxnId="{7C7339E8-9327-44E0-85E8-8ED21F81CA1A}">
      <dgm:prSet/>
      <dgm:spPr/>
      <dgm:t>
        <a:bodyPr/>
        <a:lstStyle/>
        <a:p>
          <a:endParaRPr lang="cs-CZ"/>
        </a:p>
      </dgm:t>
    </dgm:pt>
    <dgm:pt modelId="{E1EE4CF8-34F0-43DD-9878-71AF8F2A05BF}" type="sibTrans" cxnId="{7C7339E8-9327-44E0-85E8-8ED21F81CA1A}">
      <dgm:prSet/>
      <dgm:spPr/>
      <dgm:t>
        <a:bodyPr/>
        <a:lstStyle/>
        <a:p>
          <a:endParaRPr lang="cs-CZ"/>
        </a:p>
      </dgm:t>
    </dgm:pt>
    <dgm:pt modelId="{C4C02A3C-97E6-4D92-8014-745C88623B28}" type="pres">
      <dgm:prSet presAssocID="{CC0672C6-EFCB-4C4E-A0FF-F139D2C57AB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C2CB574-CDB8-45A9-969C-0F6CA3A72AF9}" type="pres">
      <dgm:prSet presAssocID="{30A16F02-D406-4298-B53E-8F2F5EC1B240}" presName="parentText" presStyleLbl="node1" presStyleIdx="0" presStyleCnt="1" custLinFactNeighborY="-584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DE9900-C71D-40F3-A321-29BFE4F4271B}" type="presOf" srcId="{CC0672C6-EFCB-4C4E-A0FF-F139D2C57AB4}" destId="{C4C02A3C-97E6-4D92-8014-745C88623B28}" srcOrd="0" destOrd="0" presId="urn:microsoft.com/office/officeart/2005/8/layout/vList2"/>
    <dgm:cxn modelId="{7C7339E8-9327-44E0-85E8-8ED21F81CA1A}" srcId="{CC0672C6-EFCB-4C4E-A0FF-F139D2C57AB4}" destId="{30A16F02-D406-4298-B53E-8F2F5EC1B240}" srcOrd="0" destOrd="0" parTransId="{95975DE6-0FE0-4423-B7BE-F894705BB9EF}" sibTransId="{E1EE4CF8-34F0-43DD-9878-71AF8F2A05BF}"/>
    <dgm:cxn modelId="{AC18DF5B-8AD4-4F46-BDEE-2E3D66FD3E4A}" type="presOf" srcId="{30A16F02-D406-4298-B53E-8F2F5EC1B240}" destId="{3C2CB574-CDB8-45A9-969C-0F6CA3A72AF9}" srcOrd="0" destOrd="0" presId="urn:microsoft.com/office/officeart/2005/8/layout/vList2"/>
    <dgm:cxn modelId="{3D847318-CF46-4A97-95F4-A597093B71E0}" type="presParOf" srcId="{C4C02A3C-97E6-4D92-8014-745C88623B28}" destId="{3C2CB574-CDB8-45A9-969C-0F6CA3A72AF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3FFE48-E8C2-4912-BF03-562C0BAD1BB8}">
      <dsp:nvSpPr>
        <dsp:cNvPr id="0" name=""/>
        <dsp:cNvSpPr/>
      </dsp:nvSpPr>
      <dsp:spPr>
        <a:xfrm>
          <a:off x="0" y="52710"/>
          <a:ext cx="7272808" cy="777838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Zkus odvodit vzorec pro obsah kruhu:</a:t>
          </a:r>
          <a:endParaRPr lang="cs-CZ" sz="3200" kern="1200" dirty="0"/>
        </a:p>
      </dsp:txBody>
      <dsp:txXfrm>
        <a:off x="37971" y="90681"/>
        <a:ext cx="7196866" cy="7018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23A842-DC6E-4E4D-8792-C7AC09CF9AEB}">
      <dsp:nvSpPr>
        <dsp:cNvPr id="0" name=""/>
        <dsp:cNvSpPr/>
      </dsp:nvSpPr>
      <dsp:spPr>
        <a:xfrm>
          <a:off x="73719" y="4553"/>
          <a:ext cx="2804888" cy="80214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2"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2"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2"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2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smtClean="0"/>
            <a:t>Obsah kruhu</a:t>
          </a:r>
          <a:endParaRPr lang="cs-CZ" sz="3300" kern="1200"/>
        </a:p>
      </dsp:txBody>
      <dsp:txXfrm>
        <a:off x="112876" y="43710"/>
        <a:ext cx="2726574" cy="7238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D86FE9-4A90-48AB-ACE4-BCD8A3FE91D8}">
      <dsp:nvSpPr>
        <dsp:cNvPr id="0" name=""/>
        <dsp:cNvSpPr/>
      </dsp:nvSpPr>
      <dsp:spPr>
        <a:xfrm>
          <a:off x="0" y="11441"/>
          <a:ext cx="3744416" cy="10764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dk2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dk2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dk2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dk2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l" defTabSz="2044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S = </a:t>
          </a:r>
          <a:r>
            <a:rPr lang="cs-CZ" sz="4600" kern="1200" dirty="0" smtClean="0">
              <a:latin typeface="Franklin Gothic Book"/>
            </a:rPr>
            <a:t></a:t>
          </a:r>
          <a:r>
            <a:rPr lang="cs-CZ" sz="4600" kern="1200" dirty="0" smtClean="0"/>
            <a:t>. r</a:t>
          </a:r>
          <a:r>
            <a:rPr lang="cs-CZ" sz="4600" kern="1200" baseline="30000" dirty="0" smtClean="0"/>
            <a:t>2</a:t>
          </a:r>
          <a:endParaRPr lang="cs-CZ" sz="4600" kern="1200" dirty="0"/>
        </a:p>
      </dsp:txBody>
      <dsp:txXfrm>
        <a:off x="52546" y="63987"/>
        <a:ext cx="3639324" cy="9713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C522B5-9D4A-4208-88AC-84DE613F2B26}">
      <dsp:nvSpPr>
        <dsp:cNvPr id="0" name=""/>
        <dsp:cNvSpPr/>
      </dsp:nvSpPr>
      <dsp:spPr>
        <a:xfrm>
          <a:off x="0" y="138334"/>
          <a:ext cx="7992888" cy="6786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dk2"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dk2"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dk2"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dk2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Urči obsah kruhu, jehož poloměr měří </a:t>
          </a:r>
          <a:r>
            <a:rPr lang="cs-CZ" sz="2900" kern="1200" dirty="0" smtClean="0"/>
            <a:t>2,3 cm</a:t>
          </a:r>
          <a:r>
            <a:rPr lang="cs-CZ" sz="2900" kern="1200" dirty="0" smtClean="0"/>
            <a:t>.</a:t>
          </a:r>
          <a:endParaRPr lang="cs-CZ" sz="2900" kern="1200" dirty="0"/>
        </a:p>
      </dsp:txBody>
      <dsp:txXfrm>
        <a:off x="33127" y="171461"/>
        <a:ext cx="7926634" cy="6123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C522B5-9D4A-4208-88AC-84DE613F2B26}">
      <dsp:nvSpPr>
        <dsp:cNvPr id="0" name=""/>
        <dsp:cNvSpPr/>
      </dsp:nvSpPr>
      <dsp:spPr>
        <a:xfrm>
          <a:off x="0" y="126634"/>
          <a:ext cx="7992888" cy="7020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3"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3"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3"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3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Urči obsah kruhu, jehož průměr měří 8 dm.</a:t>
          </a:r>
          <a:endParaRPr lang="cs-CZ" sz="3000" kern="1200" dirty="0"/>
        </a:p>
      </dsp:txBody>
      <dsp:txXfrm>
        <a:off x="34269" y="160903"/>
        <a:ext cx="7924350" cy="63346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AE5AF7-8868-46DD-8426-58B6652F243F}">
      <dsp:nvSpPr>
        <dsp:cNvPr id="0" name=""/>
        <dsp:cNvSpPr/>
      </dsp:nvSpPr>
      <dsp:spPr>
        <a:xfrm>
          <a:off x="0" y="88852"/>
          <a:ext cx="7939073" cy="17833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Kolik sazenic potřebujeme na kruhový záhon s poloměrem </a:t>
          </a:r>
          <a:r>
            <a:rPr lang="cs-CZ" sz="2800" kern="1200" dirty="0" smtClean="0"/>
            <a:t>1,5 m</a:t>
          </a:r>
          <a:r>
            <a:rPr lang="cs-CZ" sz="2800" kern="1200" dirty="0" smtClean="0"/>
            <a:t>, jestliže každá sazenice musí mít nejméně </a:t>
          </a:r>
          <a:r>
            <a:rPr lang="cs-CZ" sz="2800" kern="1200" dirty="0" smtClean="0"/>
            <a:t>4 dm</a:t>
          </a:r>
          <a:r>
            <a:rPr lang="cs-CZ" sz="2800" kern="1200" baseline="30000" dirty="0" smtClean="0"/>
            <a:t>2</a:t>
          </a:r>
          <a:r>
            <a:rPr lang="cs-CZ" sz="2800" kern="1200" dirty="0" smtClean="0"/>
            <a:t> </a:t>
          </a:r>
          <a:r>
            <a:rPr lang="cs-CZ" sz="2800" kern="1200" dirty="0" smtClean="0"/>
            <a:t>prostoru kolem sebe?</a:t>
          </a:r>
          <a:endParaRPr lang="cs-CZ" sz="2800" kern="1200" dirty="0"/>
        </a:p>
      </dsp:txBody>
      <dsp:txXfrm>
        <a:off x="87056" y="175908"/>
        <a:ext cx="7764961" cy="160924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2CB574-CDB8-45A9-969C-0F6CA3A72AF9}">
      <dsp:nvSpPr>
        <dsp:cNvPr id="0" name=""/>
        <dsp:cNvSpPr/>
      </dsp:nvSpPr>
      <dsp:spPr>
        <a:xfrm>
          <a:off x="0" y="0"/>
          <a:ext cx="8100392" cy="16321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Kolik tabulek čokolády potřebuje cukrář na </a:t>
          </a:r>
          <a:r>
            <a:rPr lang="cs-CZ" sz="3100" kern="1200" dirty="0" smtClean="0"/>
            <a:t>15 dortů </a:t>
          </a:r>
          <a:r>
            <a:rPr lang="cs-CZ" sz="3100" kern="1200" dirty="0" smtClean="0"/>
            <a:t>s průměrem 36cm, vystačí-li 1tabulka přibližně na 8dm</a:t>
          </a:r>
          <a:r>
            <a:rPr lang="cs-CZ" sz="3100" kern="1200" baseline="30000" dirty="0" smtClean="0"/>
            <a:t>2 </a:t>
          </a:r>
          <a:r>
            <a:rPr lang="cs-CZ" sz="3100" kern="1200" dirty="0" smtClean="0"/>
            <a:t>?</a:t>
          </a:r>
          <a:r>
            <a:rPr lang="cs-CZ" sz="3100" kern="1200" baseline="30000" dirty="0" smtClean="0"/>
            <a:t> </a:t>
          </a:r>
          <a:endParaRPr lang="cs-CZ" sz="3100" kern="1200" dirty="0"/>
        </a:p>
      </dsp:txBody>
      <dsp:txXfrm>
        <a:off x="79675" y="79675"/>
        <a:ext cx="7941042" cy="1472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2.xml"/><Relationship Id="rId7" Type="http://schemas.openxmlformats.org/officeDocument/2006/relationships/tags" Target="../tags/tag6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6" Type="http://schemas.openxmlformats.org/officeDocument/2006/relationships/tags" Target="../tags/tag5.xml"/><Relationship Id="rId11" Type="http://schemas.openxmlformats.org/officeDocument/2006/relationships/image" Target="../media/image4.png"/><Relationship Id="rId5" Type="http://schemas.openxmlformats.org/officeDocument/2006/relationships/tags" Target="../tags/tag4.xml"/><Relationship Id="rId10" Type="http://schemas.openxmlformats.org/officeDocument/2006/relationships/image" Target="../media/image3.png"/><Relationship Id="rId4" Type="http://schemas.openxmlformats.org/officeDocument/2006/relationships/tags" Target="../tags/tag3.xml"/><Relationship Id="rId9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44CD597-F8D6-4182-B52B-45DFF52D68E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AF00868-A672-4836-AB7B-13ED5D39CB9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4CD597-F8D6-4182-B52B-45DFF52D68E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00868-A672-4836-AB7B-13ED5D39C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44CD597-F8D6-4182-B52B-45DFF52D68E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AF00868-A672-4836-AB7B-13ED5D39CB9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4CD597-F8D6-4182-B52B-45DFF52D68E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00868-A672-4836-AB7B-13ED5D39C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4CD597-F8D6-4182-B52B-45DFF52D68E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00868-A672-4836-AB7B-13ED5D39C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4CD597-F8D6-4182-B52B-45DFF52D68E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00868-A672-4836-AB7B-13ED5D39C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44CD597-F8D6-4182-B52B-45DFF52D68E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00868-A672-4836-AB7B-13ED5D39C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4CD597-F8D6-4182-B52B-45DFF52D68E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00868-A672-4836-AB7B-13ED5D39C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4CD597-F8D6-4182-B52B-45DFF52D68E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00868-A672-4836-AB7B-13ED5D39CB9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4CD597-F8D6-4182-B52B-45DFF52D68E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00868-A672-4836-AB7B-13ED5D39C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44CD597-F8D6-4182-B52B-45DFF52D68E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AF00868-A672-4836-AB7B-13ED5D39CB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3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7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rtl="0" eaLnBrk="1" latinLnBrk="0" hangingPunct="1">
              <a:buNone/>
              <a:defRPr/>
            </a:lvl1pPr>
            <a:lvl2pPr marL="292608" indent="0" algn="ctr" rtl="0" eaLnBrk="1" latinLnBrk="0" hangingPunct="1">
              <a:buNone/>
              <a:defRPr/>
            </a:lvl2pPr>
            <a:lvl3pPr marL="530352" indent="0" algn="ctr" rtl="0" eaLnBrk="1" latinLnBrk="0" hangingPunct="1">
              <a:buNone/>
              <a:defRPr/>
            </a:lvl3pPr>
            <a:lvl4pPr marL="777240" indent="0" algn="ctr" rtl="0" eaLnBrk="1" latinLnBrk="0" hangingPunct="1">
              <a:buNone/>
              <a:defRPr/>
            </a:lvl4pPr>
            <a:lvl5pPr marL="1051560" indent="0" algn="ctr" rtl="0" eaLnBrk="1" latinLnBrk="0" hangingPunct="1"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673352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rtl="0" eaLnBrk="1" latinLnBrk="0" hangingPunct="1">
              <a:buNone/>
              <a:defRPr sz="3200"/>
            </a:lvl1pPr>
            <a:lvl2pPr marL="292608" indent="0" algn="l" rtl="0" eaLnBrk="1" latinLnBrk="0" hangingPunct="1">
              <a:buNone/>
              <a:defRPr sz="3200"/>
            </a:lvl2pPr>
            <a:lvl3pPr marL="530352" indent="0" algn="l" rtl="0" eaLnBrk="1" latinLnBrk="0" hangingPunct="1">
              <a:buNone/>
              <a:defRPr sz="3200"/>
            </a:lvl3pPr>
            <a:lvl4pPr marL="777240" indent="0" algn="l" rtl="0" eaLnBrk="1" latinLnBrk="0" hangingPunct="1">
              <a:buNone/>
              <a:defRPr sz="3200"/>
            </a:lvl4pPr>
            <a:lvl5pPr marL="1051560" indent="0" algn="l" rtl="0" eaLnBrk="1" latinLnBrk="0" hangingPunct="1"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300586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rtl="0" eaLnBrk="1" latinLnBrk="0" hangingPunct="1">
              <a:buNone/>
              <a:defRPr sz="3200"/>
            </a:lvl1pPr>
            <a:lvl2pPr marL="292608" indent="0" algn="l" rtl="0" eaLnBrk="1" latinLnBrk="0" hangingPunct="1">
              <a:buNone/>
              <a:defRPr sz="3200"/>
            </a:lvl2pPr>
            <a:lvl3pPr marL="530352" indent="0" algn="l" rtl="0" eaLnBrk="1" latinLnBrk="0" hangingPunct="1">
              <a:buNone/>
              <a:defRPr sz="3200"/>
            </a:lvl3pPr>
            <a:lvl4pPr marL="777240" indent="0" algn="l" rtl="0" eaLnBrk="1" latinLnBrk="0" hangingPunct="1">
              <a:buNone/>
              <a:defRPr sz="3200"/>
            </a:lvl4pPr>
            <a:lvl5pPr marL="1051560" indent="0" algn="l" rtl="0" eaLnBrk="1" latinLnBrk="0" hangingPunct="1"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433837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rtl="0" eaLnBrk="1" latinLnBrk="0" hangingPunct="1">
              <a:buNone/>
              <a:defRPr sz="3200"/>
            </a:lvl1pPr>
            <a:lvl2pPr marL="292608" indent="0" algn="l" rtl="0" eaLnBrk="1" latinLnBrk="0" hangingPunct="1">
              <a:buNone/>
              <a:defRPr sz="3200"/>
            </a:lvl2pPr>
            <a:lvl3pPr marL="530352" indent="0" algn="l" rtl="0" eaLnBrk="1" latinLnBrk="0" hangingPunct="1">
              <a:buNone/>
              <a:defRPr sz="3200"/>
            </a:lvl3pPr>
            <a:lvl4pPr marL="777240" indent="0" algn="l" rtl="0" eaLnBrk="1" latinLnBrk="0" hangingPunct="1">
              <a:buNone/>
              <a:defRPr sz="3200"/>
            </a:lvl4pPr>
            <a:lvl5pPr marL="1051560" indent="0" algn="l" rtl="0" eaLnBrk="1" latinLnBrk="0" hangingPunct="1"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0" name="Obrázek 9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179186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4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44CD597-F8D6-4182-B52B-45DFF52D68E4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AF00868-A672-4836-AB7B-13ED5D39CB9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6.wmf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7.wmf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25</a:t>
            </a:r>
          </a:p>
          <a:p>
            <a:pPr>
              <a:defRPr/>
            </a:pPr>
            <a:r>
              <a:rPr lang="cs-CZ" b="1" dirty="0" smtClean="0"/>
              <a:t>Téma :Obsah kruhu</a:t>
            </a:r>
          </a:p>
          <a:p>
            <a:pPr>
              <a:defRPr/>
            </a:pPr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b="1" dirty="0" smtClean="0"/>
              <a:t>8.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7639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výpočtem obsahu kruhu.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Materiál byl určen pro interaktivní tabuli a slouží jako pomůcka k výkladu a procvičení obsahu kruhu a převodů jednotek obsahu. Pracovní listy lze vyplnit i pomocí funkce pera. Mohou </a:t>
            </a:r>
            <a:r>
              <a:rPr lang="cs-CZ" sz="2400" dirty="0"/>
              <a:t>s</a:t>
            </a:r>
            <a:r>
              <a:rPr lang="cs-CZ" sz="2400" dirty="0" smtClean="0"/>
              <a:t>e rovněž použít tištěné na papíře. Kde je možnost připojení více myší, lze využít systém </a:t>
            </a:r>
            <a:r>
              <a:rPr lang="cs-CZ" sz="2400" dirty="0" err="1" smtClean="0"/>
              <a:t>Multiple</a:t>
            </a:r>
            <a:r>
              <a:rPr lang="cs-CZ" sz="2400" dirty="0" smtClean="0"/>
              <a:t>-Mouse k soutěži mezi žáky.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Cílová skupina: 8.ročník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3233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4859" y="2852936"/>
            <a:ext cx="7772400" cy="1470025"/>
          </a:xfrm>
        </p:spPr>
        <p:txBody>
          <a:bodyPr/>
          <a:lstStyle/>
          <a:p>
            <a:r>
              <a:rPr lang="cs-CZ" dirty="0" smtClean="0"/>
              <a:t>Obsah kruhu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840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516454139"/>
              </p:ext>
            </p:extLst>
          </p:nvPr>
        </p:nvGraphicFramePr>
        <p:xfrm>
          <a:off x="704774" y="404664"/>
          <a:ext cx="7272808" cy="883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827584" y="1988840"/>
            <a:ext cx="20882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r</a:t>
            </a:r>
            <a:r>
              <a:rPr lang="cs-CZ" sz="2800" dirty="0" smtClean="0"/>
              <a:t> = 5cm</a:t>
            </a:r>
          </a:p>
          <a:p>
            <a:endParaRPr lang="cs-CZ" sz="2800" dirty="0"/>
          </a:p>
          <a:p>
            <a:r>
              <a:rPr lang="cs-CZ" sz="2800" dirty="0" smtClean="0"/>
              <a:t>S = </a:t>
            </a:r>
            <a:r>
              <a:rPr lang="el-GR" sz="2800" dirty="0" smtClean="0"/>
              <a:t>π</a:t>
            </a:r>
            <a:r>
              <a:rPr lang="cs-CZ" sz="2800" dirty="0" smtClean="0"/>
              <a:t> . </a:t>
            </a:r>
          </a:p>
          <a:p>
            <a:r>
              <a:rPr lang="cs-CZ" sz="2800" dirty="0" smtClean="0"/>
              <a:t>S = </a:t>
            </a:r>
            <a:r>
              <a:rPr lang="el-GR" sz="2800" dirty="0" smtClean="0"/>
              <a:t>π</a:t>
            </a:r>
            <a:r>
              <a:rPr lang="cs-CZ" sz="2800" dirty="0" smtClean="0"/>
              <a:t> . </a:t>
            </a:r>
          </a:p>
          <a:p>
            <a:r>
              <a:rPr lang="cs-CZ" sz="2800" dirty="0" smtClean="0"/>
              <a:t>S = 78,5cm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1974241"/>
            <a:ext cx="20162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r</a:t>
            </a:r>
            <a:r>
              <a:rPr lang="cs-CZ" sz="2800" dirty="0" smtClean="0"/>
              <a:t> = 10dm</a:t>
            </a:r>
          </a:p>
          <a:p>
            <a:endParaRPr lang="cs-CZ" sz="2800" dirty="0"/>
          </a:p>
          <a:p>
            <a:r>
              <a:rPr lang="cs-CZ" sz="2800" dirty="0" smtClean="0"/>
              <a:t>S = </a:t>
            </a:r>
            <a:r>
              <a:rPr lang="el-GR" sz="2800" dirty="0" smtClean="0"/>
              <a:t>π</a:t>
            </a:r>
            <a:r>
              <a:rPr lang="cs-CZ" sz="2800" dirty="0" smtClean="0"/>
              <a:t> . </a:t>
            </a:r>
          </a:p>
          <a:p>
            <a:r>
              <a:rPr lang="cs-CZ" sz="2800" dirty="0" smtClean="0"/>
              <a:t>S = </a:t>
            </a:r>
            <a:r>
              <a:rPr lang="el-GR" sz="2800" dirty="0" smtClean="0"/>
              <a:t>π</a:t>
            </a:r>
            <a:r>
              <a:rPr lang="cs-CZ" sz="2800" dirty="0" smtClean="0"/>
              <a:t> . </a:t>
            </a:r>
          </a:p>
          <a:p>
            <a:r>
              <a:rPr lang="cs-CZ" sz="2800" dirty="0" smtClean="0"/>
              <a:t>S = 314dm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</a:p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82994" y="1974241"/>
            <a:ext cx="22322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r</a:t>
            </a:r>
            <a:r>
              <a:rPr lang="cs-CZ" sz="2800" dirty="0" smtClean="0"/>
              <a:t> = 2m</a:t>
            </a:r>
          </a:p>
          <a:p>
            <a:endParaRPr lang="cs-CZ" sz="2800" dirty="0"/>
          </a:p>
          <a:p>
            <a:r>
              <a:rPr lang="cs-CZ" sz="2800" dirty="0" smtClean="0"/>
              <a:t>S = </a:t>
            </a:r>
            <a:r>
              <a:rPr lang="el-GR" sz="2800" dirty="0" smtClean="0"/>
              <a:t>π</a:t>
            </a:r>
            <a:r>
              <a:rPr lang="cs-CZ" sz="2800" dirty="0" smtClean="0"/>
              <a:t> . </a:t>
            </a:r>
          </a:p>
          <a:p>
            <a:r>
              <a:rPr lang="cs-CZ" sz="2800" dirty="0" smtClean="0"/>
              <a:t>S = </a:t>
            </a:r>
            <a:r>
              <a:rPr lang="el-GR" sz="2800" dirty="0" smtClean="0"/>
              <a:t>π</a:t>
            </a:r>
            <a:r>
              <a:rPr lang="cs-CZ" sz="2800" dirty="0" smtClean="0"/>
              <a:t> . </a:t>
            </a:r>
          </a:p>
          <a:p>
            <a:r>
              <a:rPr lang="cs-CZ" sz="2800" dirty="0" smtClean="0"/>
              <a:t>S </a:t>
            </a:r>
            <a:r>
              <a:rPr lang="cs-CZ" sz="2800" smtClean="0"/>
              <a:t>= 12,56m</a:t>
            </a:r>
            <a:r>
              <a:rPr lang="cs-CZ" sz="2800" baseline="30000" smtClean="0"/>
              <a:t>2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63688" y="3281501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5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                    10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                     2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         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71700" y="2808867"/>
            <a:ext cx="665155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r</a:t>
            </a:r>
            <a:r>
              <a:rPr lang="cs-CZ" sz="2800" baseline="30000" dirty="0"/>
              <a:t> </a:t>
            </a:r>
            <a:r>
              <a:rPr lang="cs-CZ" sz="2800" baseline="30000" dirty="0" smtClean="0"/>
              <a:t>2 		</a:t>
            </a:r>
            <a:r>
              <a:rPr lang="cs-CZ" sz="2800" dirty="0" smtClean="0"/>
              <a:t>       r</a:t>
            </a:r>
            <a:r>
              <a:rPr lang="cs-CZ" sz="2800" baseline="30000" dirty="0" smtClean="0"/>
              <a:t> 2                                   </a:t>
            </a:r>
            <a:r>
              <a:rPr lang="cs-CZ" sz="2800" dirty="0" smtClean="0"/>
              <a:t>r</a:t>
            </a:r>
            <a:r>
              <a:rPr lang="cs-CZ" sz="2800" baseline="30000" dirty="0" smtClean="0"/>
              <a:t> </a:t>
            </a:r>
            <a:r>
              <a:rPr lang="cs-CZ" sz="2800" baseline="30000" dirty="0"/>
              <a:t>2</a:t>
            </a:r>
            <a:endParaRPr lang="cs-CZ" sz="2800" dirty="0"/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37732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5076056" y="1556792"/>
            <a:ext cx="3312000" cy="3312368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>
            <a:endCxn id="2" idx="2"/>
          </p:cNvCxnSpPr>
          <p:nvPr/>
        </p:nvCxnSpPr>
        <p:spPr>
          <a:xfrm flipH="1">
            <a:off x="5076056" y="3212976"/>
            <a:ext cx="1656000" cy="0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364088" y="2689756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r</a:t>
            </a:r>
            <a:r>
              <a:rPr lang="cs-CZ" sz="2800" dirty="0" smtClean="0"/>
              <a:t>            S</a:t>
            </a:r>
            <a:endParaRPr lang="cs-CZ" sz="2800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355851969"/>
              </p:ext>
            </p:extLst>
          </p:nvPr>
        </p:nvGraphicFramePr>
        <p:xfrm>
          <a:off x="971600" y="332656"/>
          <a:ext cx="2952328" cy="8112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575921087"/>
              </p:ext>
            </p:extLst>
          </p:nvPr>
        </p:nvGraphicFramePr>
        <p:xfrm>
          <a:off x="899592" y="4319518"/>
          <a:ext cx="3744416" cy="1099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499992" y="5877272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r</a:t>
            </a:r>
            <a:r>
              <a:rPr lang="cs-CZ" sz="2800" dirty="0" smtClean="0"/>
              <a:t> – poloměr kruhu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8246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Graphic spid="10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2492896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</a:t>
            </a:r>
            <a:r>
              <a:rPr lang="cs-CZ" sz="2800" dirty="0" smtClean="0">
                <a:latin typeface="Franklin Gothic Book"/>
              </a:rPr>
              <a:t> . r</a:t>
            </a:r>
            <a:r>
              <a:rPr lang="cs-CZ" sz="2800" baseline="30000" dirty="0" smtClean="0">
                <a:latin typeface="Franklin Gothic Book"/>
              </a:rPr>
              <a:t>2</a:t>
            </a:r>
            <a:endParaRPr lang="cs-CZ" sz="2800" dirty="0" smtClean="0"/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284984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</a:t>
            </a:r>
            <a:r>
              <a:rPr lang="cs-CZ" sz="2800" dirty="0" smtClean="0">
                <a:latin typeface="Franklin Gothic Book"/>
              </a:rPr>
              <a:t> . 2,3</a:t>
            </a:r>
            <a:r>
              <a:rPr lang="cs-CZ" sz="2800" baseline="30000" dirty="0" smtClean="0">
                <a:latin typeface="Franklin Gothic Book"/>
              </a:rPr>
              <a:t>2</a:t>
            </a:r>
            <a:endParaRPr lang="cs-CZ" sz="2800" dirty="0" smtClean="0"/>
          </a:p>
          <a:p>
            <a:endParaRPr lang="cs-CZ" sz="2800" dirty="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834871177"/>
              </p:ext>
            </p:extLst>
          </p:nvPr>
        </p:nvGraphicFramePr>
        <p:xfrm>
          <a:off x="107504" y="404664"/>
          <a:ext cx="7992888" cy="955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15616" y="4581128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16,6 </a:t>
            </a:r>
            <a:r>
              <a:rPr lang="cs-CZ" sz="2800" dirty="0" smtClean="0">
                <a:latin typeface="Franklin Gothic Book"/>
              </a:rPr>
              <a:t>cm</a:t>
            </a:r>
            <a:r>
              <a:rPr lang="cs-CZ" sz="2800" baseline="30000" dirty="0" smtClean="0">
                <a:latin typeface="Franklin Gothic Book"/>
              </a:rPr>
              <a:t>2</a:t>
            </a:r>
            <a:endParaRPr lang="cs-CZ" sz="2800" dirty="0" smtClean="0"/>
          </a:p>
          <a:p>
            <a:endParaRPr lang="cs-CZ" sz="2800" dirty="0"/>
          </a:p>
        </p:txBody>
      </p:sp>
      <p:sp>
        <p:nvSpPr>
          <p:cNvPr id="3" name="Ovál 2"/>
          <p:cNvSpPr/>
          <p:nvPr/>
        </p:nvSpPr>
        <p:spPr>
          <a:xfrm>
            <a:off x="5436096" y="2924856"/>
            <a:ext cx="792088" cy="79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endCxn id="3" idx="6"/>
          </p:cNvCxnSpPr>
          <p:nvPr/>
        </p:nvCxnSpPr>
        <p:spPr>
          <a:xfrm>
            <a:off x="5832140" y="3320856"/>
            <a:ext cx="396044" cy="0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4924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2492896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</a:t>
            </a:r>
            <a:r>
              <a:rPr lang="cs-CZ" sz="2800" dirty="0" smtClean="0">
                <a:latin typeface="Franklin Gothic Book"/>
              </a:rPr>
              <a:t> . r</a:t>
            </a:r>
            <a:r>
              <a:rPr lang="cs-CZ" sz="2800" baseline="30000" dirty="0" smtClean="0">
                <a:latin typeface="Franklin Gothic Book"/>
              </a:rPr>
              <a:t>2</a:t>
            </a:r>
            <a:endParaRPr lang="cs-CZ" sz="2800" dirty="0" smtClean="0"/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284984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</a:t>
            </a:r>
            <a:r>
              <a:rPr lang="cs-CZ" sz="2800" dirty="0" smtClean="0">
                <a:latin typeface="Franklin Gothic Book"/>
              </a:rPr>
              <a:t> . 4</a:t>
            </a:r>
            <a:r>
              <a:rPr lang="cs-CZ" sz="2800" baseline="30000" dirty="0" smtClean="0">
                <a:latin typeface="Franklin Gothic Book"/>
              </a:rPr>
              <a:t>2</a:t>
            </a:r>
            <a:endParaRPr lang="cs-CZ" sz="2800" dirty="0" smtClean="0"/>
          </a:p>
          <a:p>
            <a:endParaRPr lang="cs-CZ" sz="2800" dirty="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051522626"/>
              </p:ext>
            </p:extLst>
          </p:nvPr>
        </p:nvGraphicFramePr>
        <p:xfrm>
          <a:off x="107504" y="404664"/>
          <a:ext cx="7992888" cy="955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15616" y="4581128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50,3 </a:t>
            </a:r>
            <a:r>
              <a:rPr lang="cs-CZ" sz="2800" dirty="0">
                <a:latin typeface="Franklin Gothic Book"/>
              </a:rPr>
              <a:t>d</a:t>
            </a:r>
            <a:r>
              <a:rPr lang="cs-CZ" sz="2800" dirty="0" smtClean="0">
                <a:latin typeface="Franklin Gothic Book"/>
              </a:rPr>
              <a:t>m</a:t>
            </a:r>
            <a:r>
              <a:rPr lang="cs-CZ" sz="2800" baseline="30000" dirty="0" smtClean="0">
                <a:latin typeface="Franklin Gothic Book"/>
              </a:rPr>
              <a:t>2</a:t>
            </a:r>
            <a:endParaRPr lang="cs-CZ" sz="2800" dirty="0" smtClean="0"/>
          </a:p>
          <a:p>
            <a:endParaRPr lang="cs-CZ" sz="2800" dirty="0"/>
          </a:p>
        </p:txBody>
      </p:sp>
      <p:sp>
        <p:nvSpPr>
          <p:cNvPr id="3" name="Ovál 2"/>
          <p:cNvSpPr/>
          <p:nvPr/>
        </p:nvSpPr>
        <p:spPr>
          <a:xfrm>
            <a:off x="5436096" y="2296036"/>
            <a:ext cx="1368152" cy="1368000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55576" y="1772816"/>
            <a:ext cx="50765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 = 8 dm       r = 4 dm</a:t>
            </a:r>
            <a:endParaRPr lang="cs-CZ" sz="2800" dirty="0"/>
          </a:p>
        </p:txBody>
      </p:sp>
      <p:cxnSp>
        <p:nvCxnSpPr>
          <p:cNvPr id="9" name="Přímá spojnice 8"/>
          <p:cNvCxnSpPr>
            <a:stCxn id="3" idx="2"/>
            <a:endCxn id="3" idx="6"/>
          </p:cNvCxnSpPr>
          <p:nvPr/>
        </p:nvCxnSpPr>
        <p:spPr>
          <a:xfrm>
            <a:off x="5436096" y="2980036"/>
            <a:ext cx="1368152" cy="0"/>
          </a:xfrm>
          <a:prstGeom prst="line">
            <a:avLst/>
          </a:prstGeom>
          <a:ln w="28575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7716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2492896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</a:t>
            </a:r>
            <a:r>
              <a:rPr lang="cs-CZ" sz="2800" dirty="0" smtClean="0">
                <a:latin typeface="Franklin Gothic Book"/>
              </a:rPr>
              <a:t> . r</a:t>
            </a:r>
            <a:r>
              <a:rPr lang="cs-CZ" sz="2800" baseline="30000" dirty="0" smtClean="0">
                <a:latin typeface="Franklin Gothic Book"/>
              </a:rPr>
              <a:t>2</a:t>
            </a:r>
            <a:endParaRPr lang="cs-CZ" sz="2800" dirty="0" smtClean="0"/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212976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</a:t>
            </a:r>
            <a:r>
              <a:rPr lang="cs-CZ" sz="2800" dirty="0" smtClean="0">
                <a:latin typeface="Franklin Gothic Book"/>
              </a:rPr>
              <a:t> . 1,5</a:t>
            </a:r>
            <a:r>
              <a:rPr lang="cs-CZ" sz="2800" baseline="30000" dirty="0" smtClean="0">
                <a:latin typeface="Franklin Gothic Book"/>
              </a:rPr>
              <a:t>2</a:t>
            </a:r>
            <a:endParaRPr lang="cs-CZ" sz="2800" dirty="0" smtClean="0"/>
          </a:p>
          <a:p>
            <a:endParaRPr lang="cs-CZ" sz="2800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828831082"/>
              </p:ext>
            </p:extLst>
          </p:nvPr>
        </p:nvGraphicFramePr>
        <p:xfrm>
          <a:off x="179511" y="116632"/>
          <a:ext cx="7939073" cy="19610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113593" y="4170562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7 </a:t>
            </a:r>
            <a:r>
              <a:rPr lang="cs-CZ" sz="2800" dirty="0">
                <a:latin typeface="Franklin Gothic Book"/>
              </a:rPr>
              <a:t>m</a:t>
            </a:r>
            <a:r>
              <a:rPr lang="cs-CZ" sz="2800" baseline="30000" dirty="0" smtClean="0">
                <a:latin typeface="Franklin Gothic Book"/>
              </a:rPr>
              <a:t>2</a:t>
            </a:r>
            <a:endParaRPr lang="cs-CZ" sz="2800" dirty="0" smtClean="0"/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3593" y="5517232"/>
            <a:ext cx="69147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Potřebujeme přibližně 175 sazenic.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2636912"/>
            <a:ext cx="28803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 dm</a:t>
            </a:r>
            <a:r>
              <a:rPr lang="cs-CZ" sz="2800" baseline="30000" dirty="0" smtClean="0">
                <a:latin typeface="Franklin Gothic Book"/>
              </a:rPr>
              <a:t>2</a:t>
            </a:r>
            <a:r>
              <a:rPr lang="cs-CZ" sz="2800" dirty="0" smtClean="0"/>
              <a:t> = 0,04 m</a:t>
            </a:r>
            <a:r>
              <a:rPr lang="cs-CZ" sz="2800" baseline="30000" dirty="0" smtClean="0">
                <a:latin typeface="Franklin Gothic Book"/>
              </a:rPr>
              <a:t>2 </a:t>
            </a:r>
            <a:endParaRPr lang="cs-CZ" sz="2800" dirty="0" smtClean="0"/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7984" y="332940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 : 0,04 = 175</a:t>
            </a:r>
            <a:endParaRPr lang="cs-CZ" sz="2800" dirty="0"/>
          </a:p>
        </p:txBody>
      </p:sp>
      <p:pic>
        <p:nvPicPr>
          <p:cNvPr id="1026" name="Picture 2" descr="C:\Users\mamina\AppData\Local\Microsoft\Windows\Temporary Internet Files\Content.IE5\MVDQUE9U\MC9004374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924636"/>
            <a:ext cx="2322449" cy="1520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1250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2492896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</a:t>
            </a:r>
            <a:r>
              <a:rPr lang="cs-CZ" sz="2800" dirty="0" smtClean="0">
                <a:latin typeface="Franklin Gothic Book"/>
              </a:rPr>
              <a:t> . r</a:t>
            </a:r>
            <a:r>
              <a:rPr lang="cs-CZ" sz="2800" baseline="30000" dirty="0" smtClean="0">
                <a:latin typeface="Franklin Gothic Book"/>
              </a:rPr>
              <a:t>2</a:t>
            </a:r>
            <a:endParaRPr lang="cs-CZ" sz="2800" dirty="0" smtClean="0"/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81127" y="3031427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</a:t>
            </a:r>
            <a:r>
              <a:rPr lang="cs-CZ" sz="2800" dirty="0" smtClean="0">
                <a:latin typeface="Franklin Gothic Book"/>
              </a:rPr>
              <a:t> . 18</a:t>
            </a:r>
            <a:r>
              <a:rPr lang="cs-CZ" sz="2800" baseline="30000" dirty="0" smtClean="0">
                <a:latin typeface="Franklin Gothic Book"/>
              </a:rPr>
              <a:t>2</a:t>
            </a:r>
            <a:endParaRPr lang="cs-CZ" sz="2800" dirty="0" smtClean="0"/>
          </a:p>
          <a:p>
            <a:endParaRPr lang="cs-CZ" sz="2800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452091504"/>
              </p:ext>
            </p:extLst>
          </p:nvPr>
        </p:nvGraphicFramePr>
        <p:xfrm>
          <a:off x="0" y="260648"/>
          <a:ext cx="8100392" cy="16730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499992" y="2492896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 = </a:t>
            </a:r>
            <a:r>
              <a:rPr lang="cs-CZ" sz="2800" dirty="0" smtClean="0"/>
              <a:t>36 cm  </a:t>
            </a:r>
            <a:r>
              <a:rPr lang="cs-CZ" sz="2800" dirty="0" smtClean="0"/>
              <a:t>r = </a:t>
            </a:r>
            <a:r>
              <a:rPr lang="cs-CZ" sz="2800" dirty="0" smtClean="0"/>
              <a:t>18 cm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94981" y="3627362"/>
            <a:ext cx="29009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1 018 cm</a:t>
            </a:r>
            <a:r>
              <a:rPr lang="cs-CZ" sz="2800" baseline="30000" dirty="0" smtClean="0">
                <a:latin typeface="Franklin Gothic Book"/>
              </a:rPr>
              <a:t>2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94981" y="4160051"/>
            <a:ext cx="27569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</a:t>
            </a:r>
            <a:r>
              <a:rPr lang="cs-CZ" sz="2800" dirty="0"/>
              <a:t>= </a:t>
            </a:r>
            <a:r>
              <a:rPr lang="cs-CZ" sz="2800" dirty="0" smtClean="0"/>
              <a:t>10,18 </a:t>
            </a:r>
            <a:r>
              <a:rPr lang="cs-CZ" sz="2800" dirty="0"/>
              <a:t>d</a:t>
            </a:r>
            <a:r>
              <a:rPr lang="cs-CZ" sz="2800" dirty="0" smtClean="0"/>
              <a:t>m</a:t>
            </a:r>
            <a:r>
              <a:rPr lang="cs-CZ" sz="2800" baseline="30000" dirty="0" smtClean="0">
                <a:latin typeface="Franklin Gothic Book"/>
              </a:rPr>
              <a:t>2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59779" y="4963955"/>
            <a:ext cx="39921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15 . 10,18 = 152,7dm</a:t>
            </a:r>
            <a:r>
              <a:rPr lang="cs-CZ" sz="2800" baseline="30000" dirty="0" smtClean="0">
                <a:latin typeface="Franklin Gothic Book"/>
              </a:rPr>
              <a:t>2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3888972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152,7 : 8 = 19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5733256"/>
            <a:ext cx="70567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přípravu 15 dortů potřebuje cukrář 19 tabulek čokolády.</a:t>
            </a:r>
            <a:endParaRPr lang="cs-CZ" sz="2800" dirty="0"/>
          </a:p>
        </p:txBody>
      </p:sp>
      <p:pic>
        <p:nvPicPr>
          <p:cNvPr id="1028" name="Picture 4" descr="C:\Users\Irena\AppData\Local\Microsoft\Windows\Temporary Internet Files\Content.IE5\OZZWMIG4\MC90033587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6087" y="3627362"/>
            <a:ext cx="2152545" cy="216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1250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15,4 m</a:t>
            </a:r>
            <a:r>
              <a:rPr lang="cs-CZ" sz="3600" baseline="30000" dirty="0" smtClean="0"/>
              <a:t>2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cs-CZ" dirty="0" smtClean="0"/>
              <a:t>1 540 dm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 smtClean="0"/>
              <a:t>15 400 </a:t>
            </a:r>
            <a:r>
              <a:rPr lang="cs-CZ" dirty="0"/>
              <a:t>d</a:t>
            </a:r>
            <a:r>
              <a:rPr lang="cs-CZ" dirty="0" smtClean="0"/>
              <a:t>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154 </a:t>
            </a:r>
            <a:r>
              <a:rPr lang="cs-CZ" dirty="0" smtClean="0"/>
              <a:t>000 dm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11" name="Obrázek 10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332" y="1841179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50107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5,42 mm</a:t>
            </a:r>
            <a:r>
              <a:rPr lang="cs-CZ" sz="3600" baseline="30000" dirty="0" smtClean="0"/>
              <a:t>2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cs-CZ" dirty="0" smtClean="0"/>
              <a:t>0,542 cm</a:t>
            </a:r>
            <a:r>
              <a:rPr lang="cs-CZ" baseline="30000" dirty="0" smtClean="0"/>
              <a:t>2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 smtClean="0"/>
              <a:t>0,0542 cm</a:t>
            </a:r>
            <a:r>
              <a:rPr lang="cs-CZ" baseline="30000" dirty="0" smtClean="0"/>
              <a:t>2</a:t>
            </a:r>
            <a:endParaRPr lang="cs-CZ" dirty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0,00542 cm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19886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125 m</a:t>
            </a:r>
            <a:r>
              <a:rPr lang="cs-CZ" sz="3600" baseline="30000" dirty="0" smtClean="0"/>
              <a:t>2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cs-CZ" dirty="0" smtClean="0"/>
              <a:t>12 500 dm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 smtClean="0"/>
              <a:t>125 000 dm</a:t>
            </a:r>
            <a:r>
              <a:rPr lang="cs-CZ" baseline="30000" dirty="0" smtClean="0"/>
              <a:t>2</a:t>
            </a:r>
            <a:endParaRPr lang="cs-CZ" dirty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1 250 </a:t>
            </a:r>
            <a:r>
              <a:rPr lang="cs-CZ" smtClean="0"/>
              <a:t>000 dm</a:t>
            </a:r>
            <a:r>
              <a:rPr lang="cs-CZ" baseline="30000" smtClean="0"/>
              <a:t>2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45649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18 cm</a:t>
            </a:r>
            <a:r>
              <a:rPr lang="cs-CZ" sz="3600" baseline="30000" dirty="0" smtClean="0"/>
              <a:t>2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cs-CZ" dirty="0" smtClean="0"/>
              <a:t>0,18 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 smtClean="0"/>
              <a:t>0,018 </a:t>
            </a:r>
            <a:r>
              <a:rPr lang="cs-CZ" dirty="0"/>
              <a:t>m</a:t>
            </a:r>
            <a:r>
              <a:rPr lang="cs-CZ" baseline="30000" dirty="0"/>
              <a:t>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0,0018 </a:t>
            </a:r>
            <a:r>
              <a:rPr lang="cs-CZ" dirty="0"/>
              <a:t>m</a:t>
            </a:r>
            <a:r>
              <a:rPr lang="cs-CZ" baseline="30000" dirty="0"/>
              <a:t>2</a:t>
            </a:r>
            <a:endParaRPr lang="cs-CZ" dirty="0"/>
          </a:p>
        </p:txBody>
      </p:sp>
      <p:pic>
        <p:nvPicPr>
          <p:cNvPr id="9" name="Obrázek 8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653136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102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4,8 </a:t>
            </a:r>
            <a:r>
              <a:rPr lang="cs-CZ" sz="3600" dirty="0" smtClean="0"/>
              <a:t>km</a:t>
            </a:r>
            <a:r>
              <a:rPr lang="cs-CZ" sz="3600" baseline="30000" dirty="0" smtClean="0"/>
              <a:t>2</a:t>
            </a:r>
            <a:endParaRPr lang="cs-CZ" sz="3600" baseline="30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cs-CZ" dirty="0" smtClean="0"/>
              <a:t>4 800 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 smtClean="0"/>
              <a:t>4 800 000 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4 800 000 000 </a:t>
            </a:r>
            <a:r>
              <a:rPr lang="cs-CZ" dirty="0"/>
              <a:t>m</a:t>
            </a:r>
            <a:r>
              <a:rPr lang="cs-CZ" baseline="30000" dirty="0"/>
              <a:t>2</a:t>
            </a:r>
            <a:endParaRPr lang="cs-CZ" dirty="0"/>
          </a:p>
          <a:p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02589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1042988" y="1125538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581658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3"/>
  <p:tag name="CORRECTANSWER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2"/>
  <p:tag name="CHOICESCOUNT" val="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1"/>
  <p:tag name="CHOICESCOUNT" val="3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3"/>
  <p:tag name="CORRECTANSWER" val="3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2"/>
  <p:tag name="CHOICESCOUNT" val="3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Layout>
  <Type>MultipleChoice</Type>
  <ChoicesCount>3</ChoicesCount>
  <Orientation>Left</Orientation>
</Layout>
</file>

<file path=customXml/itemProps1.xml><?xml version="1.0" encoding="utf-8"?>
<ds:datastoreItem xmlns:ds="http://schemas.openxmlformats.org/officeDocument/2006/customXml" ds:itemID="{1E321D1B-DAB2-494C-A283-5E059B5CC13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185</TotalTime>
  <Words>413</Words>
  <Application>Microsoft Office PowerPoint</Application>
  <PresentationFormat>Předvádění na obrazovce (4:3)</PresentationFormat>
  <Paragraphs>85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Prezentace aplikace PowerPoint</vt:lpstr>
      <vt:lpstr>Prezentace aplikace PowerPoint</vt:lpstr>
      <vt:lpstr>Obsah kruhu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Obsah kruhu</dc:title>
  <dc:creator>Irena</dc:creator>
  <cp:lastModifiedBy>Irena</cp:lastModifiedBy>
  <cp:revision>19</cp:revision>
  <dcterms:created xsi:type="dcterms:W3CDTF">2013-10-15T08:01:23Z</dcterms:created>
  <dcterms:modified xsi:type="dcterms:W3CDTF">2013-12-04T06:31:17Z</dcterms:modified>
</cp:coreProperties>
</file>