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2"/>
  </p:sldMasterIdLst>
  <p:sldIdLst>
    <p:sldId id="263" r:id="rId3"/>
    <p:sldId id="264" r:id="rId4"/>
    <p:sldId id="256" r:id="rId5"/>
    <p:sldId id="257" r:id="rId6"/>
    <p:sldId id="258" r:id="rId7"/>
    <p:sldId id="261" r:id="rId8"/>
    <p:sldId id="260" r:id="rId9"/>
    <p:sldId id="270" r:id="rId10"/>
    <p:sldId id="267" r:id="rId11"/>
    <p:sldId id="269" r:id="rId12"/>
    <p:sldId id="268" r:id="rId13"/>
    <p:sldId id="271" r:id="rId14"/>
    <p:sldId id="272" r:id="rId15"/>
    <p:sldId id="26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92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4">
  <dgm:title val=""/>
  <dgm:desc val=""/>
  <dgm:catLst>
    <dgm:cat type="accent4" pri="11400"/>
  </dgm:catLst>
  <dgm:styleLbl name="node0">
    <dgm:fillClrLst meth="cycle">
      <a:schemeClr val="accent4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4">
        <a:shade val="50000"/>
      </a:schemeClr>
      <a:schemeClr val="accent4">
        <a:tint val="55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4">
        <a:shade val="80000"/>
        <a:alpha val="50000"/>
      </a:schemeClr>
      <a:schemeClr val="accent4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55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648624-ECC7-4A35-B472-A050A2820B8E}" type="doc">
      <dgm:prSet loTypeId="urn:microsoft.com/office/officeart/2005/8/layout/vList2" loCatId="list" qsTypeId="urn:microsoft.com/office/officeart/2005/8/quickstyle/simple5" qsCatId="simple" csTypeId="urn:microsoft.com/office/officeart/2005/8/colors/accent0_3" csCatId="mainScheme"/>
      <dgm:spPr/>
      <dgm:t>
        <a:bodyPr/>
        <a:lstStyle/>
        <a:p>
          <a:endParaRPr lang="cs-CZ"/>
        </a:p>
      </dgm:t>
    </dgm:pt>
    <dgm:pt modelId="{48956028-E185-4055-971A-FB85B1AB306B}">
      <dgm:prSet/>
      <dgm:spPr/>
      <dgm:t>
        <a:bodyPr/>
        <a:lstStyle/>
        <a:p>
          <a:pPr rtl="0"/>
          <a:r>
            <a:rPr lang="cs-CZ" smtClean="0"/>
            <a:t>Objem válce:</a:t>
          </a:r>
          <a:endParaRPr lang="cs-CZ"/>
        </a:p>
      </dgm:t>
    </dgm:pt>
    <dgm:pt modelId="{95A8A821-235B-47E3-9548-D5784871E96F}" type="parTrans" cxnId="{4463623D-C91A-4BFB-B2E2-F5523E78E2E7}">
      <dgm:prSet/>
      <dgm:spPr/>
      <dgm:t>
        <a:bodyPr/>
        <a:lstStyle/>
        <a:p>
          <a:endParaRPr lang="cs-CZ"/>
        </a:p>
      </dgm:t>
    </dgm:pt>
    <dgm:pt modelId="{49F4638F-07E3-4EA9-8F28-DB5670A79821}" type="sibTrans" cxnId="{4463623D-C91A-4BFB-B2E2-F5523E78E2E7}">
      <dgm:prSet/>
      <dgm:spPr/>
      <dgm:t>
        <a:bodyPr/>
        <a:lstStyle/>
        <a:p>
          <a:endParaRPr lang="cs-CZ"/>
        </a:p>
      </dgm:t>
    </dgm:pt>
    <dgm:pt modelId="{7290A086-2BFA-43EE-B1FE-0D611941BF29}" type="pres">
      <dgm:prSet presAssocID="{B9648624-ECC7-4A35-B472-A050A2820B8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57BEDB4-15F8-4054-9EAF-789B69C20900}" type="pres">
      <dgm:prSet presAssocID="{48956028-E185-4055-971A-FB85B1AB306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463623D-C91A-4BFB-B2E2-F5523E78E2E7}" srcId="{B9648624-ECC7-4A35-B472-A050A2820B8E}" destId="{48956028-E185-4055-971A-FB85B1AB306B}" srcOrd="0" destOrd="0" parTransId="{95A8A821-235B-47E3-9548-D5784871E96F}" sibTransId="{49F4638F-07E3-4EA9-8F28-DB5670A79821}"/>
    <dgm:cxn modelId="{B6CBC7A9-9C03-4BD5-BB7E-29EB5F72227F}" type="presOf" srcId="{48956028-E185-4055-971A-FB85B1AB306B}" destId="{857BEDB4-15F8-4054-9EAF-789B69C20900}" srcOrd="0" destOrd="0" presId="urn:microsoft.com/office/officeart/2005/8/layout/vList2"/>
    <dgm:cxn modelId="{FDD34FD4-1BA7-4948-8BF8-F120C2E3488A}" type="presOf" srcId="{B9648624-ECC7-4A35-B472-A050A2820B8E}" destId="{7290A086-2BFA-43EE-B1FE-0D611941BF29}" srcOrd="0" destOrd="0" presId="urn:microsoft.com/office/officeart/2005/8/layout/vList2"/>
    <dgm:cxn modelId="{A9AE0429-CB80-4A2A-910E-60A09A437C2D}" type="presParOf" srcId="{7290A086-2BFA-43EE-B1FE-0D611941BF29}" destId="{857BEDB4-15F8-4054-9EAF-789B69C2090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A12E6DC-3BD6-4881-AC59-A48EA3A4296F}" type="doc">
      <dgm:prSet loTypeId="urn:microsoft.com/office/officeart/2005/8/layout/vList2" loCatId="list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8BD56116-DC97-4291-BE1D-B248F24CC3F3}">
      <dgm:prSet/>
      <dgm:spPr/>
      <dgm:t>
        <a:bodyPr/>
        <a:lstStyle/>
        <a:p>
          <a:pPr rtl="0"/>
          <a:r>
            <a:rPr lang="cs-CZ" dirty="0" smtClean="0"/>
            <a:t>V = </a:t>
          </a:r>
          <a:r>
            <a:rPr lang="el-GR" dirty="0" smtClean="0"/>
            <a:t>π</a:t>
          </a:r>
          <a:r>
            <a:rPr lang="cs-CZ" dirty="0" smtClean="0"/>
            <a:t> . r</a:t>
          </a:r>
          <a:r>
            <a:rPr lang="cs-CZ" baseline="30000" dirty="0" smtClean="0"/>
            <a:t>2</a:t>
          </a:r>
          <a:r>
            <a:rPr lang="cs-CZ" dirty="0" smtClean="0"/>
            <a:t> . v</a:t>
          </a:r>
          <a:endParaRPr lang="cs-CZ" dirty="0"/>
        </a:p>
      </dgm:t>
    </dgm:pt>
    <dgm:pt modelId="{74146685-ADB8-443C-A1E1-96E64CDD5CBA}" type="parTrans" cxnId="{23B8EE37-41DF-426B-B33D-484C1438425D}">
      <dgm:prSet/>
      <dgm:spPr/>
      <dgm:t>
        <a:bodyPr/>
        <a:lstStyle/>
        <a:p>
          <a:endParaRPr lang="cs-CZ"/>
        </a:p>
      </dgm:t>
    </dgm:pt>
    <dgm:pt modelId="{51B47394-4D2E-482D-B381-CDCD84335A9B}" type="sibTrans" cxnId="{23B8EE37-41DF-426B-B33D-484C1438425D}">
      <dgm:prSet/>
      <dgm:spPr/>
      <dgm:t>
        <a:bodyPr/>
        <a:lstStyle/>
        <a:p>
          <a:endParaRPr lang="cs-CZ"/>
        </a:p>
      </dgm:t>
    </dgm:pt>
    <dgm:pt modelId="{A882BA20-ADA5-4D71-9CF2-1B5430B78154}" type="pres">
      <dgm:prSet presAssocID="{8A12E6DC-3BD6-4881-AC59-A48EA3A4296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22DE02-4A28-4666-BD9F-4559BCEF5170}" type="pres">
      <dgm:prSet presAssocID="{8BD56116-DC97-4291-BE1D-B248F24CC3F3}" presName="parentText" presStyleLbl="node1" presStyleIdx="0" presStyleCnt="1" custLinFactNeighborX="-37255" custLinFactNeighborY="-2435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4C35F0D-F6EC-4003-913A-A21F43E14269}" type="presOf" srcId="{8BD56116-DC97-4291-BE1D-B248F24CC3F3}" destId="{3522DE02-4A28-4666-BD9F-4559BCEF5170}" srcOrd="0" destOrd="0" presId="urn:microsoft.com/office/officeart/2005/8/layout/vList2"/>
    <dgm:cxn modelId="{23B8EE37-41DF-426B-B33D-484C1438425D}" srcId="{8A12E6DC-3BD6-4881-AC59-A48EA3A4296F}" destId="{8BD56116-DC97-4291-BE1D-B248F24CC3F3}" srcOrd="0" destOrd="0" parTransId="{74146685-ADB8-443C-A1E1-96E64CDD5CBA}" sibTransId="{51B47394-4D2E-482D-B381-CDCD84335A9B}"/>
    <dgm:cxn modelId="{0D251245-0C5F-4C39-9073-A478163681F8}" type="presOf" srcId="{8A12E6DC-3BD6-4881-AC59-A48EA3A4296F}" destId="{A882BA20-ADA5-4D71-9CF2-1B5430B78154}" srcOrd="0" destOrd="0" presId="urn:microsoft.com/office/officeart/2005/8/layout/vList2"/>
    <dgm:cxn modelId="{C52CABAE-2883-441E-85D7-4B8BEDB63CDF}" type="presParOf" srcId="{A882BA20-ADA5-4D71-9CF2-1B5430B78154}" destId="{3522DE02-4A28-4666-BD9F-4559BCEF517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2ABDDFA-3C2D-4FEF-917C-3D650ECD5A16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92653E8-FD15-4757-AB7C-BB1E6958DE14}">
      <dgm:prSet/>
      <dgm:spPr/>
      <dgm:t>
        <a:bodyPr/>
        <a:lstStyle/>
        <a:p>
          <a:pPr rtl="0"/>
          <a:r>
            <a:rPr lang="cs-CZ" dirty="0" smtClean="0"/>
            <a:t>Urči objem válce s poloměrem 28 dm  a výškou 65 dm.</a:t>
          </a:r>
          <a:endParaRPr lang="cs-CZ" dirty="0"/>
        </a:p>
      </dgm:t>
    </dgm:pt>
    <dgm:pt modelId="{1CA66106-4F59-4D66-87AC-C94EE93EFE18}" type="parTrans" cxnId="{43FDAF50-15F5-4C78-AA42-12425A9AA222}">
      <dgm:prSet/>
      <dgm:spPr/>
      <dgm:t>
        <a:bodyPr/>
        <a:lstStyle/>
        <a:p>
          <a:endParaRPr lang="cs-CZ"/>
        </a:p>
      </dgm:t>
    </dgm:pt>
    <dgm:pt modelId="{DC6A8DD0-FD05-4B04-BEA2-2ED21B9DAC6C}" type="sibTrans" cxnId="{43FDAF50-15F5-4C78-AA42-12425A9AA222}">
      <dgm:prSet/>
      <dgm:spPr/>
      <dgm:t>
        <a:bodyPr/>
        <a:lstStyle/>
        <a:p>
          <a:endParaRPr lang="cs-CZ"/>
        </a:p>
      </dgm:t>
    </dgm:pt>
    <dgm:pt modelId="{FD3AD2FA-98B8-4A2D-B8FD-DE23BAD4D5AA}" type="pres">
      <dgm:prSet presAssocID="{A2ABDDFA-3C2D-4FEF-917C-3D650ECD5A1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9313BA-6810-4C0B-B386-B423CAE0855D}" type="pres">
      <dgm:prSet presAssocID="{692653E8-FD15-4757-AB7C-BB1E6958DE14}" presName="parentText" presStyleLbl="node1" presStyleIdx="0" presStyleCnt="1" custLinFactNeighborX="-83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3FDAF50-15F5-4C78-AA42-12425A9AA222}" srcId="{A2ABDDFA-3C2D-4FEF-917C-3D650ECD5A16}" destId="{692653E8-FD15-4757-AB7C-BB1E6958DE14}" srcOrd="0" destOrd="0" parTransId="{1CA66106-4F59-4D66-87AC-C94EE93EFE18}" sibTransId="{DC6A8DD0-FD05-4B04-BEA2-2ED21B9DAC6C}"/>
    <dgm:cxn modelId="{D4BE0377-690F-4AC3-8EF7-4F6C0A361178}" type="presOf" srcId="{692653E8-FD15-4757-AB7C-BB1E6958DE14}" destId="{D39313BA-6810-4C0B-B386-B423CAE0855D}" srcOrd="0" destOrd="0" presId="urn:microsoft.com/office/officeart/2005/8/layout/vList2"/>
    <dgm:cxn modelId="{EF36A159-4FFF-40D7-BFBD-384FD12A6EE7}" type="presOf" srcId="{A2ABDDFA-3C2D-4FEF-917C-3D650ECD5A16}" destId="{FD3AD2FA-98B8-4A2D-B8FD-DE23BAD4D5AA}" srcOrd="0" destOrd="0" presId="urn:microsoft.com/office/officeart/2005/8/layout/vList2"/>
    <dgm:cxn modelId="{433BADD9-0574-4B61-886F-25D100B4F4C6}" type="presParOf" srcId="{FD3AD2FA-98B8-4A2D-B8FD-DE23BAD4D5AA}" destId="{D39313BA-6810-4C0B-B386-B423CAE0855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3E73C9D-6F00-4E56-8D31-1A2FA5D6F817}" type="doc">
      <dgm:prSet loTypeId="urn:microsoft.com/office/officeart/2005/8/layout/vList2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3B133C8B-401B-49AF-89DE-29689204980E}">
      <dgm:prSet/>
      <dgm:spPr/>
      <dgm:t>
        <a:bodyPr/>
        <a:lstStyle/>
        <a:p>
          <a:pPr rtl="0"/>
          <a:r>
            <a:rPr lang="cs-CZ" dirty="0" smtClean="0"/>
            <a:t>K naředění hnojiva potřebujeme 15 l vody. Stačí použít konev s poloměrem 12 cm a výškou 2 dm?  </a:t>
          </a:r>
          <a:endParaRPr lang="cs-CZ" dirty="0"/>
        </a:p>
      </dgm:t>
    </dgm:pt>
    <dgm:pt modelId="{7D71F720-BBE4-40A3-BB22-86A5F366A64C}" type="parTrans" cxnId="{19273EBB-F19E-4EE7-8B8E-D462929E3312}">
      <dgm:prSet/>
      <dgm:spPr/>
      <dgm:t>
        <a:bodyPr/>
        <a:lstStyle/>
        <a:p>
          <a:endParaRPr lang="cs-CZ"/>
        </a:p>
      </dgm:t>
    </dgm:pt>
    <dgm:pt modelId="{0EB39423-78DE-4482-ACE9-A398571FFBA4}" type="sibTrans" cxnId="{19273EBB-F19E-4EE7-8B8E-D462929E3312}">
      <dgm:prSet/>
      <dgm:spPr/>
      <dgm:t>
        <a:bodyPr/>
        <a:lstStyle/>
        <a:p>
          <a:endParaRPr lang="cs-CZ"/>
        </a:p>
      </dgm:t>
    </dgm:pt>
    <dgm:pt modelId="{164F3F77-3D50-42BD-9403-BC09D939A59E}" type="pres">
      <dgm:prSet presAssocID="{C3E73C9D-6F00-4E56-8D31-1A2FA5D6F81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65F509F-7D33-4BD6-B86B-0F60E18E2B0B}" type="pres">
      <dgm:prSet presAssocID="{3B133C8B-401B-49AF-89DE-29689204980E}" presName="parentText" presStyleLbl="node1" presStyleIdx="0" presStyleCnt="1" custLinFactNeighborX="84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33EEE2D-6AE1-49B9-A13F-67B86695E294}" type="presOf" srcId="{C3E73C9D-6F00-4E56-8D31-1A2FA5D6F817}" destId="{164F3F77-3D50-42BD-9403-BC09D939A59E}" srcOrd="0" destOrd="0" presId="urn:microsoft.com/office/officeart/2005/8/layout/vList2"/>
    <dgm:cxn modelId="{5FDD281C-3FD0-4093-A19E-15F540B0EADD}" type="presOf" srcId="{3B133C8B-401B-49AF-89DE-29689204980E}" destId="{965F509F-7D33-4BD6-B86B-0F60E18E2B0B}" srcOrd="0" destOrd="0" presId="urn:microsoft.com/office/officeart/2005/8/layout/vList2"/>
    <dgm:cxn modelId="{19273EBB-F19E-4EE7-8B8E-D462929E3312}" srcId="{C3E73C9D-6F00-4E56-8D31-1A2FA5D6F817}" destId="{3B133C8B-401B-49AF-89DE-29689204980E}" srcOrd="0" destOrd="0" parTransId="{7D71F720-BBE4-40A3-BB22-86A5F366A64C}" sibTransId="{0EB39423-78DE-4482-ACE9-A398571FFBA4}"/>
    <dgm:cxn modelId="{16BF01CA-3F85-4DA0-BE1F-2EB96ABBC3CD}" type="presParOf" srcId="{164F3F77-3D50-42BD-9403-BC09D939A59E}" destId="{965F509F-7D33-4BD6-B86B-0F60E18E2B0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5E3587C-D778-43C3-BD2F-EAD89DB59415}" type="doc">
      <dgm:prSet loTypeId="urn:microsoft.com/office/officeart/2005/8/layout/vList2" loCatId="list" qsTypeId="urn:microsoft.com/office/officeart/2005/8/quickstyle/simple5" qsCatId="simple" csTypeId="urn:microsoft.com/office/officeart/2005/8/colors/accent4_4" csCatId="accent4" phldr="1"/>
      <dgm:spPr/>
      <dgm:t>
        <a:bodyPr/>
        <a:lstStyle/>
        <a:p>
          <a:endParaRPr lang="cs-CZ"/>
        </a:p>
      </dgm:t>
    </dgm:pt>
    <dgm:pt modelId="{C178B839-0EF9-4898-8792-A49C0D5DCBF5}">
      <dgm:prSet/>
      <dgm:spPr/>
      <dgm:t>
        <a:bodyPr/>
        <a:lstStyle/>
        <a:p>
          <a:pPr rtl="0"/>
          <a:r>
            <a:rPr lang="cs-CZ" dirty="0" smtClean="0"/>
            <a:t>Jak vysoko sahá voda v nádrži tvaru válce s průměrem 2 m, je–</a:t>
          </a:r>
          <a:r>
            <a:rPr lang="cs-CZ" dirty="0" err="1" smtClean="0"/>
            <a:t>li</a:t>
          </a:r>
          <a:r>
            <a:rPr lang="cs-CZ" dirty="0" smtClean="0"/>
            <a:t> v ní 50 hl vody?</a:t>
          </a:r>
          <a:endParaRPr lang="cs-CZ" dirty="0"/>
        </a:p>
      </dgm:t>
    </dgm:pt>
    <dgm:pt modelId="{66B769C0-09A2-4F03-A884-B56FEFB1B743}" type="parTrans" cxnId="{C4934429-2AE3-411E-B455-FB83432B5495}">
      <dgm:prSet/>
      <dgm:spPr/>
      <dgm:t>
        <a:bodyPr/>
        <a:lstStyle/>
        <a:p>
          <a:endParaRPr lang="cs-CZ"/>
        </a:p>
      </dgm:t>
    </dgm:pt>
    <dgm:pt modelId="{16447926-7217-4CC4-80E0-9D018B4B6CF3}" type="sibTrans" cxnId="{C4934429-2AE3-411E-B455-FB83432B5495}">
      <dgm:prSet/>
      <dgm:spPr/>
      <dgm:t>
        <a:bodyPr/>
        <a:lstStyle/>
        <a:p>
          <a:endParaRPr lang="cs-CZ"/>
        </a:p>
      </dgm:t>
    </dgm:pt>
    <dgm:pt modelId="{20914935-FE9C-429E-9E06-B5707F3248EE}" type="pres">
      <dgm:prSet presAssocID="{55E3587C-D778-43C3-BD2F-EAD89DB5941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40A6291-EBAF-42F8-AC0D-76BD4B7D5997}" type="pres">
      <dgm:prSet presAssocID="{C178B839-0EF9-4898-8792-A49C0D5DCBF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86A2827-2C1E-496D-9E12-0BC34408B7C0}" type="presOf" srcId="{55E3587C-D778-43C3-BD2F-EAD89DB59415}" destId="{20914935-FE9C-429E-9E06-B5707F3248EE}" srcOrd="0" destOrd="0" presId="urn:microsoft.com/office/officeart/2005/8/layout/vList2"/>
    <dgm:cxn modelId="{C29FBCC9-AA13-4117-A400-AB4C22E8A610}" type="presOf" srcId="{C178B839-0EF9-4898-8792-A49C0D5DCBF5}" destId="{240A6291-EBAF-42F8-AC0D-76BD4B7D5997}" srcOrd="0" destOrd="0" presId="urn:microsoft.com/office/officeart/2005/8/layout/vList2"/>
    <dgm:cxn modelId="{C4934429-2AE3-411E-B455-FB83432B5495}" srcId="{55E3587C-D778-43C3-BD2F-EAD89DB59415}" destId="{C178B839-0EF9-4898-8792-A49C0D5DCBF5}" srcOrd="0" destOrd="0" parTransId="{66B769C0-09A2-4F03-A884-B56FEFB1B743}" sibTransId="{16447926-7217-4CC4-80E0-9D018B4B6CF3}"/>
    <dgm:cxn modelId="{586BC9C2-1F2C-464E-ACBD-07E3765D0C1D}" type="presParOf" srcId="{20914935-FE9C-429E-9E06-B5707F3248EE}" destId="{240A6291-EBAF-42F8-AC0D-76BD4B7D599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7BEDB4-15F8-4054-9EAF-789B69C20900}">
      <dsp:nvSpPr>
        <dsp:cNvPr id="0" name=""/>
        <dsp:cNvSpPr/>
      </dsp:nvSpPr>
      <dsp:spPr>
        <a:xfrm>
          <a:off x="0" y="9970"/>
          <a:ext cx="3456384" cy="844155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dk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dk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dk2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smtClean="0"/>
            <a:t>Objem válce:</a:t>
          </a:r>
          <a:endParaRPr lang="cs-CZ" sz="3700" kern="1200"/>
        </a:p>
      </dsp:txBody>
      <dsp:txXfrm>
        <a:off x="41208" y="51178"/>
        <a:ext cx="3373968" cy="7617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22DE02-4A28-4666-BD9F-4559BCEF5170}">
      <dsp:nvSpPr>
        <dsp:cNvPr id="0" name=""/>
        <dsp:cNvSpPr/>
      </dsp:nvSpPr>
      <dsp:spPr>
        <a:xfrm>
          <a:off x="0" y="0"/>
          <a:ext cx="3672408" cy="116356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4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lvl="0" algn="l" defTabSz="2266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100" kern="1200" dirty="0" smtClean="0"/>
            <a:t>V = </a:t>
          </a:r>
          <a:r>
            <a:rPr lang="el-GR" sz="5100" kern="1200" dirty="0" smtClean="0"/>
            <a:t>π</a:t>
          </a:r>
          <a:r>
            <a:rPr lang="cs-CZ" sz="5100" kern="1200" dirty="0" smtClean="0"/>
            <a:t> . r</a:t>
          </a:r>
          <a:r>
            <a:rPr lang="cs-CZ" sz="5100" kern="1200" baseline="30000" dirty="0" smtClean="0"/>
            <a:t>2</a:t>
          </a:r>
          <a:r>
            <a:rPr lang="cs-CZ" sz="5100" kern="1200" dirty="0" smtClean="0"/>
            <a:t> . v</a:t>
          </a:r>
          <a:endParaRPr lang="cs-CZ" sz="5100" kern="1200" dirty="0"/>
        </a:p>
      </dsp:txBody>
      <dsp:txXfrm>
        <a:off x="56801" y="56801"/>
        <a:ext cx="3558806" cy="104996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9313BA-6810-4C0B-B386-B423CAE0855D}">
      <dsp:nvSpPr>
        <dsp:cNvPr id="0" name=""/>
        <dsp:cNvSpPr/>
      </dsp:nvSpPr>
      <dsp:spPr>
        <a:xfrm>
          <a:off x="0" y="7283"/>
          <a:ext cx="8640960" cy="1497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Urči objem válce s poloměrem 28 dm  a výškou 65 dm.</a:t>
          </a:r>
          <a:endParaRPr lang="cs-CZ" sz="4000" kern="1200" dirty="0"/>
        </a:p>
      </dsp:txBody>
      <dsp:txXfrm>
        <a:off x="73107" y="80390"/>
        <a:ext cx="8494746" cy="135138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5F509F-7D33-4BD6-B86B-0F60E18E2B0B}">
      <dsp:nvSpPr>
        <dsp:cNvPr id="0" name=""/>
        <dsp:cNvSpPr/>
      </dsp:nvSpPr>
      <dsp:spPr>
        <a:xfrm>
          <a:off x="0" y="122476"/>
          <a:ext cx="8496944" cy="11232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2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K naředění hnojiva potřebujeme 15 l vody. Stačí použít konev s poloměrem 12 cm a výškou 2 dm?  </a:t>
          </a:r>
          <a:endParaRPr lang="cs-CZ" sz="3000" kern="1200" dirty="0"/>
        </a:p>
      </dsp:txBody>
      <dsp:txXfrm>
        <a:off x="54830" y="177306"/>
        <a:ext cx="8387284" cy="10135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0A6291-EBAF-42F8-AC0D-76BD4B7D5997}">
      <dsp:nvSpPr>
        <dsp:cNvPr id="0" name=""/>
        <dsp:cNvSpPr/>
      </dsp:nvSpPr>
      <dsp:spPr>
        <a:xfrm>
          <a:off x="0" y="37877"/>
          <a:ext cx="8280920" cy="1310400"/>
        </a:xfrm>
        <a:prstGeom prst="roundRect">
          <a:avLst/>
        </a:prstGeom>
        <a:gradFill rotWithShape="0">
          <a:gsLst>
            <a:gs pos="0">
              <a:schemeClr val="accent4">
                <a:shade val="50000"/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shade val="50000"/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shade val="50000"/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shade val="50000"/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shade val="50000"/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shade val="50000"/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4">
              <a:shade val="50000"/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Jak vysoko sahá voda v nádrži tvaru válce s průměrem 2 m, je–</a:t>
          </a:r>
          <a:r>
            <a:rPr lang="cs-CZ" sz="3500" kern="1200" dirty="0" err="1" smtClean="0"/>
            <a:t>li</a:t>
          </a:r>
          <a:r>
            <a:rPr lang="cs-CZ" sz="3500" kern="1200" dirty="0" smtClean="0"/>
            <a:t> v ní 50 hl vody?</a:t>
          </a:r>
          <a:endParaRPr lang="cs-CZ" sz="3500" kern="1200" dirty="0"/>
        </a:p>
      </dsp:txBody>
      <dsp:txXfrm>
        <a:off x="63968" y="101845"/>
        <a:ext cx="8152984" cy="11824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2.xml"/><Relationship Id="rId7" Type="http://schemas.openxmlformats.org/officeDocument/2006/relationships/tags" Target="../tags/tag6.xml"/><Relationship Id="rId2" Type="http://schemas.openxmlformats.org/officeDocument/2006/relationships/tags" Target="../tags/tag1.xml"/><Relationship Id="rId1" Type="http://schemas.openxmlformats.org/officeDocument/2006/relationships/customXml" Target="../../customXml/item1.xml"/><Relationship Id="rId6" Type="http://schemas.openxmlformats.org/officeDocument/2006/relationships/tags" Target="../tags/tag5.xml"/><Relationship Id="rId11" Type="http://schemas.openxmlformats.org/officeDocument/2006/relationships/image" Target="../media/image5.png"/><Relationship Id="rId5" Type="http://schemas.openxmlformats.org/officeDocument/2006/relationships/tags" Target="../tags/tag4.xml"/><Relationship Id="rId10" Type="http://schemas.openxmlformats.org/officeDocument/2006/relationships/image" Target="../media/image4.png"/><Relationship Id="rId4" Type="http://schemas.openxmlformats.org/officeDocument/2006/relationships/tags" Target="../tags/tag3.xml"/><Relationship Id="rId9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6F087-2B60-443E-848A-81565EA20C89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B1A81D9-9D91-40C7-ABD4-83B37AAE8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6F087-2B60-443E-848A-81565EA20C89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B1A81D9-9D91-40C7-ABD4-83B37AAE8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6F087-2B60-443E-848A-81565EA20C89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A81D9-9D91-40C7-ABD4-83B37AAE890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6F087-2B60-443E-848A-81565EA20C89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A81D9-9D91-40C7-ABD4-83B37AAE8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6F087-2B60-443E-848A-81565EA20C89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B1A81D9-9D91-40C7-ABD4-83B37AAE890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6F087-2B60-443E-848A-81565EA20C89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A81D9-9D91-40C7-ABD4-83B37AAE8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6F087-2B60-443E-848A-81565EA20C89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A81D9-9D91-40C7-ABD4-83B37AAE8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6F087-2B60-443E-848A-81565EA20C89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A81D9-9D91-40C7-ABD4-83B37AAE8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6F087-2B60-443E-848A-81565EA20C89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A81D9-9D91-40C7-ABD4-83B37AAE8902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6F087-2B60-443E-848A-81565EA20C89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A81D9-9D91-40C7-ABD4-83B37AAE8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6F087-2B60-443E-848A-81565EA20C89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A81D9-9D91-40C7-ABD4-83B37AAE8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3 Choice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None/>
              <a:defRPr/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None/>
              <a:defRPr/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None/>
              <a:defRPr/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None/>
              <a:defRPr/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673352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None/>
              <a:defRPr sz="3200"/>
            </a:lvl1pPr>
            <a:lvl2pPr marL="45720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None/>
              <a:defRPr sz="3200"/>
            </a:lvl2pPr>
            <a:lvl3pPr marL="91440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None/>
              <a:defRPr sz="3200"/>
            </a:lvl3pPr>
            <a:lvl4pPr marL="137160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None/>
              <a:defRPr sz="3200"/>
            </a:lvl4pPr>
            <a:lvl5pPr marL="182880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3005861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None/>
              <a:defRPr sz="3200"/>
            </a:lvl1pPr>
            <a:lvl2pPr marL="45720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None/>
              <a:defRPr sz="3200"/>
            </a:lvl2pPr>
            <a:lvl3pPr marL="91440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None/>
              <a:defRPr sz="3200"/>
            </a:lvl3pPr>
            <a:lvl4pPr marL="137160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None/>
              <a:defRPr sz="3200"/>
            </a:lvl4pPr>
            <a:lvl5pPr marL="182880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371600" y="4338371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None/>
              <a:defRPr sz="3200"/>
            </a:lvl1pPr>
            <a:lvl2pPr marL="45720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None/>
              <a:defRPr sz="3200"/>
            </a:lvl2pPr>
            <a:lvl3pPr marL="91440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None/>
              <a:defRPr sz="3200"/>
            </a:lvl3pPr>
            <a:lvl4pPr marL="137160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None/>
              <a:defRPr sz="3200"/>
            </a:lvl4pPr>
            <a:lvl5pPr marL="182880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pic>
        <p:nvPicPr>
          <p:cNvPr id="10" name="Obrázek 9"/>
          <p:cNvPicPr>
            <a:picLocks/>
          </p:cNvPicPr>
          <p:nvPr userDrawn="1">
            <p:custDataLst>
              <p:tags r:id="rId5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852689"/>
            <a:ext cx="857250" cy="857250"/>
          </a:xfrm>
          <a:prstGeom prst="rect">
            <a:avLst/>
          </a:prstGeom>
        </p:spPr>
      </p:pic>
      <p:pic>
        <p:nvPicPr>
          <p:cNvPr id="11" name="Obrázek 10"/>
          <p:cNvPicPr>
            <a:picLocks/>
          </p:cNvPicPr>
          <p:nvPr userDrawn="1">
            <p:custDataLst>
              <p:tags r:id="rId6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185198"/>
            <a:ext cx="857250" cy="857250"/>
          </a:xfrm>
          <a:prstGeom prst="rect">
            <a:avLst/>
          </a:prstGeom>
        </p:spPr>
      </p:pic>
      <p:pic>
        <p:nvPicPr>
          <p:cNvPr id="12" name="Obrázek 11"/>
          <p:cNvPicPr>
            <a:picLocks/>
          </p:cNvPicPr>
          <p:nvPr userDrawn="1">
            <p:custDataLst>
              <p:tags r:id="rId7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4517707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892028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756F087-2B60-443E-848A-81565EA20C89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B1A81D9-9D91-40C7-ABD4-83B37AAE890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7.wm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8.wmf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9.wmf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357188" y="2571750"/>
            <a:ext cx="8358187" cy="3786188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b="1" dirty="0"/>
              <a:t>Název školy : </a:t>
            </a:r>
            <a:r>
              <a:rPr lang="cs-CZ" dirty="0"/>
              <a:t>Základní škola a mateřská škola, </a:t>
            </a:r>
            <a:r>
              <a:rPr lang="cs-CZ" dirty="0" smtClean="0"/>
              <a:t> 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                        Svoboda </a:t>
            </a:r>
            <a:r>
              <a:rPr lang="cs-CZ" dirty="0"/>
              <a:t>nad  Úpou, okres Trutnov</a:t>
            </a:r>
            <a:r>
              <a:rPr lang="cs-CZ" dirty="0" smtClean="0"/>
              <a:t> </a:t>
            </a:r>
          </a:p>
          <a:p>
            <a:pPr>
              <a:defRPr/>
            </a:pPr>
            <a:r>
              <a:rPr lang="cs-CZ" b="1" dirty="0" smtClean="0"/>
              <a:t>Autor </a:t>
            </a:r>
            <a:r>
              <a:rPr lang="cs-CZ" b="1" dirty="0"/>
              <a:t>: </a:t>
            </a:r>
            <a:r>
              <a:rPr lang="cs-CZ" dirty="0"/>
              <a:t>Mgr. </a:t>
            </a:r>
            <a:r>
              <a:rPr lang="cs-CZ" dirty="0" smtClean="0"/>
              <a:t>Irena </a:t>
            </a:r>
            <a:r>
              <a:rPr lang="cs-CZ" dirty="0" err="1" smtClean="0"/>
              <a:t>Nešněrová</a:t>
            </a:r>
            <a:endParaRPr lang="cs-CZ" dirty="0" smtClean="0"/>
          </a:p>
          <a:p>
            <a:pPr>
              <a:defRPr/>
            </a:pPr>
            <a:r>
              <a:rPr lang="cs-CZ" b="1" dirty="0" smtClean="0"/>
              <a:t>Datum </a:t>
            </a:r>
            <a:r>
              <a:rPr lang="cs-CZ" b="1" dirty="0"/>
              <a:t>: </a:t>
            </a:r>
            <a:r>
              <a:rPr lang="cs-CZ" dirty="0" smtClean="0"/>
              <a:t>říjen 2013</a:t>
            </a:r>
          </a:p>
          <a:p>
            <a:pPr>
              <a:defRPr/>
            </a:pPr>
            <a:r>
              <a:rPr lang="cs-CZ" b="1" dirty="0" smtClean="0"/>
              <a:t>Název </a:t>
            </a:r>
            <a:r>
              <a:rPr lang="cs-CZ" b="1" dirty="0"/>
              <a:t>:VY_42_INOVACE_4.2.1 </a:t>
            </a:r>
            <a:r>
              <a:rPr lang="cs-CZ" b="1" dirty="0" smtClean="0"/>
              <a:t>G_ 32</a:t>
            </a:r>
          </a:p>
          <a:p>
            <a:pPr>
              <a:defRPr/>
            </a:pPr>
            <a:r>
              <a:rPr lang="cs-CZ" b="1" dirty="0" smtClean="0"/>
              <a:t>Téma </a:t>
            </a:r>
            <a:r>
              <a:rPr lang="cs-CZ" b="1" dirty="0"/>
              <a:t>: </a:t>
            </a:r>
            <a:r>
              <a:rPr lang="cs-CZ" dirty="0" smtClean="0"/>
              <a:t>Objem válce                                                                  </a:t>
            </a:r>
            <a:r>
              <a:rPr lang="cs-CZ" b="1" dirty="0"/>
              <a:t>Ročník : </a:t>
            </a:r>
            <a:r>
              <a:rPr lang="cs-CZ" b="1" dirty="0" smtClean="0"/>
              <a:t>8.</a:t>
            </a:r>
          </a:p>
          <a:p>
            <a:pPr>
              <a:defRPr/>
            </a:pPr>
            <a:r>
              <a:rPr lang="cs-CZ" b="1" dirty="0" smtClean="0"/>
              <a:t>Číslo </a:t>
            </a:r>
            <a:r>
              <a:rPr lang="cs-CZ" b="1" dirty="0"/>
              <a:t>projektu : </a:t>
            </a:r>
            <a:r>
              <a:rPr lang="cs-CZ" dirty="0"/>
              <a:t>CZ.1.07/1.4.00/21.3068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075" name="obráze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715250" cy="1571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661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196752"/>
            <a:ext cx="756084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Anotace:</a:t>
            </a:r>
          </a:p>
          <a:p>
            <a:endParaRPr lang="cs-CZ" sz="2400" dirty="0"/>
          </a:p>
          <a:p>
            <a:r>
              <a:rPr lang="cs-CZ" sz="2400" dirty="0" smtClean="0"/>
              <a:t>Prezentace seznámí žáky s výpočtem objemu válce.</a:t>
            </a:r>
            <a:r>
              <a:rPr lang="cs-CZ" sz="2400" dirty="0" smtClean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cs-CZ" sz="2400" dirty="0" smtClean="0"/>
              <a:t>Materiál byl určen pro interaktivní tabuli a slouží jako pomůcka k výkladu a procvičení objemu válce a převodů jednotek objemu. Pracovní listy lze vyplnit i pomocí funkce pera. Dají se rovněž použít tištěné na papíře. Kde je možnost připojení více myší, lze využít systém </a:t>
            </a:r>
            <a:r>
              <a:rPr lang="cs-CZ" sz="2400" dirty="0" err="1" smtClean="0"/>
              <a:t>Multiple</a:t>
            </a:r>
            <a:r>
              <a:rPr lang="cs-CZ" sz="2400" dirty="0" smtClean="0"/>
              <a:t>-Mouse k soutěži mezi žáky.</a:t>
            </a:r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2400" dirty="0" smtClean="0"/>
              <a:t>Cílová skupina: 8.ročník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8366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Objem válce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5438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956967754"/>
              </p:ext>
            </p:extLst>
          </p:nvPr>
        </p:nvGraphicFramePr>
        <p:xfrm>
          <a:off x="2843808" y="764704"/>
          <a:ext cx="3456384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01610002"/>
              </p:ext>
            </p:extLst>
          </p:nvPr>
        </p:nvGraphicFramePr>
        <p:xfrm>
          <a:off x="2699792" y="2456892"/>
          <a:ext cx="3672408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475656" y="4725144"/>
            <a:ext cx="52565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r</a:t>
            </a:r>
            <a:r>
              <a:rPr lang="cs-CZ" sz="2800" dirty="0" smtClean="0"/>
              <a:t> - poloměr podstavy</a:t>
            </a:r>
          </a:p>
          <a:p>
            <a:r>
              <a:rPr lang="cs-CZ" sz="2800" dirty="0"/>
              <a:t>v</a:t>
            </a:r>
            <a:r>
              <a:rPr lang="cs-CZ" sz="2800" dirty="0" smtClean="0"/>
              <a:t> – výška válce</a:t>
            </a:r>
            <a:endParaRPr lang="cs-CZ" sz="2800" dirty="0"/>
          </a:p>
        </p:txBody>
      </p:sp>
      <p:sp>
        <p:nvSpPr>
          <p:cNvPr id="2" name="Plechovka 1"/>
          <p:cNvSpPr/>
          <p:nvPr/>
        </p:nvSpPr>
        <p:spPr>
          <a:xfrm>
            <a:off x="7164288" y="2636912"/>
            <a:ext cx="792088" cy="2664296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588224" y="2204864"/>
            <a:ext cx="15121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	r</a:t>
            </a:r>
            <a:endParaRPr lang="cs-CZ" sz="2800" dirty="0" smtClean="0"/>
          </a:p>
          <a:p>
            <a:endParaRPr lang="cs-CZ" sz="2800" dirty="0"/>
          </a:p>
          <a:p>
            <a:r>
              <a:rPr lang="cs-CZ" sz="2800" dirty="0"/>
              <a:t> </a:t>
            </a:r>
            <a:r>
              <a:rPr lang="cs-CZ" sz="2800" dirty="0" smtClean="0"/>
              <a:t> </a:t>
            </a:r>
            <a:r>
              <a:rPr lang="cs-CZ" sz="2800" dirty="0" smtClean="0"/>
              <a:t>v</a:t>
            </a:r>
            <a:endParaRPr lang="cs-CZ" sz="2800" dirty="0"/>
          </a:p>
        </p:txBody>
      </p:sp>
      <p:cxnSp>
        <p:nvCxnSpPr>
          <p:cNvPr id="8" name="Přímá spojnice 7"/>
          <p:cNvCxnSpPr/>
          <p:nvPr/>
        </p:nvCxnSpPr>
        <p:spPr>
          <a:xfrm>
            <a:off x="7560332" y="2708920"/>
            <a:ext cx="39604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1750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2329716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800" dirty="0" smtClean="0"/>
              <a:t>V = </a:t>
            </a:r>
            <a:r>
              <a:rPr lang="el-GR" sz="2800" dirty="0" smtClean="0"/>
              <a:t>π</a:t>
            </a:r>
            <a:r>
              <a:rPr lang="cs-CZ" sz="2800" dirty="0" smtClean="0"/>
              <a:t> . r</a:t>
            </a:r>
            <a:r>
              <a:rPr lang="cs-CZ" sz="2800" baseline="30000" dirty="0" smtClean="0"/>
              <a:t>2</a:t>
            </a:r>
            <a:r>
              <a:rPr lang="cs-CZ" sz="2800" dirty="0" smtClean="0"/>
              <a:t> . v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187624" y="3212976"/>
            <a:ext cx="43204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800" dirty="0" smtClean="0"/>
              <a:t>V = </a:t>
            </a:r>
            <a:r>
              <a:rPr lang="el-GR" sz="2800" dirty="0" smtClean="0"/>
              <a:t>π</a:t>
            </a:r>
            <a:r>
              <a:rPr lang="cs-CZ" sz="2800" dirty="0" smtClean="0"/>
              <a:t> . 28</a:t>
            </a:r>
            <a:r>
              <a:rPr lang="cs-CZ" sz="2800" baseline="30000" dirty="0" smtClean="0"/>
              <a:t>2</a:t>
            </a:r>
            <a:r>
              <a:rPr lang="cs-CZ" sz="2800" dirty="0" smtClean="0"/>
              <a:t> . 65</a:t>
            </a:r>
          </a:p>
          <a:p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4397042"/>
            <a:ext cx="403244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800" dirty="0" smtClean="0"/>
              <a:t>V = 160 095,6 dm</a:t>
            </a:r>
            <a:r>
              <a:rPr lang="cs-CZ" sz="2800" baseline="30000" dirty="0" smtClean="0"/>
              <a:t>3</a:t>
            </a:r>
            <a:endParaRPr lang="cs-CZ" sz="2800" dirty="0" smtClean="0"/>
          </a:p>
          <a:p>
            <a:endParaRPr lang="cs-CZ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4039114395"/>
              </p:ext>
            </p:extLst>
          </p:nvPr>
        </p:nvGraphicFramePr>
        <p:xfrm>
          <a:off x="323528" y="476672"/>
          <a:ext cx="8640960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Irena\AppData\Local\Microsoft\Windows\Temporary Internet Files\Content.IE5\ZIY0UQ8A\MC90035569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510" y="2689232"/>
            <a:ext cx="3577764" cy="1891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8353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91607" y="2689756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800" dirty="0" smtClean="0"/>
              <a:t>V = </a:t>
            </a:r>
            <a:r>
              <a:rPr lang="el-GR" sz="2800" dirty="0" smtClean="0"/>
              <a:t>π</a:t>
            </a:r>
            <a:r>
              <a:rPr lang="cs-CZ" sz="2800" dirty="0" smtClean="0"/>
              <a:t> . r</a:t>
            </a:r>
            <a:r>
              <a:rPr lang="cs-CZ" sz="2800" baseline="30000" dirty="0" smtClean="0"/>
              <a:t>2</a:t>
            </a:r>
            <a:r>
              <a:rPr lang="cs-CZ" sz="2800" dirty="0" smtClean="0"/>
              <a:t> . v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187624" y="3212976"/>
            <a:ext cx="43204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800" dirty="0" smtClean="0"/>
              <a:t>V = </a:t>
            </a:r>
            <a:r>
              <a:rPr lang="el-GR" sz="2800" dirty="0" smtClean="0"/>
              <a:t>π</a:t>
            </a:r>
            <a:r>
              <a:rPr lang="cs-CZ" sz="2800" dirty="0" smtClean="0"/>
              <a:t> . 1,2</a:t>
            </a:r>
            <a:r>
              <a:rPr lang="cs-CZ" sz="2800" baseline="30000" dirty="0" smtClean="0"/>
              <a:t>2</a:t>
            </a:r>
            <a:r>
              <a:rPr lang="cs-CZ" sz="2800" dirty="0" smtClean="0"/>
              <a:t> . </a:t>
            </a:r>
            <a:r>
              <a:rPr lang="cs-CZ" sz="2800" dirty="0"/>
              <a:t>2</a:t>
            </a:r>
            <a:endParaRPr lang="cs-CZ" sz="2800" dirty="0" smtClean="0"/>
          </a:p>
          <a:p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4397042"/>
            <a:ext cx="403244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800" dirty="0" smtClean="0"/>
              <a:t>V = 9dm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= 9l</a:t>
            </a:r>
            <a:r>
              <a:rPr lang="cs-CZ" sz="2800" baseline="30000" dirty="0" smtClean="0"/>
              <a:t> </a:t>
            </a:r>
            <a:endParaRPr lang="cs-CZ" sz="2800" dirty="0" smtClean="0"/>
          </a:p>
          <a:p>
            <a:endParaRPr lang="cs-CZ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697115724"/>
              </p:ext>
            </p:extLst>
          </p:nvPr>
        </p:nvGraphicFramePr>
        <p:xfrm>
          <a:off x="323528" y="332656"/>
          <a:ext cx="8496944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3" name="Picture 5" descr="C:\Users\mamina\AppData\Local\Microsoft\Windows\Temporary Internet Files\Content.IE5\946NSBO7\MC90028637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060848"/>
            <a:ext cx="2856959" cy="2541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191607" y="2060848"/>
            <a:ext cx="3524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12cm = 1,2dm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5445224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Tato konev stačit nebude.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03205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2682498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800" dirty="0" smtClean="0"/>
              <a:t>     V = </a:t>
            </a:r>
            <a:r>
              <a:rPr lang="el-GR" sz="2800" dirty="0" smtClean="0"/>
              <a:t>π</a:t>
            </a:r>
            <a:r>
              <a:rPr lang="cs-CZ" sz="2800" dirty="0" smtClean="0"/>
              <a:t> . r</a:t>
            </a:r>
            <a:r>
              <a:rPr lang="cs-CZ" sz="2800" baseline="30000" dirty="0" smtClean="0"/>
              <a:t>2</a:t>
            </a:r>
            <a:r>
              <a:rPr lang="cs-CZ" sz="2800" dirty="0" smtClean="0"/>
              <a:t> . v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187624" y="3254068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800" dirty="0" smtClean="0"/>
              <a:t>     5 = </a:t>
            </a:r>
            <a:r>
              <a:rPr lang="el-GR" sz="2800" dirty="0" smtClean="0"/>
              <a:t>π</a:t>
            </a:r>
            <a:r>
              <a:rPr lang="cs-CZ" sz="2800" dirty="0" smtClean="0"/>
              <a:t> . 1</a:t>
            </a:r>
            <a:r>
              <a:rPr lang="cs-CZ" sz="2800" baseline="30000" dirty="0" smtClean="0"/>
              <a:t>2</a:t>
            </a:r>
            <a:r>
              <a:rPr lang="cs-CZ" sz="2800" dirty="0" smtClean="0"/>
              <a:t> . v</a:t>
            </a: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974534958"/>
              </p:ext>
            </p:extLst>
          </p:nvPr>
        </p:nvGraphicFramePr>
        <p:xfrm>
          <a:off x="539552" y="332656"/>
          <a:ext cx="8280920" cy="13861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7" name="Picture 3" descr="C:\Users\mamina\AppData\Local\Microsoft\Windows\Temporary Internet Files\Content.IE5\946NSBO7\MC90032012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881780"/>
            <a:ext cx="1584176" cy="3468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187624" y="2019844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d</a:t>
            </a:r>
            <a:r>
              <a:rPr lang="cs-CZ" sz="2800" dirty="0" smtClean="0"/>
              <a:t> = 2m         r = 1m</a:t>
            </a:r>
            <a:endParaRPr lang="cs-CZ" sz="2800" dirty="0"/>
          </a:p>
        </p:txBody>
      </p:sp>
      <p:sp>
        <p:nvSpPr>
          <p:cNvPr id="8" name="Šipka doprava 7"/>
          <p:cNvSpPr/>
          <p:nvPr/>
        </p:nvSpPr>
        <p:spPr>
          <a:xfrm>
            <a:off x="2411760" y="2281454"/>
            <a:ext cx="720080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691680" y="3982639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v</a:t>
            </a:r>
            <a:r>
              <a:rPr lang="cs-CZ" sz="2800" dirty="0" smtClean="0"/>
              <a:t> = 1,6 m 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1560" y="5226766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Voda sahá do výšky </a:t>
            </a:r>
            <a:r>
              <a:rPr lang="cs-CZ" sz="2800" dirty="0" smtClean="0"/>
              <a:t>1,6 m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148064" y="2042703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50 hl = 5m</a:t>
            </a:r>
            <a:r>
              <a:rPr lang="cs-CZ" sz="2800" baseline="30000" dirty="0" smtClean="0"/>
              <a:t>3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03205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0"/>
          </p:nvPr>
        </p:nvSpPr>
        <p:spPr/>
        <p:txBody>
          <a:bodyPr>
            <a:normAutofit/>
          </a:bodyPr>
          <a:lstStyle/>
          <a:p>
            <a:r>
              <a:rPr lang="cs-CZ" dirty="0"/>
              <a:t>852 m</a:t>
            </a:r>
            <a:r>
              <a:rPr lang="cs-CZ" baseline="30000" dirty="0"/>
              <a:t>3</a:t>
            </a:r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852 </a:t>
            </a:r>
            <a:r>
              <a:rPr lang="cs-CZ" dirty="0"/>
              <a:t>000 </a:t>
            </a:r>
            <a:r>
              <a:rPr lang="cs-CZ" dirty="0" smtClean="0"/>
              <a:t>cm</a:t>
            </a:r>
            <a:r>
              <a:rPr lang="cs-CZ" baseline="30000" dirty="0" smtClean="0"/>
              <a:t>3</a:t>
            </a:r>
            <a:endParaRPr lang="cs-CZ" baseline="30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0,852 cm</a:t>
            </a:r>
            <a:r>
              <a:rPr lang="cs-CZ" baseline="30000" dirty="0" smtClean="0"/>
              <a:t>3</a:t>
            </a:r>
            <a:endParaRPr lang="cs-CZ" baseline="30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852 </a:t>
            </a:r>
            <a:r>
              <a:rPr lang="cs-CZ" dirty="0"/>
              <a:t>000 000 cm</a:t>
            </a:r>
            <a:r>
              <a:rPr lang="cs-CZ" baseline="30000" dirty="0"/>
              <a:t>3</a:t>
            </a:r>
          </a:p>
          <a:p>
            <a:endParaRPr lang="cs-CZ" dirty="0"/>
          </a:p>
        </p:txBody>
      </p:sp>
      <p:pic>
        <p:nvPicPr>
          <p:cNvPr id="7" name="Obrázek 6"/>
          <p:cNvPicPr>
            <a:picLocks/>
          </p:cNvPicPr>
          <p:nvPr>
            <p:custDataLst>
              <p:tags r:id="rId2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4517707"/>
            <a:ext cx="857250" cy="8572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4812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/>
        <p:txBody>
          <a:bodyPr>
            <a:normAutofit/>
          </a:bodyPr>
          <a:lstStyle/>
          <a:p>
            <a:r>
              <a:rPr lang="cs-CZ" dirty="0"/>
              <a:t>654 ml </a:t>
            </a:r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65400 cm</a:t>
            </a:r>
            <a:r>
              <a:rPr lang="cs-CZ" baseline="30000" dirty="0" smtClean="0"/>
              <a:t>3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2"/>
          </p:nvPr>
        </p:nvSpPr>
        <p:spPr/>
        <p:txBody>
          <a:bodyPr>
            <a:normAutofit/>
          </a:bodyPr>
          <a:lstStyle/>
          <a:p>
            <a:endParaRPr lang="cs-CZ" baseline="30000" dirty="0"/>
          </a:p>
          <a:p>
            <a:r>
              <a:rPr lang="cs-CZ" dirty="0" smtClean="0"/>
              <a:t>654 cm</a:t>
            </a:r>
            <a:r>
              <a:rPr lang="cs-CZ" baseline="30000" dirty="0" smtClean="0"/>
              <a:t>3</a:t>
            </a:r>
            <a:endParaRPr lang="cs-CZ" dirty="0"/>
          </a:p>
          <a:p>
            <a:endParaRPr lang="cs-CZ" baseline="30000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6,54 cm</a:t>
            </a:r>
            <a:r>
              <a:rPr lang="cs-CZ" baseline="30000" dirty="0" smtClean="0"/>
              <a:t>3</a:t>
            </a:r>
            <a:endParaRPr lang="cs-CZ" dirty="0"/>
          </a:p>
          <a:p>
            <a:endParaRPr lang="cs-CZ" dirty="0"/>
          </a:p>
        </p:txBody>
      </p:sp>
      <p:pic>
        <p:nvPicPr>
          <p:cNvPr id="11" name="Obrázek 10"/>
          <p:cNvPicPr>
            <a:picLocks/>
          </p:cNvPicPr>
          <p:nvPr>
            <p:custDataLst>
              <p:tags r:id="rId2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185198"/>
            <a:ext cx="857250" cy="8572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61474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0"/>
          </p:nvPr>
        </p:nvSpPr>
        <p:spPr/>
        <p:txBody>
          <a:bodyPr>
            <a:normAutofit/>
          </a:bodyPr>
          <a:lstStyle/>
          <a:p>
            <a:r>
              <a:rPr lang="cs-CZ" dirty="0"/>
              <a:t>9,73 km</a:t>
            </a:r>
            <a:r>
              <a:rPr lang="cs-CZ" baseline="30000" dirty="0"/>
              <a:t>3</a:t>
            </a:r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9 </a:t>
            </a:r>
            <a:r>
              <a:rPr lang="cs-CZ" dirty="0"/>
              <a:t>730 </a:t>
            </a:r>
            <a:r>
              <a:rPr lang="cs-CZ" dirty="0" smtClean="0"/>
              <a:t>m</a:t>
            </a:r>
            <a:r>
              <a:rPr lang="cs-CZ" baseline="30000" dirty="0" smtClean="0"/>
              <a:t>3</a:t>
            </a:r>
            <a:endParaRPr lang="cs-CZ" baseline="30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9 </a:t>
            </a:r>
            <a:r>
              <a:rPr lang="cs-CZ" dirty="0"/>
              <a:t>730 000 </a:t>
            </a:r>
            <a:r>
              <a:rPr lang="cs-CZ" dirty="0" smtClean="0"/>
              <a:t>m</a:t>
            </a:r>
            <a:r>
              <a:rPr lang="cs-CZ" baseline="30000" dirty="0" smtClean="0"/>
              <a:t>3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endParaRPr lang="cs-CZ" baseline="30000" dirty="0"/>
          </a:p>
          <a:p>
            <a:r>
              <a:rPr lang="cs-CZ" dirty="0"/>
              <a:t>9 730 000 000 </a:t>
            </a:r>
            <a:r>
              <a:rPr lang="cs-CZ" dirty="0" smtClean="0"/>
              <a:t>m</a:t>
            </a:r>
            <a:r>
              <a:rPr lang="cs-CZ" baseline="30000" dirty="0" smtClean="0"/>
              <a:t>3</a:t>
            </a:r>
            <a:endParaRPr lang="cs-CZ" dirty="0"/>
          </a:p>
          <a:p>
            <a:endParaRPr lang="cs-CZ" dirty="0"/>
          </a:p>
        </p:txBody>
      </p:sp>
      <p:pic>
        <p:nvPicPr>
          <p:cNvPr id="7" name="Obrázek 6"/>
          <p:cNvPicPr>
            <a:picLocks/>
          </p:cNvPicPr>
          <p:nvPr>
            <p:custDataLst>
              <p:tags r:id="rId2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4517707"/>
            <a:ext cx="857250" cy="8572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54072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0"/>
          </p:nvPr>
        </p:nvSpPr>
        <p:spPr/>
        <p:txBody>
          <a:bodyPr>
            <a:normAutofit/>
          </a:bodyPr>
          <a:lstStyle/>
          <a:p>
            <a:r>
              <a:rPr lang="cs-CZ" dirty="0"/>
              <a:t>31,8 cl</a:t>
            </a:r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318 </a:t>
            </a:r>
            <a:r>
              <a:rPr lang="cs-CZ" dirty="0"/>
              <a:t>000 </a:t>
            </a:r>
            <a:r>
              <a:rPr lang="cs-CZ" dirty="0" smtClean="0"/>
              <a:t>mm</a:t>
            </a:r>
            <a:r>
              <a:rPr lang="cs-CZ" baseline="30000" dirty="0" smtClean="0"/>
              <a:t>3</a:t>
            </a:r>
            <a:endParaRPr lang="cs-CZ" baseline="30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318 </a:t>
            </a:r>
            <a:r>
              <a:rPr lang="cs-CZ" dirty="0"/>
              <a:t>000 000 </a:t>
            </a:r>
            <a:r>
              <a:rPr lang="cs-CZ" dirty="0" smtClean="0"/>
              <a:t>mm</a:t>
            </a:r>
            <a:r>
              <a:rPr lang="cs-CZ" baseline="30000" dirty="0" smtClean="0"/>
              <a:t>3</a:t>
            </a:r>
            <a:endParaRPr lang="cs-CZ" baseline="30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318 </a:t>
            </a:r>
            <a:r>
              <a:rPr lang="cs-CZ" dirty="0"/>
              <a:t>mm</a:t>
            </a:r>
            <a:r>
              <a:rPr lang="cs-CZ" baseline="30000" dirty="0"/>
              <a:t>3</a:t>
            </a:r>
          </a:p>
        </p:txBody>
      </p:sp>
      <p:pic>
        <p:nvPicPr>
          <p:cNvPr id="7" name="Obrázek 6"/>
          <p:cNvPicPr>
            <a:picLocks/>
          </p:cNvPicPr>
          <p:nvPr>
            <p:custDataLst>
              <p:tags r:id="rId2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852689"/>
            <a:ext cx="857250" cy="8572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90580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0"/>
          </p:nvPr>
        </p:nvSpPr>
        <p:spPr/>
        <p:txBody>
          <a:bodyPr>
            <a:normAutofit/>
          </a:bodyPr>
          <a:lstStyle/>
          <a:p>
            <a:r>
              <a:rPr lang="cs-CZ" dirty="0"/>
              <a:t>34,9 m</a:t>
            </a:r>
            <a:r>
              <a:rPr lang="cs-CZ" baseline="30000" dirty="0"/>
              <a:t>3</a:t>
            </a:r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3 </a:t>
            </a:r>
            <a:r>
              <a:rPr lang="cs-CZ" dirty="0"/>
              <a:t>490 </a:t>
            </a:r>
            <a:r>
              <a:rPr lang="cs-CZ" dirty="0" smtClean="0"/>
              <a:t>dl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34 </a:t>
            </a:r>
            <a:r>
              <a:rPr lang="cs-CZ" dirty="0"/>
              <a:t>900 </a:t>
            </a:r>
            <a:r>
              <a:rPr lang="cs-CZ" dirty="0" smtClean="0"/>
              <a:t>dl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349 </a:t>
            </a:r>
            <a:r>
              <a:rPr lang="cs-CZ" dirty="0"/>
              <a:t>000 </a:t>
            </a:r>
            <a:r>
              <a:rPr lang="cs-CZ" dirty="0" smtClean="0"/>
              <a:t>dl</a:t>
            </a:r>
            <a:endParaRPr lang="cs-CZ" dirty="0"/>
          </a:p>
        </p:txBody>
      </p:sp>
      <p:pic>
        <p:nvPicPr>
          <p:cNvPr id="7" name="Obrázek 6"/>
          <p:cNvPicPr>
            <a:picLocks/>
          </p:cNvPicPr>
          <p:nvPr>
            <p:custDataLst>
              <p:tags r:id="rId2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4517707"/>
            <a:ext cx="857250" cy="8572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79481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0"/>
          </p:nvPr>
        </p:nvSpPr>
        <p:spPr/>
        <p:txBody>
          <a:bodyPr>
            <a:normAutofit/>
          </a:bodyPr>
          <a:lstStyle/>
          <a:p>
            <a:r>
              <a:rPr lang="cs-CZ" dirty="0"/>
              <a:t>7 867 mm</a:t>
            </a:r>
            <a:r>
              <a:rPr lang="cs-CZ" baseline="30000" dirty="0"/>
              <a:t>3</a:t>
            </a:r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78,67 ml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7,867 ml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0,7867 </a:t>
            </a:r>
            <a:r>
              <a:rPr lang="cs-CZ" dirty="0"/>
              <a:t>ml</a:t>
            </a:r>
          </a:p>
          <a:p>
            <a:endParaRPr lang="cs-CZ" dirty="0"/>
          </a:p>
        </p:txBody>
      </p:sp>
      <p:pic>
        <p:nvPicPr>
          <p:cNvPr id="7" name="Obrázek 6"/>
          <p:cNvPicPr>
            <a:picLocks/>
          </p:cNvPicPr>
          <p:nvPr>
            <p:custDataLst>
              <p:tags r:id="rId2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185198"/>
            <a:ext cx="857250" cy="8572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4470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ovéPole 1"/>
          <p:cNvSpPr txBox="1">
            <a:spLocks noChangeArrowheads="1"/>
          </p:cNvSpPr>
          <p:nvPr/>
        </p:nvSpPr>
        <p:spPr bwMode="auto">
          <a:xfrm>
            <a:off x="1042988" y="1125538"/>
            <a:ext cx="75612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cs-CZ" altLang="cs-CZ"/>
              <a:t>Ilustrace –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1551637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RRECTANSWER" val="3"/>
  <p:tag name="CHOICESCOUNT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Indicator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OICESCOUNT" val="3"/>
  <p:tag name="CORRECTANSW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Indicator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RRECTANSWER" val="3"/>
  <p:tag name="CHOICESCOUNT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Indicator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RRECTANSWER" val="1"/>
  <p:tag name="CHOICESCOUNT" val="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Indicator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RRECTANSWER" val="3"/>
  <p:tag name="CHOICESCOUNT" val="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Indicator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RRECTANSWER" val="2"/>
  <p:tag name="CHOICESCOUNT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Indicator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Layout>
  <Type>MultipleChoice</Type>
  <ChoicesCount>3</ChoicesCount>
  <Orientation>Left</Orientation>
</Layout>
</file>

<file path=customXml/itemProps1.xml><?xml version="1.0" encoding="utf-8"?>
<ds:datastoreItem xmlns:ds="http://schemas.openxmlformats.org/officeDocument/2006/customXml" ds:itemID="{40471E0B-9C59-4615-AB5C-23701880C779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198</TotalTime>
  <Words>340</Words>
  <Application>Microsoft Office PowerPoint</Application>
  <PresentationFormat>Předvádění na obrazovce (4:3)</PresentationFormat>
  <Paragraphs>68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Prezentace aplikace PowerPoint</vt:lpstr>
      <vt:lpstr>Prezentace aplikace PowerPoint</vt:lpstr>
      <vt:lpstr>Objem válce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Objem válce</dc:title>
  <dc:creator>Irena Nešněrová</dc:creator>
  <cp:lastModifiedBy>Irena</cp:lastModifiedBy>
  <cp:revision>15</cp:revision>
  <dcterms:created xsi:type="dcterms:W3CDTF">2013-10-20T17:35:17Z</dcterms:created>
  <dcterms:modified xsi:type="dcterms:W3CDTF">2013-12-04T08:15:08Z</dcterms:modified>
</cp:coreProperties>
</file>