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19" r:id="rId2"/>
    <p:sldId id="291" r:id="rId3"/>
    <p:sldId id="311" r:id="rId4"/>
    <p:sldId id="312" r:id="rId5"/>
    <p:sldId id="315" r:id="rId6"/>
    <p:sldId id="313" r:id="rId7"/>
    <p:sldId id="297" r:id="rId8"/>
    <p:sldId id="298" r:id="rId9"/>
    <p:sldId id="299" r:id="rId10"/>
    <p:sldId id="316" r:id="rId11"/>
    <p:sldId id="317" r:id="rId12"/>
    <p:sldId id="29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96" y="-4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34D11-F9F3-49A4-95A4-3157AECB88B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1E33FB-96F8-4E10-8153-CED6D6DC422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120997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2F886-BD1D-45A2-83C3-5D944A9F43A6}" type="datetimeFigureOut">
              <a:rPr lang="cs-CZ" smtClean="0"/>
              <a:pPr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485DE2-B645-4DC2-AFFE-664A1818E5F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hermes.sps-pi.cz/exchweb/bin/redir.asp?URL=http://www.stoppiratstvi.cz/cs/o-piratstvi/co-je-dusevni-vlastnictvi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3652701"/>
              </p:ext>
            </p:extLst>
          </p:nvPr>
        </p:nvGraphicFramePr>
        <p:xfrm>
          <a:off x="395536" y="1985722"/>
          <a:ext cx="8568951" cy="4669461"/>
        </p:xfrm>
        <a:graphic>
          <a:graphicData uri="http://schemas.openxmlformats.org/drawingml/2006/table">
            <a:tbl>
              <a:tblPr/>
              <a:tblGrid>
                <a:gridCol w="1212386"/>
                <a:gridCol w="1571102"/>
                <a:gridCol w="2050667"/>
                <a:gridCol w="2344542"/>
                <a:gridCol w="878395"/>
                <a:gridCol w="511859"/>
              </a:tblGrid>
              <a:tr h="32418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8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274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948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VII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 Právo </a:t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oblasti duševního vlastnictví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endParaRPr kumimoji="0" lang="cs-CZ" sz="3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7594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v lidském společenství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2274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listopad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71279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OPVK_1.5_DUM_III/2_OBN_K053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053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64200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Seznámení  s vybranými pojmy v oblasti práva duševního vlastnictví.</a:t>
                      </a: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>
            <a:normAutofit fontScale="90000"/>
          </a:bodyPr>
          <a:lstStyle/>
          <a:p>
            <a:pPr lvl="0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Právo v oblasti duševního vlastnictví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204864"/>
            <a:ext cx="6368752" cy="343393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Licenční smlouva, citace,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nekalá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soutěž, klamavá reklama, klamavé označení zboží a služeb, parazitování na pověsti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Licenční smlouva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b="1" dirty="0" smtClean="0"/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 je oprávněn udělit jiným osobám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svolení k užití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svého díla na základě licenční smlouvy, a to zpravidla za odměnu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teorii se v souvislosti s licenční smlouvou hovoří o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konstitutivním převodu autorských práv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tj. takovém převodu, kdy nabyvatel licence nabývá v rámci autorova originálního autorského práva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určitá oprávnění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aniž by však autor jako poskytovatel licence těchto práv jako takových pozbýval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Mezi případy bezúplatných zákonných licencí patří: 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citace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katalogová licence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užití díla umístěného na veřejném prostranství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úřední a zpravodajská licence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užití díla v rámci občanských a náboženských obřadů, v rámci školních představení a užití díla školního</a:t>
            </a:r>
          </a:p>
          <a:p>
            <a:r>
              <a:rPr lang="cs-CZ" sz="11200" dirty="0" smtClean="0">
                <a:latin typeface="Times New Roman" pitchFamily="18" charset="0"/>
                <a:cs typeface="Times New Roman" pitchFamily="18" charset="0"/>
              </a:rPr>
              <a:t>užívání souborného díla jeho oprávněným uživatelem za účelem přístupu k jeho obsahu a pro běžné využívání jeho obsahu</a:t>
            </a:r>
          </a:p>
          <a:p>
            <a:endParaRPr lang="cs-CZ" sz="96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80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částečně knihovní licence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 pro zdravotně postižené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 pro dočasné rozmnoženiny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 pro fotografickou podobiznu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nepodstatné vedlejší užití díla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 k dílům užitného umění a dílům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architektonickým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licence pro sociální zařízení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výstavní licence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 případě citací je vždy nutno uvést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ledaže by se jednalo o dílo anonymní, nebo jméno osoby, pod jejímž se dílo uvádí na veřejnost, a název díla a pramen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citovat lze pouze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díla zveřejněná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úřední a zpravodajská licence se vztahuje na užití děl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 úřednímu účelu na základě zákona, dále na zpravodajství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 aktuální události při které je takové dílo provozováno, vystaveno nebo jinak užito, a při převzetí děl </a:t>
            </a:r>
            <a:br>
              <a:rPr lang="cs-CZ" sz="2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 periodického tisku či jiného hromadného sdělovacího prostředku</a:t>
            </a:r>
          </a:p>
          <a:p>
            <a:pPr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Nekalá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soutěž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nekalou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soutěž vymezuje obchodní zákoník jako jednání v hospodářské soutěži, které je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 rozporu s dobrými mravy soutěže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jednání je způsobilé přivodit újmu jiným soutěžitelům nebo spotřebitelům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Zvláštními skutkovými podstatami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nekalé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soutěže jsou: 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klamavá reklama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klamavé označování zboží a služeb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vyvolávání nebezpečí záměny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parazitování na pověsti podniku, výrobků či služeb jiného soutěžitele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podplácení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zlehčování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srovnávací reklama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porušování obchodního tajemství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r>
              <a:rPr lang="cs-CZ" sz="5600" dirty="0" smtClean="0">
                <a:latin typeface="Times New Roman" pitchFamily="18" charset="0"/>
                <a:cs typeface="Times New Roman" pitchFamily="18" charset="0"/>
              </a:rPr>
              <a:t>ohrožování zdraví spotřebitelů a životního prostředí </a:t>
            </a:r>
          </a:p>
          <a:p>
            <a:pPr indent="-252000">
              <a:lnSpc>
                <a:spcPct val="120000"/>
              </a:lnSpc>
              <a:spcBef>
                <a:spcPts val="600"/>
              </a:spcBef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Klamavá reklama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klamavou reklamu zákon definuje jako šíření údajů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 vlastním nebo cizím podniku, jeho výrobcích, či výkonech, které jsou způsobilé vyvolat klamnou představu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zjednat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tím vlastnímu nebo cizímu podniku v hospodářské soutěži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prospěch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na úkor jiných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soutěžitelů či spotřebitelů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nezáleží na tom, jakým způsobem k šíření údajů dochází, může se jednat o šíření mluveným nebo psaným slovem, tiskem, vyobrazením, fotografií, rozhlasem, televizí či jiným sdělovacím prostředkem</a:t>
            </a:r>
          </a:p>
          <a:p>
            <a:endParaRPr lang="cs-CZ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Klamavé označení zboží a služeb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/>
              <a:t> 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klamavé označení zboží a služeb zákon definuje jako každé označení, které je způsobilé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vyvolat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hospodářském styku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mylnou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domněnku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že jím označené zboží nebo služby pocházejí z určitého státu, určité oblasti či místa nebo od určitého výrobce, anebo že vykazují zvláštní charakteristické znaky nebo zvláštní jakost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 klamavé je považováno i takové označení, které je samo o sobě pravdivé, jestliže může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uvést v omyl vzhledem k okolnostem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souvislostem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za nichž bylo učiněno</a:t>
            </a:r>
          </a:p>
          <a:p>
            <a:pPr>
              <a:buNone/>
            </a:pP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Parazitování na pověsti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b="1" dirty="0" smtClean="0"/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parazitování na pověsti zákon definuje jako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využívání pověsti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podniku, výrobků nebo služeb jiného soutěžitele s cílem získat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výsledky vlastního nebo cizího podnikání prospěch, jehož by soutěžitel jinak nedosáhl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, citace: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ČERMÁK, Karel, Eva KOPLÍKOVÁ a Lukáš LORENC.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Metodika a postupy prosazování práv z duševního vlastnictví u jednotlivých orgánů veřejné správy ČR, v jejichž působnosti je prosazování práv z duševního vlastnictví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[Praha]: ELSO, 2007.</a:t>
            </a:r>
          </a:p>
          <a:p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http://www.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stoppiratstvi.cz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cs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/o-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piratstvi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/co-je-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dusevni</a:t>
            </a:r>
            <a:r>
              <a:rPr lang="cs-CZ" u="sng" dirty="0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-</a:t>
            </a:r>
            <a:r>
              <a:rPr lang="cs-CZ" u="sng" dirty="0" err="1" smtClean="0">
                <a:latin typeface="Times New Roman" pitchFamily="18" charset="0"/>
                <a:cs typeface="Times New Roman" pitchFamily="18" charset="0"/>
                <a:hlinkClick r:id="rId2" action="ppaction://hlinkfile"/>
              </a:rPr>
              <a:t>vlastnictvi.shtml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1256</TotalTime>
  <Words>448</Words>
  <Application>Microsoft Office PowerPoint</Application>
  <PresentationFormat>Předvádění na obrazovce (4:3)</PresentationFormat>
  <Paragraphs>74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 Právo v oblasti duševního vlastnictví </vt:lpstr>
      <vt:lpstr> Licenční smlouva  </vt:lpstr>
      <vt:lpstr> Mezi případy bezúplatných zákonných licencí patří:  </vt:lpstr>
      <vt:lpstr>Snímek 5</vt:lpstr>
      <vt:lpstr>Citace</vt:lpstr>
      <vt:lpstr>Nekalá soutěž</vt:lpstr>
      <vt:lpstr> Zvláštními skutkovými podstatami  nekalé soutěže jsou:  </vt:lpstr>
      <vt:lpstr> Klamavá reklama  </vt:lpstr>
      <vt:lpstr>Klamavé označení zboží a služeb</vt:lpstr>
      <vt:lpstr> Parazitování na pověsti  </vt:lpstr>
      <vt:lpstr>Literatura, citace: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PRÁVO – základní pojmy</dc:title>
  <dc:creator>Ludmila Klavíková</dc:creator>
  <cp:lastModifiedBy>siroky</cp:lastModifiedBy>
  <cp:revision>73</cp:revision>
  <dcterms:created xsi:type="dcterms:W3CDTF">2013-01-10T15:51:42Z</dcterms:created>
  <dcterms:modified xsi:type="dcterms:W3CDTF">2013-12-04T12:52:53Z</dcterms:modified>
</cp:coreProperties>
</file>