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18" r:id="rId2"/>
    <p:sldId id="291" r:id="rId3"/>
    <p:sldId id="315" r:id="rId4"/>
    <p:sldId id="319" r:id="rId5"/>
    <p:sldId id="316" r:id="rId6"/>
    <p:sldId id="320" r:id="rId7"/>
    <p:sldId id="301" r:id="rId8"/>
    <p:sldId id="304" r:id="rId9"/>
    <p:sldId id="314" r:id="rId10"/>
    <p:sldId id="293" r:id="rId11"/>
    <p:sldId id="284" r:id="rId12"/>
    <p:sldId id="310" r:id="rId13"/>
    <p:sldId id="295" r:id="rId14"/>
    <p:sldId id="296" r:id="rId15"/>
    <p:sldId id="321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3" autoAdjust="0"/>
    <p:restoredTop sz="94660"/>
  </p:normalViewPr>
  <p:slideViewPr>
    <p:cSldViewPr>
      <p:cViewPr>
        <p:scale>
          <a:sx n="50" d="100"/>
          <a:sy n="50" d="100"/>
        </p:scale>
        <p:origin x="-1308" y="-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hermes.sps-pi.cz/exchweb/bin/redir.asp?URL=http://www.stoppiratstvi.cz/cs/o-piratstvi/co-je-dusevni-vlastnictvi.s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20815195"/>
              </p:ext>
            </p:extLst>
          </p:nvPr>
        </p:nvGraphicFramePr>
        <p:xfrm>
          <a:off x="323850" y="1844675"/>
          <a:ext cx="8496300" cy="5053204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Občanské právo VI -Právo v oblasti duševního vlastnictví 1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OPVK_1.5_DUM_III/2_OBN_KA_052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_0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Základní rozdělení  práva duševního vlastnictví na právo autorské a právo průmyslového vlastnictví.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v oblasti duševního vlastnictví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Duševního vlastnictví, prameny práva k duševnímu vlastnictví, základní rozdělení, autorské právo, právo průmyslového vlastnictví, formy a druhy autorských děl, majetková práva autorská a jejich trvání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Duševním vlastnictví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duševní vlastnictví představuje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výhradní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konkrétního subjektu (jednotlivce, společnosti, státu)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nakládání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díly, vynálezy a jinými nehmotnými výsledky procesu lidské tvořivosti, zkoumání a myšlení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Duševní vlastnictví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duševní vlastnictví lze však považovat jen to, co je společností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považováno za vhodné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ochraně právní úpravou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tedy výsledky výzkumu, umělecké tvorby, typických, resp. charakterových a hlavně výjimečných vlastností určité věci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vše, co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dostatečně jedinečné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originální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co dává oprávněnému vlastníku této „originality“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možnost nakládat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tímto vlastnictvím, jako s věcí hmotnou (např. dovolit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 užívat, prodat, půjčit apod. 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Základní oblasti duševního vlastnictví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- autorské právo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autorské právo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reprezentováno autorským zákonem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autorskoprávní ochrana je neformální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ke vzniku autorského práva není třeba registrace, autorské 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již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automaticky okamžikem vytvoření díla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(např. v okamžiku zaznamenání na papír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na libovolný jiný nosič, v okamžiku, kdy je dílo předneseno, zahráno, zazpíváno apod.)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Základní oblasti duševního vlastnictví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- právo průmyslového vlastnictví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práva průmyslového vlastnictví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jsou zakotvena v dílčích právních předpisech (zákon č. 14/1993 Sb., o opatřeních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ochranu průmyslového vlastnictví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zákon č. 527/1990 Sb.,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vynálezech a zlepšovacích návrzích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zákon č. 207/2000 Sb.,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ochraně průmyslových vzorů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zákon č. 478/1992 Sb.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užitných vzorech,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zákon 529/1991 Sb.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ochraně topografií polovodičových výrobků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zákon č. 206/2000 Sb.,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ochraně biotechnologických vynálezů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zákon č. 408/2000 Sb.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ochraně práv k odrůdám rostlin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zákon 137/1995 Sb.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ochranných známkách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zákon 452/2001 Sb.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ochraně označení původu výrobků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ochrana průmyslového vlastnictví vzniká od zákonem daného právního úkonu, zpravidla formální registrací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určitého úřadu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Úřad průmyslového vlastnictví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Prameny práva k duševnímu vlastnictví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č. 121/2000 Sb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., o právu autorském,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právech souvisejících s právem autorským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 změně některých zákonů (autorský zákon), ve znění zákona č. 81/2005 Sb., zákona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č. 61/2006 Sb., zákona č. 186/2006 Sb.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zákona č. 216/2006 Sb. (úplné znění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 č. 398/2006 Sb.)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Autorský zákon  rozlišuje tři formy autorských děl: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literární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jiná díla umělecká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vědecká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Druhy děl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slovesná vyjádřená řečí nebo písmem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hudební, díla dramatická, díla hudebně dramatická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choreografická a pantomimická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fotografická a díla vyjádřená postupem podobným fotografii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audiovizuální </a:t>
            </a:r>
            <a:r>
              <a:rPr lang="cs-CZ" sz="42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kinematografická)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výtvarná (díla malířská, grafická a sochařská)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architektonická, včetně děl urbanistických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užitného umění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díla kartografická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autorským dílem není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námět díla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sám o sobě (tzv. holý námět na rozdíl od tvůrčího námětu)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denní zpráva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jiný údaj sám o sobě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myšlenka,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postup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princip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metoda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objev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vědecká teorie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matematický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obdobný vzorec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statický graf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Osobnostní práva autorská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právo autora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rozhodnout o zveřejnění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svého díla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osobovat si autorství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včetně práva rozhodnout, zda a jakým způsobem má být jeho autorství uvedeno při zveřejnění díla</a:t>
            </a:r>
          </a:p>
          <a:p>
            <a:pPr>
              <a:buFont typeface="Wingdings" pitchFamily="2" charset="2"/>
              <a:buChar char="Ø"/>
            </a:pP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autorovo právo na </a:t>
            </a:r>
            <a:r>
              <a:rPr lang="pt-BR" b="1" dirty="0" smtClean="0">
                <a:latin typeface="Times New Roman" pitchFamily="18" charset="0"/>
                <a:cs typeface="Times New Roman" pitchFamily="18" charset="0"/>
              </a:rPr>
              <a:t>nedotknutelnost díla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Majetková autorská práva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autorovo právo své dílo </a:t>
            </a:r>
            <a:r>
              <a:rPr lang="pt-BR" b="1" dirty="0" smtClean="0">
                <a:latin typeface="Times New Roman" pitchFamily="18" charset="0"/>
                <a:cs typeface="Times New Roman" pitchFamily="18" charset="0"/>
              </a:rPr>
              <a:t>užít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autorovo 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udělit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jiné osobě smlouvou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oprávnění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 výkonu práva dílo užít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autorovo právo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zpřístupnění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hmotného substrátu díla, je-li toho třeba k výkonu práv autorských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autorovo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na odměnu při opětném prodeji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originálu díla uměleckého</a:t>
            </a:r>
          </a:p>
          <a:p>
            <a:pPr>
              <a:buFont typeface="Wingdings" pitchFamily="2" charset="2"/>
              <a:buChar char="Ø"/>
            </a:pP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 autorovo právo </a:t>
            </a:r>
            <a:r>
              <a:rPr lang="pt-BR" b="1" dirty="0" smtClean="0">
                <a:latin typeface="Times New Roman" pitchFamily="18" charset="0"/>
                <a:cs typeface="Times New Roman" pitchFamily="18" charset="0"/>
              </a:rPr>
              <a:t>na odměnu v souvislosti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pt-BR" b="1" dirty="0" smtClean="0">
                <a:latin typeface="Times New Roman" pitchFamily="18" charset="0"/>
                <a:cs typeface="Times New Roman" pitchFamily="18" charset="0"/>
              </a:rPr>
              <a:t>s rozmnožováním díla </a:t>
            </a: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pro osobní potřebu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Trvání autorských práv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osobnostní autorská práva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zanikají smrtí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majetková autorská práva trvají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 dobu autorova života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70 let po jeho smrti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případě děl spoluautorů doba trvání majetkových práv autorských počítá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 smrti toho spoluautora,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který ostatní přežil, tj. který zemřel později než ostatní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případě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audiovizuálních děl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(např. filmů) se doba trvání majetkových autorských práv počítá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okamžiku, kdy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zemřela poslední z těchto osob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režisér, autor scénáře, autor dialogů a skladatel hudby zvlášť vytvořené pro užití v audiovizuálním díle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Školní dílo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o díla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vytvořená žáky nebo studenty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splnění školních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studijních povinností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vyplývající z jejich právního vztahu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ke škole nebo školskému či vzdělávacímu zařízení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vztahu k těmto dílům mají škola nebo školské či vzdělávací zařízení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na uzavření licenční smlouvy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obvyklých podmínek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odpírá-li autor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školního díla takovou smlouvu uzavřít, lze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domáhat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nahrazení chybějícího projevu vůle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 soudu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Školní dílo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rozdíl od zaměstnaneckého díla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škola, resp. školské či vzdělávací zařízení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oprávněno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bez dalšího vykonávat autorova majetková práva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ke školnímu dílu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autorského práva ke školnímu dílu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nezasahuje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škola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nebo školitelé či vzdělávací zařízení,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užije-li školní dílo nikoli za účelem přímého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nepřímého hospodářského nebo obchodního prospěchu k výuce nebo k vlastní potřebě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ČERMÁK, Karel, Eva KOPLÍKOVÁ a Lukáš LORENC.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Metodika a postupy prosazování práv z duševního vlastnictví u jednotlivých orgánů veřejné správy ČR, v jejichž působnosti je prosazování práv z duševního vlastnictví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[Praha]: ELSO, 2007.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http://www.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stoppiratstvi.cz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/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cs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/o-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piratstvi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/co-je-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dusevni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-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vlastnictvi.shtml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1330</TotalTime>
  <Words>680</Words>
  <Application>Microsoft Office PowerPoint</Application>
  <PresentationFormat>Předvádění na obrazovce (4:3)</PresentationFormat>
  <Paragraphs>78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Digitální učební materiál</vt:lpstr>
      <vt:lpstr>Právo v oblasti duševního vlastnictví </vt:lpstr>
      <vt:lpstr> Duševním vlastnictví </vt:lpstr>
      <vt:lpstr>Duševní vlastnictví</vt:lpstr>
      <vt:lpstr>Základní oblasti duševního vlastnictví - autorské právo</vt:lpstr>
      <vt:lpstr>Základní oblasti duševního vlastnictví - právo průmyslového vlastnictví</vt:lpstr>
      <vt:lpstr> Prameny práva k duševnímu vlastnictví  </vt:lpstr>
      <vt:lpstr> Autorský zákon  rozlišuje tři formy autorských děl:  </vt:lpstr>
      <vt:lpstr>Druhy děl</vt:lpstr>
      <vt:lpstr>Co autorským dílem není</vt:lpstr>
      <vt:lpstr> Osobnostní práva autorská  </vt:lpstr>
      <vt:lpstr>Majetková autorská práva  </vt:lpstr>
      <vt:lpstr> Trvání autorských práv  </vt:lpstr>
      <vt:lpstr> Školní dílo  </vt:lpstr>
      <vt:lpstr> Školní dílo  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80</cp:revision>
  <dcterms:created xsi:type="dcterms:W3CDTF">2013-01-10T15:51:42Z</dcterms:created>
  <dcterms:modified xsi:type="dcterms:W3CDTF">2013-12-04T12:59:28Z</dcterms:modified>
</cp:coreProperties>
</file>